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 id="2147493405" r:id="rId5"/>
  </p:sldMasterIdLst>
  <p:notesMasterIdLst>
    <p:notesMasterId r:id="rId39"/>
  </p:notesMasterIdLst>
  <p:handoutMasterIdLst>
    <p:handoutMasterId r:id="rId40"/>
  </p:handoutMasterIdLst>
  <p:sldIdLst>
    <p:sldId id="633" r:id="rId6"/>
    <p:sldId id="629" r:id="rId7"/>
    <p:sldId id="507" r:id="rId8"/>
    <p:sldId id="509" r:id="rId9"/>
    <p:sldId id="514" r:id="rId10"/>
    <p:sldId id="465" r:id="rId11"/>
    <p:sldId id="615" r:id="rId12"/>
    <p:sldId id="529" r:id="rId13"/>
    <p:sldId id="469" r:id="rId14"/>
    <p:sldId id="475" r:id="rId15"/>
    <p:sldId id="717" r:id="rId16"/>
    <p:sldId id="476" r:id="rId17"/>
    <p:sldId id="574" r:id="rId18"/>
    <p:sldId id="678" r:id="rId19"/>
    <p:sldId id="718" r:id="rId20"/>
    <p:sldId id="680" r:id="rId21"/>
    <p:sldId id="682" r:id="rId22"/>
    <p:sldId id="610" r:id="rId23"/>
    <p:sldId id="719" r:id="rId24"/>
    <p:sldId id="726" r:id="rId25"/>
    <p:sldId id="686" r:id="rId26"/>
    <p:sldId id="720" r:id="rId27"/>
    <p:sldId id="688" r:id="rId28"/>
    <p:sldId id="691" r:id="rId29"/>
    <p:sldId id="693" r:id="rId30"/>
    <p:sldId id="721" r:id="rId31"/>
    <p:sldId id="713" r:id="rId32"/>
    <p:sldId id="695" r:id="rId33"/>
    <p:sldId id="705" r:id="rId34"/>
    <p:sldId id="722" r:id="rId35"/>
    <p:sldId id="706" r:id="rId36"/>
    <p:sldId id="724" r:id="rId37"/>
    <p:sldId id="425" r:id="rId38"/>
  </p:sldIdLst>
  <p:sldSz cx="9144000" cy="5143500" type="screen16x9"/>
  <p:notesSz cx="6797675" cy="9872663"/>
  <p:custDataLst>
    <p:tags r:id="rId41"/>
  </p:custDataLst>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875">
          <p15:clr>
            <a:srgbClr val="A4A3A4"/>
          </p15:clr>
        </p15:guide>
        <p15:guide id="15" orient="horz" pos="1749">
          <p15:clr>
            <a:srgbClr val="A4A3A4"/>
          </p15:clr>
        </p15:guide>
        <p15:guide id="16" orient="horz" pos="62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ildea" initials="RG" lastIdx="2" clrIdx="0">
    <p:extLst>
      <p:ext uri="{19B8F6BF-5375-455C-9EA6-DF929625EA0E}">
        <p15:presenceInfo xmlns:p15="http://schemas.microsoft.com/office/powerpoint/2012/main" userId="S-1-5-21-3343930222-3471731563-1258133589-319102" providerId="AD"/>
      </p:ext>
    </p:extLst>
  </p:cmAuthor>
  <p:cmAuthor id="2" name="Aisling Corcoran" initials="AC" lastIdx="1" clrIdx="1">
    <p:extLst>
      <p:ext uri="{19B8F6BF-5375-455C-9EA6-DF929625EA0E}">
        <p15:presenceInfo xmlns:p15="http://schemas.microsoft.com/office/powerpoint/2012/main" userId="S-1-5-21-3343930222-3471731563-1258133589-334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71B2C9"/>
    <a:srgbClr val="B7BF12"/>
    <a:srgbClr val="660066"/>
    <a:srgbClr val="E87722"/>
    <a:srgbClr val="049095"/>
    <a:srgbClr val="6E6E71"/>
    <a:srgbClr val="000000"/>
    <a:srgbClr val="16161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ABC6C-1DB6-4D60-9B87-54C89D4FD1C7}" v="42" dt="2022-03-02T14:40:11.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2014" autoAdjust="0"/>
  </p:normalViewPr>
  <p:slideViewPr>
    <p:cSldViewPr snapToGrid="0" snapToObjects="1" showGuides="1">
      <p:cViewPr varScale="1">
        <p:scale>
          <a:sx n="148" d="100"/>
          <a:sy n="148" d="100"/>
        </p:scale>
        <p:origin x="132" y="156"/>
      </p:cViewPr>
      <p:guideLst>
        <p:guide orient="horz" pos="2382"/>
        <p:guide orient="horz" pos="230"/>
        <p:guide orient="horz" pos="4534"/>
        <p:guide orient="horz" pos="4286"/>
        <p:guide pos="4234"/>
        <p:guide pos="237"/>
        <p:guide pos="8229"/>
        <p:guide pos="949"/>
        <p:guide pos="7517"/>
        <p:guide orient="horz" pos="1685"/>
        <p:guide orient="horz" pos="161"/>
        <p:guide orient="horz" pos="3084"/>
        <p:guide orient="horz" pos="2544"/>
        <p:guide orient="horz" pos="875"/>
        <p:guide orient="horz" pos="1749"/>
        <p:guide orient="horz" pos="621"/>
        <p:guide orient="horz" pos="2865"/>
        <p:guide orient="horz" pos="2130"/>
        <p:guide orient="horz" pos="2184"/>
        <p:guide orient="horz" pos="321"/>
        <p:guide orient="horz" pos="1607"/>
        <p:guide pos="2880"/>
        <p:guide pos="156"/>
        <p:guide pos="5598"/>
        <p:guide pos="399"/>
        <p:guide pos="5114"/>
        <p:guide pos="1373"/>
        <p:guide pos="4383"/>
        <p:guide pos="5368"/>
      </p:guideLst>
    </p:cSldViewPr>
  </p:slideViewPr>
  <p:outlineViewPr>
    <p:cViewPr>
      <p:scale>
        <a:sx n="33" d="100"/>
        <a:sy n="33" d="100"/>
      </p:scale>
      <p:origin x="0" y="-2736"/>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898" y="84"/>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ha Anand" userId="d43034cb-f8f0-4a36-966d-3e391ca04f23" providerId="ADAL" clId="{C09ABC6C-1DB6-4D60-9B87-54C89D4FD1C7}"/>
    <pc:docChg chg="undo redo custSel addSld delSld modSld delMainMaster">
      <pc:chgData name="Marisha Anand" userId="d43034cb-f8f0-4a36-966d-3e391ca04f23" providerId="ADAL" clId="{C09ABC6C-1DB6-4D60-9B87-54C89D4FD1C7}" dt="2022-03-02T14:40:11.134" v="61"/>
      <pc:docMkLst>
        <pc:docMk/>
      </pc:docMkLst>
      <pc:sldChg chg="del">
        <pc:chgData name="Marisha Anand" userId="d43034cb-f8f0-4a36-966d-3e391ca04f23" providerId="ADAL" clId="{C09ABC6C-1DB6-4D60-9B87-54C89D4FD1C7}" dt="2022-03-02T14:34:14.930" v="5" actId="47"/>
        <pc:sldMkLst>
          <pc:docMk/>
          <pc:sldMk cId="1995708356" sldId="444"/>
        </pc:sldMkLst>
      </pc:sldChg>
      <pc:sldChg chg="del">
        <pc:chgData name="Marisha Anand" userId="d43034cb-f8f0-4a36-966d-3e391ca04f23" providerId="ADAL" clId="{C09ABC6C-1DB6-4D60-9B87-54C89D4FD1C7}" dt="2022-03-02T14:34:17.705" v="6" actId="47"/>
        <pc:sldMkLst>
          <pc:docMk/>
          <pc:sldMk cId="59396484" sldId="458"/>
        </pc:sldMkLst>
      </pc:sldChg>
      <pc:sldChg chg="del">
        <pc:chgData name="Marisha Anand" userId="d43034cb-f8f0-4a36-966d-3e391ca04f23" providerId="ADAL" clId="{C09ABC6C-1DB6-4D60-9B87-54C89D4FD1C7}" dt="2022-03-02T14:34:13.466" v="4" actId="47"/>
        <pc:sldMkLst>
          <pc:docMk/>
          <pc:sldMk cId="2332612480" sldId="503"/>
        </pc:sldMkLst>
      </pc:sldChg>
      <pc:sldChg chg="del">
        <pc:chgData name="Marisha Anand" userId="d43034cb-f8f0-4a36-966d-3e391ca04f23" providerId="ADAL" clId="{C09ABC6C-1DB6-4D60-9B87-54C89D4FD1C7}" dt="2022-03-02T14:35:07.987" v="16" actId="47"/>
        <pc:sldMkLst>
          <pc:docMk/>
          <pc:sldMk cId="3517979397" sldId="538"/>
        </pc:sldMkLst>
      </pc:sldChg>
      <pc:sldChg chg="del">
        <pc:chgData name="Marisha Anand" userId="d43034cb-f8f0-4a36-966d-3e391ca04f23" providerId="ADAL" clId="{C09ABC6C-1DB6-4D60-9B87-54C89D4FD1C7}" dt="2022-03-02T14:34:20.383" v="10" actId="47"/>
        <pc:sldMkLst>
          <pc:docMk/>
          <pc:sldMk cId="3072527991" sldId="597"/>
        </pc:sldMkLst>
      </pc:sldChg>
      <pc:sldChg chg="del">
        <pc:chgData name="Marisha Anand" userId="d43034cb-f8f0-4a36-966d-3e391ca04f23" providerId="ADAL" clId="{C09ABC6C-1DB6-4D60-9B87-54C89D4FD1C7}" dt="2022-03-02T14:34:19.854" v="9" actId="47"/>
        <pc:sldMkLst>
          <pc:docMk/>
          <pc:sldMk cId="1160994909" sldId="598"/>
        </pc:sldMkLst>
      </pc:sldChg>
      <pc:sldChg chg="del">
        <pc:chgData name="Marisha Anand" userId="d43034cb-f8f0-4a36-966d-3e391ca04f23" providerId="ADAL" clId="{C09ABC6C-1DB6-4D60-9B87-54C89D4FD1C7}" dt="2022-03-02T14:34:19.263" v="8" actId="47"/>
        <pc:sldMkLst>
          <pc:docMk/>
          <pc:sldMk cId="3876600711" sldId="602"/>
        </pc:sldMkLst>
      </pc:sldChg>
      <pc:sldChg chg="modSp">
        <pc:chgData name="Marisha Anand" userId="d43034cb-f8f0-4a36-966d-3e391ca04f23" providerId="ADAL" clId="{C09ABC6C-1DB6-4D60-9B87-54C89D4FD1C7}" dt="2022-03-02T14:40:11.134" v="61"/>
        <pc:sldMkLst>
          <pc:docMk/>
          <pc:sldMk cId="3273910626" sldId="629"/>
        </pc:sldMkLst>
        <pc:graphicFrameChg chg="mod">
          <ac:chgData name="Marisha Anand" userId="d43034cb-f8f0-4a36-966d-3e391ca04f23" providerId="ADAL" clId="{C09ABC6C-1DB6-4D60-9B87-54C89D4FD1C7}" dt="2022-03-02T14:40:11.134" v="61"/>
          <ac:graphicFrameMkLst>
            <pc:docMk/>
            <pc:sldMk cId="3273910626" sldId="629"/>
            <ac:graphicFrameMk id="2" creationId="{2FFFAA2C-210C-4D44-9932-92084AE64051}"/>
          </ac:graphicFrameMkLst>
        </pc:graphicFrameChg>
      </pc:sldChg>
      <pc:sldChg chg="del">
        <pc:chgData name="Marisha Anand" userId="d43034cb-f8f0-4a36-966d-3e391ca04f23" providerId="ADAL" clId="{C09ABC6C-1DB6-4D60-9B87-54C89D4FD1C7}" dt="2022-03-02T14:36:19.634" v="19" actId="47"/>
        <pc:sldMkLst>
          <pc:docMk/>
          <pc:sldMk cId="1414253131" sldId="639"/>
        </pc:sldMkLst>
      </pc:sldChg>
      <pc:sldChg chg="del">
        <pc:chgData name="Marisha Anand" userId="d43034cb-f8f0-4a36-966d-3e391ca04f23" providerId="ADAL" clId="{C09ABC6C-1DB6-4D60-9B87-54C89D4FD1C7}" dt="2022-03-02T14:34:18.605" v="7" actId="47"/>
        <pc:sldMkLst>
          <pc:docMk/>
          <pc:sldMk cId="4197868763" sldId="649"/>
        </pc:sldMkLst>
      </pc:sldChg>
      <pc:sldChg chg="add del">
        <pc:chgData name="Marisha Anand" userId="d43034cb-f8f0-4a36-966d-3e391ca04f23" providerId="ADAL" clId="{C09ABC6C-1DB6-4D60-9B87-54C89D4FD1C7}" dt="2022-03-02T14:33:21.320" v="3" actId="2696"/>
        <pc:sldMkLst>
          <pc:docMk/>
          <pc:sldMk cId="1291389348" sldId="670"/>
        </pc:sldMkLst>
      </pc:sldChg>
      <pc:sldChg chg="del">
        <pc:chgData name="Marisha Anand" userId="d43034cb-f8f0-4a36-966d-3e391ca04f23" providerId="ADAL" clId="{C09ABC6C-1DB6-4D60-9B87-54C89D4FD1C7}" dt="2022-03-02T14:34:21.473" v="11" actId="47"/>
        <pc:sldMkLst>
          <pc:docMk/>
          <pc:sldMk cId="1011958113" sldId="673"/>
        </pc:sldMkLst>
      </pc:sldChg>
      <pc:sldChg chg="del">
        <pc:chgData name="Marisha Anand" userId="d43034cb-f8f0-4a36-966d-3e391ca04f23" providerId="ADAL" clId="{C09ABC6C-1DB6-4D60-9B87-54C89D4FD1C7}" dt="2022-03-02T14:34:22.571" v="12" actId="47"/>
        <pc:sldMkLst>
          <pc:docMk/>
          <pc:sldMk cId="865644171" sldId="674"/>
        </pc:sldMkLst>
      </pc:sldChg>
      <pc:sldChg chg="del">
        <pc:chgData name="Marisha Anand" userId="d43034cb-f8f0-4a36-966d-3e391ca04f23" providerId="ADAL" clId="{C09ABC6C-1DB6-4D60-9B87-54C89D4FD1C7}" dt="2022-03-02T14:36:21.489" v="21" actId="47"/>
        <pc:sldMkLst>
          <pc:docMk/>
          <pc:sldMk cId="1103246383" sldId="683"/>
        </pc:sldMkLst>
      </pc:sldChg>
      <pc:sldChg chg="del">
        <pc:chgData name="Marisha Anand" userId="d43034cb-f8f0-4a36-966d-3e391ca04f23" providerId="ADAL" clId="{C09ABC6C-1DB6-4D60-9B87-54C89D4FD1C7}" dt="2022-03-02T14:36:22.358" v="22" actId="47"/>
        <pc:sldMkLst>
          <pc:docMk/>
          <pc:sldMk cId="1626068133" sldId="684"/>
        </pc:sldMkLst>
      </pc:sldChg>
      <pc:sldChg chg="del">
        <pc:chgData name="Marisha Anand" userId="d43034cb-f8f0-4a36-966d-3e391ca04f23" providerId="ADAL" clId="{C09ABC6C-1DB6-4D60-9B87-54C89D4FD1C7}" dt="2022-03-02T14:36:20.751" v="20" actId="47"/>
        <pc:sldMkLst>
          <pc:docMk/>
          <pc:sldMk cId="1572240446" sldId="714"/>
        </pc:sldMkLst>
      </pc:sldChg>
      <pc:sldChg chg="add del">
        <pc:chgData name="Marisha Anand" userId="d43034cb-f8f0-4a36-966d-3e391ca04f23" providerId="ADAL" clId="{C09ABC6C-1DB6-4D60-9B87-54C89D4FD1C7}" dt="2022-03-02T14:34:26.440" v="15" actId="47"/>
        <pc:sldMkLst>
          <pc:docMk/>
          <pc:sldMk cId="23957849" sldId="723"/>
        </pc:sldMkLst>
      </pc:sldChg>
      <pc:sldChg chg="del">
        <pc:chgData name="Marisha Anand" userId="d43034cb-f8f0-4a36-966d-3e391ca04f23" providerId="ADAL" clId="{C09ABC6C-1DB6-4D60-9B87-54C89D4FD1C7}" dt="2022-03-02T14:35:09.113" v="17" actId="47"/>
        <pc:sldMkLst>
          <pc:docMk/>
          <pc:sldMk cId="3883952461" sldId="725"/>
        </pc:sldMkLst>
      </pc:sldChg>
      <pc:sldChg chg="del">
        <pc:chgData name="Marisha Anand" userId="d43034cb-f8f0-4a36-966d-3e391ca04f23" providerId="ADAL" clId="{C09ABC6C-1DB6-4D60-9B87-54C89D4FD1C7}" dt="2022-03-02T14:35:09.801" v="18" actId="47"/>
        <pc:sldMkLst>
          <pc:docMk/>
          <pc:sldMk cId="2911796756" sldId="728"/>
        </pc:sldMkLst>
      </pc:sldChg>
      <pc:sldMasterChg chg="delSldLayout">
        <pc:chgData name="Marisha Anand" userId="d43034cb-f8f0-4a36-966d-3e391ca04f23" providerId="ADAL" clId="{C09ABC6C-1DB6-4D60-9B87-54C89D4FD1C7}" dt="2022-03-02T14:35:09.801" v="18" actId="47"/>
        <pc:sldMasterMkLst>
          <pc:docMk/>
          <pc:sldMasterMk cId="1179344813" sldId="2147493313"/>
        </pc:sldMasterMkLst>
        <pc:sldLayoutChg chg="del">
          <pc:chgData name="Marisha Anand" userId="d43034cb-f8f0-4a36-966d-3e391ca04f23" providerId="ADAL" clId="{C09ABC6C-1DB6-4D60-9B87-54C89D4FD1C7}" dt="2022-03-02T14:35:09.801" v="18" actId="47"/>
          <pc:sldLayoutMkLst>
            <pc:docMk/>
            <pc:sldMasterMk cId="1179344813" sldId="2147493313"/>
            <pc:sldLayoutMk cId="3973633048" sldId="2147493403"/>
          </pc:sldLayoutMkLst>
        </pc:sldLayoutChg>
      </pc:sldMasterChg>
      <pc:sldMasterChg chg="del delSldLayout">
        <pc:chgData name="Marisha Anand" userId="d43034cb-f8f0-4a36-966d-3e391ca04f23" providerId="ADAL" clId="{C09ABC6C-1DB6-4D60-9B87-54C89D4FD1C7}" dt="2022-03-02T14:34:14.930" v="5" actId="47"/>
        <pc:sldMasterMkLst>
          <pc:docMk/>
          <pc:sldMasterMk cId="387360333" sldId="2147493448"/>
        </pc:sldMasterMkLst>
        <pc:sldLayoutChg chg="del">
          <pc:chgData name="Marisha Anand" userId="d43034cb-f8f0-4a36-966d-3e391ca04f23" providerId="ADAL" clId="{C09ABC6C-1DB6-4D60-9B87-54C89D4FD1C7}" dt="2022-03-02T14:34:14.930" v="5" actId="47"/>
          <pc:sldLayoutMkLst>
            <pc:docMk/>
            <pc:sldMasterMk cId="387360333" sldId="2147493448"/>
            <pc:sldLayoutMk cId="475321209" sldId="2147493449"/>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3954408673" sldId="2147493450"/>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106637197" sldId="2147493451"/>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4151832043" sldId="2147493452"/>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730514567" sldId="2147493453"/>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915157032" sldId="2147493454"/>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406213176" sldId="2147493455"/>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1930073677" sldId="2147493456"/>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318622682" sldId="2147493457"/>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565466677" sldId="2147493458"/>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306899676" sldId="2147493459"/>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3953056970" sldId="2147493460"/>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998746107" sldId="2147493461"/>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3501588195" sldId="2147493462"/>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4165550354" sldId="2147493463"/>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354485384" sldId="2147493464"/>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556068923" sldId="2147493465"/>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176397311" sldId="2147493466"/>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56876468" sldId="2147493467"/>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4229983247" sldId="2147493468"/>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85977985" sldId="2147493469"/>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378635723" sldId="2147493470"/>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1270646225" sldId="2147493471"/>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126580762" sldId="2147493472"/>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4240698661" sldId="2147493473"/>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3418566130" sldId="2147493474"/>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333278176" sldId="2147493475"/>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400021037" sldId="2147493476"/>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1528931987" sldId="2147493477"/>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931346871" sldId="2147493478"/>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628316400" sldId="2147493479"/>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2830024642" sldId="2147493480"/>
          </pc:sldLayoutMkLst>
        </pc:sldLayoutChg>
        <pc:sldLayoutChg chg="del">
          <pc:chgData name="Marisha Anand" userId="d43034cb-f8f0-4a36-966d-3e391ca04f23" providerId="ADAL" clId="{C09ABC6C-1DB6-4D60-9B87-54C89D4FD1C7}" dt="2022-03-02T14:34:14.930" v="5" actId="47"/>
          <pc:sldLayoutMkLst>
            <pc:docMk/>
            <pc:sldMasterMk cId="387360333" sldId="2147493448"/>
            <pc:sldLayoutMk cId="1500802889" sldId="214749348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626965423693126"/>
          <c:y val="0.15834135043338732"/>
          <c:w val="0.33029363953280777"/>
          <c:h val="0.80115272271156013"/>
        </c:manualLayout>
      </c:layout>
      <c:barChart>
        <c:barDir val="bar"/>
        <c:grouping val="clustered"/>
        <c:varyColors val="0"/>
        <c:ser>
          <c:idx val="0"/>
          <c:order val="0"/>
          <c:tx>
            <c:strRef>
              <c:f>Sheet1!$B$1</c:f>
              <c:strCache>
                <c:ptCount val="1"/>
                <c:pt idx="0">
                  <c:v>ST 20
(309)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Chicken/poultry</c:v>
                </c:pt>
                <c:pt idx="1">
                  <c:v>Raw mince meat</c:v>
                </c:pt>
                <c:pt idx="2">
                  <c:v>Shellfish</c:v>
                </c:pt>
                <c:pt idx="3">
                  <c:v>Fish</c:v>
                </c:pt>
                <c:pt idx="4">
                  <c:v>Ready-made meals</c:v>
                </c:pt>
              </c:strCache>
            </c:strRef>
          </c:cat>
          <c:val>
            <c:numRef>
              <c:f>Sheet1!$B$2:$B$6</c:f>
              <c:numCache>
                <c:formatCode>0%</c:formatCode>
                <c:ptCount val="5"/>
                <c:pt idx="0">
                  <c:v>0.64</c:v>
                </c:pt>
                <c:pt idx="1">
                  <c:v>0.25</c:v>
                </c:pt>
                <c:pt idx="2">
                  <c:v>0.27</c:v>
                </c:pt>
                <c:pt idx="3">
                  <c:v>0.19</c:v>
                </c:pt>
                <c:pt idx="4">
                  <c:v>0.17</c:v>
                </c:pt>
              </c:numCache>
            </c:numRef>
          </c:val>
          <c:extLst>
            <c:ext xmlns:c16="http://schemas.microsoft.com/office/drawing/2014/chart" uri="{C3380CC4-5D6E-409C-BE32-E72D297353CC}">
              <c16:uniqueId val="{00000000-27E9-4E86-BF1C-9F0ACE495489}"/>
            </c:ext>
          </c:extLst>
        </c:ser>
        <c:dLbls>
          <c:showLegendKey val="0"/>
          <c:showVal val="0"/>
          <c:showCatName val="0"/>
          <c:showSerName val="0"/>
          <c:showPercent val="0"/>
          <c:showBubbleSize val="0"/>
        </c:dLbls>
        <c:gapWidth val="50"/>
        <c:axId val="1445738288"/>
        <c:axId val="1443526352"/>
      </c:barChart>
      <c:catAx>
        <c:axId val="1445738288"/>
        <c:scaling>
          <c:orientation val="maxMin"/>
        </c:scaling>
        <c:delete val="1"/>
        <c:axPos val="l"/>
        <c:numFmt formatCode="General" sourceLinked="1"/>
        <c:majorTickMark val="none"/>
        <c:minorTickMark val="none"/>
        <c:tickLblPos val="nextTo"/>
        <c:crossAx val="1443526352"/>
        <c:crosses val="autoZero"/>
        <c:auto val="1"/>
        <c:lblAlgn val="ctr"/>
        <c:lblOffset val="100"/>
        <c:noMultiLvlLbl val="0"/>
      </c:catAx>
      <c:valAx>
        <c:axId val="1443526352"/>
        <c:scaling>
          <c:orientation val="minMax"/>
        </c:scaling>
        <c:delete val="1"/>
        <c:axPos val="t"/>
        <c:numFmt formatCode="0%" sourceLinked="1"/>
        <c:majorTickMark val="none"/>
        <c:minorTickMark val="none"/>
        <c:tickLblPos val="nextTo"/>
        <c:crossAx val="144573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Don't know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IOI
(813)
%</c:v>
                </c:pt>
                <c:pt idx="1">
                  <c:v>ROI
(504)
%</c:v>
                </c:pt>
                <c:pt idx="2">
                  <c:v>NI
(309)
%</c:v>
                </c:pt>
              </c:strCache>
            </c:strRef>
          </c:cat>
          <c:val>
            <c:numRef>
              <c:f>Sheet1!$B$2:$B$4</c:f>
              <c:numCache>
                <c:formatCode>General</c:formatCode>
                <c:ptCount val="3"/>
                <c:pt idx="0">
                  <c:v>4</c:v>
                </c:pt>
                <c:pt idx="1">
                  <c:v>5</c:v>
                </c:pt>
                <c:pt idx="2">
                  <c:v>3</c:v>
                </c:pt>
              </c:numCache>
            </c:numRef>
          </c:val>
          <c:extLst>
            <c:ext xmlns:c16="http://schemas.microsoft.com/office/drawing/2014/chart" uri="{C3380CC4-5D6E-409C-BE32-E72D297353CC}">
              <c16:uniqueId val="{00000000-F543-46FA-A975-086BC788F407}"/>
            </c:ext>
          </c:extLst>
        </c:ser>
        <c:ser>
          <c:idx val="1"/>
          <c:order val="1"/>
          <c:tx>
            <c:strRef>
              <c:f>Sheet1!$C$1</c:f>
              <c:strCache>
                <c:ptCount val="1"/>
                <c:pt idx="0">
                  <c:v>Never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IOI
(813)
%</c:v>
                </c:pt>
                <c:pt idx="1">
                  <c:v>ROI
(504)
%</c:v>
                </c:pt>
                <c:pt idx="2">
                  <c:v>NI
(309)
%</c:v>
                </c:pt>
              </c:strCache>
            </c:strRef>
          </c:cat>
          <c:val>
            <c:numRef>
              <c:f>Sheet1!$C$2:$C$4</c:f>
              <c:numCache>
                <c:formatCode>General</c:formatCode>
                <c:ptCount val="3"/>
                <c:pt idx="0">
                  <c:v>17</c:v>
                </c:pt>
                <c:pt idx="1">
                  <c:v>19</c:v>
                </c:pt>
                <c:pt idx="2">
                  <c:v>15</c:v>
                </c:pt>
              </c:numCache>
            </c:numRef>
          </c:val>
          <c:extLst>
            <c:ext xmlns:c16="http://schemas.microsoft.com/office/drawing/2014/chart" uri="{C3380CC4-5D6E-409C-BE32-E72D297353CC}">
              <c16:uniqueId val="{00000001-F543-46FA-A975-086BC788F407}"/>
            </c:ext>
          </c:extLst>
        </c:ser>
        <c:ser>
          <c:idx val="2"/>
          <c:order val="2"/>
          <c:tx>
            <c:strRef>
              <c:f>Sheet1!$D$1</c:f>
              <c:strCache>
                <c:ptCount val="1"/>
                <c:pt idx="0">
                  <c:v>Less often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IOI
(813)
%</c:v>
                </c:pt>
                <c:pt idx="1">
                  <c:v>ROI
(504)
%</c:v>
                </c:pt>
                <c:pt idx="2">
                  <c:v>NI
(309)
%</c:v>
                </c:pt>
              </c:strCache>
            </c:strRef>
          </c:cat>
          <c:val>
            <c:numRef>
              <c:f>Sheet1!$D$2:$D$4</c:f>
              <c:numCache>
                <c:formatCode>General</c:formatCode>
                <c:ptCount val="3"/>
                <c:pt idx="0">
                  <c:v>44</c:v>
                </c:pt>
                <c:pt idx="1">
                  <c:v>45</c:v>
                </c:pt>
                <c:pt idx="2">
                  <c:v>44</c:v>
                </c:pt>
              </c:numCache>
            </c:numRef>
          </c:val>
          <c:extLst>
            <c:ext xmlns:c16="http://schemas.microsoft.com/office/drawing/2014/chart" uri="{C3380CC4-5D6E-409C-BE32-E72D297353CC}">
              <c16:uniqueId val="{00000000-F2C9-4295-934D-720340C99056}"/>
            </c:ext>
          </c:extLst>
        </c:ser>
        <c:ser>
          <c:idx val="3"/>
          <c:order val="3"/>
          <c:tx>
            <c:strRef>
              <c:f>Sheet1!$E$1</c:f>
              <c:strCache>
                <c:ptCount val="1"/>
                <c:pt idx="0">
                  <c:v>Monthly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IOI
(813)
%</c:v>
                </c:pt>
                <c:pt idx="1">
                  <c:v>ROI
(504)
%</c:v>
                </c:pt>
                <c:pt idx="2">
                  <c:v>NI
(309)
%</c:v>
                </c:pt>
              </c:strCache>
            </c:strRef>
          </c:cat>
          <c:val>
            <c:numRef>
              <c:f>Sheet1!$E$2:$E$4</c:f>
              <c:numCache>
                <c:formatCode>General</c:formatCode>
                <c:ptCount val="3"/>
                <c:pt idx="0">
                  <c:v>14</c:v>
                </c:pt>
                <c:pt idx="1">
                  <c:v>14</c:v>
                </c:pt>
                <c:pt idx="2">
                  <c:v>14</c:v>
                </c:pt>
              </c:numCache>
            </c:numRef>
          </c:val>
          <c:extLst>
            <c:ext xmlns:c16="http://schemas.microsoft.com/office/drawing/2014/chart" uri="{C3380CC4-5D6E-409C-BE32-E72D297353CC}">
              <c16:uniqueId val="{00000001-F2C9-4295-934D-720340C99056}"/>
            </c:ext>
          </c:extLst>
        </c:ser>
        <c:ser>
          <c:idx val="4"/>
          <c:order val="4"/>
          <c:tx>
            <c:strRef>
              <c:f>Sheet1!$F$1</c:f>
              <c:strCache>
                <c:ptCount val="1"/>
                <c:pt idx="0">
                  <c:v>Weekly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IOI
(813)
%</c:v>
                </c:pt>
                <c:pt idx="1">
                  <c:v>ROI
(504)
%</c:v>
                </c:pt>
                <c:pt idx="2">
                  <c:v>NI
(309)
%</c:v>
                </c:pt>
              </c:strCache>
            </c:strRef>
          </c:cat>
          <c:val>
            <c:numRef>
              <c:f>Sheet1!$F$2:$F$4</c:f>
              <c:numCache>
                <c:formatCode>General</c:formatCode>
                <c:ptCount val="3"/>
                <c:pt idx="0">
                  <c:v>17</c:v>
                </c:pt>
                <c:pt idx="1">
                  <c:v>15</c:v>
                </c:pt>
                <c:pt idx="2">
                  <c:v>20</c:v>
                </c:pt>
              </c:numCache>
            </c:numRef>
          </c:val>
          <c:extLst>
            <c:ext xmlns:c16="http://schemas.microsoft.com/office/drawing/2014/chart" uri="{C3380CC4-5D6E-409C-BE32-E72D297353CC}">
              <c16:uniqueId val="{00000002-F2C9-4295-934D-720340C99056}"/>
            </c:ext>
          </c:extLst>
        </c:ser>
        <c:ser>
          <c:idx val="5"/>
          <c:order val="5"/>
          <c:tx>
            <c:strRef>
              <c:f>Sheet1!$G$1</c:f>
              <c:strCache>
                <c:ptCount val="1"/>
                <c:pt idx="0">
                  <c:v>Daily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IOI
(813)
%</c:v>
                </c:pt>
                <c:pt idx="1">
                  <c:v>ROI
(504)
%</c:v>
                </c:pt>
                <c:pt idx="2">
                  <c:v>NI
(309)
%</c:v>
                </c:pt>
              </c:strCache>
            </c:strRef>
          </c:cat>
          <c:val>
            <c:numRef>
              <c:f>Sheet1!$G$2:$G$4</c:f>
              <c:numCache>
                <c:formatCode>General</c:formatCode>
                <c:ptCount val="3"/>
                <c:pt idx="0">
                  <c:v>4</c:v>
                </c:pt>
                <c:pt idx="1">
                  <c:v>3</c:v>
                </c:pt>
                <c:pt idx="2">
                  <c:v>4</c:v>
                </c:pt>
              </c:numCache>
            </c:numRef>
          </c:val>
          <c:extLst>
            <c:ext xmlns:c16="http://schemas.microsoft.com/office/drawing/2014/chart" uri="{C3380CC4-5D6E-409C-BE32-E72D297353CC}">
              <c16:uniqueId val="{00000003-F2C9-4295-934D-720340C99056}"/>
            </c:ext>
          </c:extLst>
        </c:ser>
        <c:dLbls>
          <c:dLblPos val="ctr"/>
          <c:showLegendKey val="0"/>
          <c:showVal val="1"/>
          <c:showCatName val="0"/>
          <c:showSerName val="0"/>
          <c:showPercent val="0"/>
          <c:showBubbleSize val="0"/>
        </c:dLbls>
        <c:gapWidth val="150"/>
        <c:overlap val="100"/>
        <c:axId val="128077312"/>
        <c:axId val="123954304"/>
      </c:barChart>
      <c:catAx>
        <c:axId val="128077312"/>
        <c:scaling>
          <c:orientation val="minMax"/>
        </c:scaling>
        <c:delete val="0"/>
        <c:axPos val="b"/>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3954304"/>
        <c:crosses val="autoZero"/>
        <c:auto val="1"/>
        <c:lblAlgn val="ctr"/>
        <c:lblOffset val="100"/>
        <c:noMultiLvlLbl val="0"/>
      </c:catAx>
      <c:valAx>
        <c:axId val="123954304"/>
        <c:scaling>
          <c:orientation val="minMax"/>
        </c:scaling>
        <c:delete val="1"/>
        <c:axPos val="l"/>
        <c:numFmt formatCode="0%" sourceLinked="1"/>
        <c:majorTickMark val="none"/>
        <c:minorTickMark val="none"/>
        <c:tickLblPos val="nextTo"/>
        <c:crossAx val="128077312"/>
        <c:crosses val="autoZero"/>
        <c:crossBetween val="between"/>
      </c:valAx>
      <c:spPr>
        <a:noFill/>
        <a:ln>
          <a:noFill/>
        </a:ln>
        <a:effectLst/>
      </c:spPr>
    </c:plotArea>
    <c:legend>
      <c:legendPos val="l"/>
      <c:layout>
        <c:manualLayout>
          <c:xMode val="edge"/>
          <c:yMode val="edge"/>
          <c:x val="1.6917337051299271E-2"/>
          <c:y val="0.23454032469097649"/>
          <c:w val="0.15923088586552331"/>
          <c:h val="0.6940062515254824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626965423693126"/>
          <c:y val="0.15834135043338732"/>
          <c:w val="0.33029363953280777"/>
          <c:h val="0.80115272271156013"/>
        </c:manualLayout>
      </c:layout>
      <c:barChart>
        <c:barDir val="bar"/>
        <c:grouping val="clustered"/>
        <c:varyColors val="0"/>
        <c:ser>
          <c:idx val="0"/>
          <c:order val="0"/>
          <c:tx>
            <c:strRef>
              <c:f>Sheet1!$B$1</c:f>
              <c:strCache>
                <c:ptCount val="1"/>
                <c:pt idx="0">
                  <c:v>ST 19
(507)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Chicken/poultry</c:v>
                </c:pt>
                <c:pt idx="1">
                  <c:v>Raw mince meat</c:v>
                </c:pt>
                <c:pt idx="2">
                  <c:v>Shellfish</c:v>
                </c:pt>
                <c:pt idx="3">
                  <c:v>Fish</c:v>
                </c:pt>
                <c:pt idx="4">
                  <c:v>Ready-made meals</c:v>
                </c:pt>
              </c:strCache>
            </c:strRef>
          </c:cat>
          <c:val>
            <c:numRef>
              <c:f>Sheet1!$B$2:$B$6</c:f>
              <c:numCache>
                <c:formatCode>0%</c:formatCode>
                <c:ptCount val="5"/>
                <c:pt idx="0">
                  <c:v>0.71</c:v>
                </c:pt>
                <c:pt idx="1">
                  <c:v>0.42</c:v>
                </c:pt>
                <c:pt idx="2">
                  <c:v>0.28999999999999998</c:v>
                </c:pt>
                <c:pt idx="3">
                  <c:v>0.28999999999999998</c:v>
                </c:pt>
                <c:pt idx="4">
                  <c:v>0.28999999999999998</c:v>
                </c:pt>
              </c:numCache>
            </c:numRef>
          </c:val>
          <c:extLst>
            <c:ext xmlns:c16="http://schemas.microsoft.com/office/drawing/2014/chart" uri="{C3380CC4-5D6E-409C-BE32-E72D297353CC}">
              <c16:uniqueId val="{00000000-E3FE-4BF6-928F-3B9EBE064E09}"/>
            </c:ext>
          </c:extLst>
        </c:ser>
        <c:dLbls>
          <c:showLegendKey val="0"/>
          <c:showVal val="0"/>
          <c:showCatName val="0"/>
          <c:showSerName val="0"/>
          <c:showPercent val="0"/>
          <c:showBubbleSize val="0"/>
        </c:dLbls>
        <c:gapWidth val="50"/>
        <c:axId val="1445738288"/>
        <c:axId val="1443526352"/>
      </c:barChart>
      <c:catAx>
        <c:axId val="14457382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43526352"/>
        <c:crosses val="autoZero"/>
        <c:auto val="1"/>
        <c:lblAlgn val="ctr"/>
        <c:lblOffset val="100"/>
        <c:noMultiLvlLbl val="0"/>
      </c:catAx>
      <c:valAx>
        <c:axId val="1443526352"/>
        <c:scaling>
          <c:orientation val="minMax"/>
        </c:scaling>
        <c:delete val="1"/>
        <c:axPos val="t"/>
        <c:numFmt formatCode="0%" sourceLinked="1"/>
        <c:majorTickMark val="none"/>
        <c:minorTickMark val="none"/>
        <c:tickLblPos val="nextTo"/>
        <c:crossAx val="144573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626965423693126"/>
          <c:y val="0.15834135043338732"/>
          <c:w val="0.33029363953280777"/>
          <c:h val="0.80115272271156013"/>
        </c:manualLayout>
      </c:layout>
      <c:barChart>
        <c:barDir val="bar"/>
        <c:grouping val="clustered"/>
        <c:varyColors val="0"/>
        <c:ser>
          <c:idx val="0"/>
          <c:order val="0"/>
          <c:tx>
            <c:strRef>
              <c:f>Sheet1!$B$1</c:f>
              <c:strCache>
                <c:ptCount val="1"/>
                <c:pt idx="0">
                  <c:v>ST 20
(504)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Chicken/poultry</c:v>
                </c:pt>
                <c:pt idx="1">
                  <c:v>Raw mince meat</c:v>
                </c:pt>
                <c:pt idx="2">
                  <c:v>Shellfish</c:v>
                </c:pt>
                <c:pt idx="3">
                  <c:v>Fish</c:v>
                </c:pt>
                <c:pt idx="4">
                  <c:v>Ready-made meals</c:v>
                </c:pt>
              </c:strCache>
            </c:strRef>
          </c:cat>
          <c:val>
            <c:numRef>
              <c:f>Sheet1!$B$2:$B$6</c:f>
              <c:numCache>
                <c:formatCode>0%</c:formatCode>
                <c:ptCount val="5"/>
                <c:pt idx="0">
                  <c:v>0.72</c:v>
                </c:pt>
                <c:pt idx="1">
                  <c:v>0.43</c:v>
                </c:pt>
                <c:pt idx="2">
                  <c:v>0.25</c:v>
                </c:pt>
                <c:pt idx="3">
                  <c:v>0.28000000000000003</c:v>
                </c:pt>
                <c:pt idx="4">
                  <c:v>0.25</c:v>
                </c:pt>
              </c:numCache>
            </c:numRef>
          </c:val>
          <c:extLst>
            <c:ext xmlns:c16="http://schemas.microsoft.com/office/drawing/2014/chart" uri="{C3380CC4-5D6E-409C-BE32-E72D297353CC}">
              <c16:uniqueId val="{00000000-840F-4DD5-BFE7-98F73C69122E}"/>
            </c:ext>
          </c:extLst>
        </c:ser>
        <c:dLbls>
          <c:showLegendKey val="0"/>
          <c:showVal val="0"/>
          <c:showCatName val="0"/>
          <c:showSerName val="0"/>
          <c:showPercent val="0"/>
          <c:showBubbleSize val="0"/>
        </c:dLbls>
        <c:gapWidth val="50"/>
        <c:axId val="1445738288"/>
        <c:axId val="1443526352"/>
      </c:barChart>
      <c:catAx>
        <c:axId val="1445738288"/>
        <c:scaling>
          <c:orientation val="maxMin"/>
        </c:scaling>
        <c:delete val="1"/>
        <c:axPos val="l"/>
        <c:numFmt formatCode="General" sourceLinked="1"/>
        <c:majorTickMark val="none"/>
        <c:minorTickMark val="none"/>
        <c:tickLblPos val="nextTo"/>
        <c:crossAx val="1443526352"/>
        <c:crosses val="autoZero"/>
        <c:auto val="1"/>
        <c:lblAlgn val="ctr"/>
        <c:lblOffset val="100"/>
        <c:noMultiLvlLbl val="0"/>
      </c:catAx>
      <c:valAx>
        <c:axId val="1443526352"/>
        <c:scaling>
          <c:orientation val="minMax"/>
        </c:scaling>
        <c:delete val="1"/>
        <c:axPos val="t"/>
        <c:numFmt formatCode="0%" sourceLinked="1"/>
        <c:majorTickMark val="none"/>
        <c:minorTickMark val="none"/>
        <c:tickLblPos val="nextTo"/>
        <c:crossAx val="144573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626965423693126"/>
          <c:y val="0.15834135043338732"/>
          <c:w val="0.33029363953280777"/>
          <c:h val="0.80115272271156013"/>
        </c:manualLayout>
      </c:layout>
      <c:barChart>
        <c:barDir val="bar"/>
        <c:grouping val="clustered"/>
        <c:varyColors val="0"/>
        <c:ser>
          <c:idx val="0"/>
          <c:order val="0"/>
          <c:tx>
            <c:strRef>
              <c:f>Sheet1!$B$1</c:f>
              <c:strCache>
                <c:ptCount val="1"/>
                <c:pt idx="0">
                  <c:v>ST 19
(301)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Chicken/poultry</c:v>
                </c:pt>
                <c:pt idx="1">
                  <c:v>Raw mince meat</c:v>
                </c:pt>
                <c:pt idx="2">
                  <c:v>Shellfish</c:v>
                </c:pt>
                <c:pt idx="3">
                  <c:v>Fish</c:v>
                </c:pt>
                <c:pt idx="4">
                  <c:v>Ready-made meals</c:v>
                </c:pt>
              </c:strCache>
            </c:strRef>
          </c:cat>
          <c:val>
            <c:numRef>
              <c:f>Sheet1!$B$2:$B$6</c:f>
              <c:numCache>
                <c:formatCode>0%</c:formatCode>
                <c:ptCount val="5"/>
                <c:pt idx="0">
                  <c:v>0.64</c:v>
                </c:pt>
                <c:pt idx="1">
                  <c:v>0.23</c:v>
                </c:pt>
                <c:pt idx="2">
                  <c:v>0.2</c:v>
                </c:pt>
                <c:pt idx="3">
                  <c:v>0.19</c:v>
                </c:pt>
                <c:pt idx="4">
                  <c:v>0.14000000000000001</c:v>
                </c:pt>
              </c:numCache>
            </c:numRef>
          </c:val>
          <c:extLst>
            <c:ext xmlns:c16="http://schemas.microsoft.com/office/drawing/2014/chart" uri="{C3380CC4-5D6E-409C-BE32-E72D297353CC}">
              <c16:uniqueId val="{00000000-6522-412E-B709-0AD8B7E51FDA}"/>
            </c:ext>
          </c:extLst>
        </c:ser>
        <c:dLbls>
          <c:showLegendKey val="0"/>
          <c:showVal val="0"/>
          <c:showCatName val="0"/>
          <c:showSerName val="0"/>
          <c:showPercent val="0"/>
          <c:showBubbleSize val="0"/>
        </c:dLbls>
        <c:gapWidth val="50"/>
        <c:axId val="1445738288"/>
        <c:axId val="1443526352"/>
      </c:barChart>
      <c:catAx>
        <c:axId val="1445738288"/>
        <c:scaling>
          <c:orientation val="maxMin"/>
        </c:scaling>
        <c:delete val="1"/>
        <c:axPos val="l"/>
        <c:numFmt formatCode="General" sourceLinked="1"/>
        <c:majorTickMark val="none"/>
        <c:minorTickMark val="none"/>
        <c:tickLblPos val="nextTo"/>
        <c:crossAx val="1443526352"/>
        <c:crosses val="autoZero"/>
        <c:auto val="1"/>
        <c:lblAlgn val="ctr"/>
        <c:lblOffset val="100"/>
        <c:noMultiLvlLbl val="0"/>
      </c:catAx>
      <c:valAx>
        <c:axId val="1443526352"/>
        <c:scaling>
          <c:orientation val="minMax"/>
        </c:scaling>
        <c:delete val="1"/>
        <c:axPos val="t"/>
        <c:numFmt formatCode="0%" sourceLinked="1"/>
        <c:majorTickMark val="none"/>
        <c:minorTickMark val="none"/>
        <c:tickLblPos val="nextTo"/>
        <c:crossAx val="144573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Column1</c:v>
                </c:pt>
              </c:strCache>
            </c:strRef>
          </c:tx>
          <c:spPr>
            <a:solidFill>
              <a:schemeClr val="accent6"/>
            </a:solidFill>
            <a:ln>
              <a:noFill/>
            </a:ln>
            <a:effectLst/>
          </c:spPr>
          <c:invertIfNegative val="0"/>
          <c:dLbls>
            <c:dLbl>
              <c:idx val="0"/>
              <c:tx>
                <c:rich>
                  <a:bodyPr/>
                  <a:lstStyle/>
                  <a:p>
                    <a:r>
                      <a:rPr lang="en-US" sz="1600" b="1"/>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48-4B34-A6EB-A229AEE67A22}"/>
                </c:ext>
              </c:extLst>
            </c:dLbl>
            <c:dLbl>
              <c:idx val="1"/>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B62-489A-A2EE-7B7C113B4435}"/>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831-4FD7-8690-FE2C557241F4}"/>
                </c:ext>
              </c:extLst>
            </c:dLbl>
            <c:dLbl>
              <c:idx val="3"/>
              <c:tx>
                <c:rich>
                  <a:bodyPr/>
                  <a:lstStyle/>
                  <a:p>
                    <a:r>
                      <a:rPr lang="en-US">
                        <a:solidFill>
                          <a:schemeClr val="bg1"/>
                        </a:solidFill>
                      </a:rPr>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648-4B34-A6EB-A229AEE67A22}"/>
                </c:ext>
              </c:extLst>
            </c:dLbl>
            <c:dLbl>
              <c:idx val="4"/>
              <c:tx>
                <c:rich>
                  <a:bodyPr/>
                  <a:lstStyle/>
                  <a:p>
                    <a:r>
                      <a:rPr lang="en-US" sz="1600"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5B8-4C42-86B1-E807ED053765}"/>
                </c:ext>
              </c:extLst>
            </c:dLbl>
            <c:dLbl>
              <c:idx val="6"/>
              <c:tx>
                <c:rich>
                  <a:bodyPr/>
                  <a:lstStyle/>
                  <a:p>
                    <a:r>
                      <a:rPr lang="en-US" sz="160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648-4B34-A6EB-A229AEE67A22}"/>
                </c:ext>
              </c:extLst>
            </c:dLbl>
            <c:dLbl>
              <c:idx val="7"/>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D8-4756-BA4B-60471EF8874E}"/>
                </c:ext>
              </c:extLst>
            </c:dLbl>
            <c:dLbl>
              <c:idx val="9"/>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456-4F3B-B03A-9113B0CDE281}"/>
                </c:ext>
              </c:extLst>
            </c:dLbl>
            <c:dLbl>
              <c:idx val="10"/>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5E-48F5-A395-B92692E08FAC}"/>
                </c:ext>
              </c:extLst>
            </c:dLbl>
            <c:dLbl>
              <c:idx val="1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831-4FD7-8690-FE2C557241F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 19
(808)
%</c:v>
                </c:pt>
                <c:pt idx="1">
                  <c:v>ST 20
(813)
%</c:v>
                </c:pt>
                <c:pt idx="2">
                  <c:v>ST 19
(808)
%</c:v>
                </c:pt>
                <c:pt idx="3">
                  <c:v>ST 20
(813)
%</c:v>
                </c:pt>
                <c:pt idx="4">
                  <c:v>ST 19
(808)
%</c:v>
                </c:pt>
                <c:pt idx="5">
                  <c:v>ST 20
(813)
%</c:v>
                </c:pt>
                <c:pt idx="6">
                  <c:v>ST 19
(808)
%</c:v>
                </c:pt>
                <c:pt idx="7">
                  <c:v>ST 20
(813)
%</c:v>
                </c:pt>
              </c:strCache>
            </c:strRef>
          </c:cat>
          <c:val>
            <c:numRef>
              <c:f>Sheet1!$B$2:$B$9</c:f>
              <c:numCache>
                <c:formatCode>General</c:formatCode>
                <c:ptCount val="8"/>
                <c:pt idx="0">
                  <c:v>0</c:v>
                </c:pt>
                <c:pt idx="1">
                  <c:v>0</c:v>
                </c:pt>
                <c:pt idx="2">
                  <c:v>0</c:v>
                </c:pt>
                <c:pt idx="3">
                  <c:v>0</c:v>
                </c:pt>
                <c:pt idx="4">
                  <c:v>0</c:v>
                </c:pt>
                <c:pt idx="5">
                  <c:v>1</c:v>
                </c:pt>
                <c:pt idx="6">
                  <c:v>0</c:v>
                </c:pt>
                <c:pt idx="7">
                  <c:v>0</c:v>
                </c:pt>
              </c:numCache>
            </c:numRef>
          </c:val>
          <c:extLst>
            <c:ext xmlns:c16="http://schemas.microsoft.com/office/drawing/2014/chart" uri="{C3380CC4-5D6E-409C-BE32-E72D297353CC}">
              <c16:uniqueId val="{00000000-F543-46FA-A975-086BC788F407}"/>
            </c:ext>
          </c:extLst>
        </c:ser>
        <c:ser>
          <c:idx val="1"/>
          <c:order val="1"/>
          <c:tx>
            <c:strRef>
              <c:f>Sheet1!$C$1</c:f>
              <c:strCache>
                <c:ptCount val="1"/>
                <c:pt idx="0">
                  <c:v>Column2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 19
(808)
%</c:v>
                </c:pt>
                <c:pt idx="1">
                  <c:v>ST 20
(813)
%</c:v>
                </c:pt>
                <c:pt idx="2">
                  <c:v>ST 19
(808)
%</c:v>
                </c:pt>
                <c:pt idx="3">
                  <c:v>ST 20
(813)
%</c:v>
                </c:pt>
                <c:pt idx="4">
                  <c:v>ST 19
(808)
%</c:v>
                </c:pt>
                <c:pt idx="5">
                  <c:v>ST 20
(813)
%</c:v>
                </c:pt>
                <c:pt idx="6">
                  <c:v>ST 19
(808)
%</c:v>
                </c:pt>
                <c:pt idx="7">
                  <c:v>ST 20
(813)
%</c:v>
                </c:pt>
              </c:strCache>
            </c:strRef>
          </c:cat>
          <c:val>
            <c:numRef>
              <c:f>Sheet1!$C$2:$C$9</c:f>
              <c:numCache>
                <c:formatCode>General</c:formatCode>
                <c:ptCount val="8"/>
                <c:pt idx="0">
                  <c:v>26</c:v>
                </c:pt>
                <c:pt idx="1">
                  <c:v>26</c:v>
                </c:pt>
                <c:pt idx="2">
                  <c:v>87</c:v>
                </c:pt>
                <c:pt idx="3">
                  <c:v>85</c:v>
                </c:pt>
                <c:pt idx="4">
                  <c:v>23</c:v>
                </c:pt>
                <c:pt idx="5">
                  <c:v>27</c:v>
                </c:pt>
                <c:pt idx="6">
                  <c:v>90</c:v>
                </c:pt>
                <c:pt idx="7">
                  <c:v>88</c:v>
                </c:pt>
              </c:numCache>
            </c:numRef>
          </c:val>
          <c:extLst>
            <c:ext xmlns:c16="http://schemas.microsoft.com/office/drawing/2014/chart" uri="{C3380CC4-5D6E-409C-BE32-E72D297353CC}">
              <c16:uniqueId val="{00000001-F543-46FA-A975-086BC788F407}"/>
            </c:ext>
          </c:extLst>
        </c:ser>
        <c:ser>
          <c:idx val="2"/>
          <c:order val="2"/>
          <c:tx>
            <c:strRef>
              <c:f>Sheet1!$D$1</c:f>
              <c:strCache>
                <c:ptCount val="1"/>
                <c:pt idx="0">
                  <c:v>Column3</c:v>
                </c:pt>
              </c:strCache>
            </c:strRef>
          </c:tx>
          <c:spPr>
            <a:solidFill>
              <a:schemeClr val="accent1"/>
            </a:solidFill>
            <a:ln>
              <a:noFill/>
            </a:ln>
            <a:effectLst/>
          </c:spPr>
          <c:invertIfNegative val="0"/>
          <c:dLbls>
            <c:dLbl>
              <c:idx val="9"/>
              <c:layout>
                <c:manualLayout>
                  <c:x val="-1.1412185764945042E-16"/>
                  <c:y val="9.01747188430366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D3-46B7-90B0-59E1C699AE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 19
(808)
%</c:v>
                </c:pt>
                <c:pt idx="1">
                  <c:v>ST 20
(813)
%</c:v>
                </c:pt>
                <c:pt idx="2">
                  <c:v>ST 19
(808)
%</c:v>
                </c:pt>
                <c:pt idx="3">
                  <c:v>ST 20
(813)
%</c:v>
                </c:pt>
                <c:pt idx="4">
                  <c:v>ST 19
(808)
%</c:v>
                </c:pt>
                <c:pt idx="5">
                  <c:v>ST 20
(813)
%</c:v>
                </c:pt>
                <c:pt idx="6">
                  <c:v>ST 19
(808)
%</c:v>
                </c:pt>
                <c:pt idx="7">
                  <c:v>ST 20
(813)
%</c:v>
                </c:pt>
              </c:strCache>
            </c:strRef>
          </c:cat>
          <c:val>
            <c:numRef>
              <c:f>Sheet1!$D$2:$D$9</c:f>
              <c:numCache>
                <c:formatCode>General</c:formatCode>
                <c:ptCount val="8"/>
                <c:pt idx="0">
                  <c:v>30</c:v>
                </c:pt>
                <c:pt idx="1">
                  <c:v>34</c:v>
                </c:pt>
                <c:pt idx="2">
                  <c:v>9</c:v>
                </c:pt>
                <c:pt idx="3">
                  <c:v>10</c:v>
                </c:pt>
                <c:pt idx="4">
                  <c:v>35</c:v>
                </c:pt>
                <c:pt idx="5">
                  <c:v>31</c:v>
                </c:pt>
                <c:pt idx="6">
                  <c:v>5</c:v>
                </c:pt>
                <c:pt idx="7">
                  <c:v>6</c:v>
                </c:pt>
              </c:numCache>
            </c:numRef>
          </c:val>
          <c:extLst>
            <c:ext xmlns:c16="http://schemas.microsoft.com/office/drawing/2014/chart" uri="{C3380CC4-5D6E-409C-BE32-E72D297353CC}">
              <c16:uniqueId val="{00000000-6330-48E2-955A-7CE05B04D74C}"/>
            </c:ext>
          </c:extLst>
        </c:ser>
        <c:ser>
          <c:idx val="3"/>
          <c:order val="3"/>
          <c:tx>
            <c:strRef>
              <c:f>Sheet1!$E$1</c:f>
              <c:strCache>
                <c:ptCount val="1"/>
                <c:pt idx="0">
                  <c:v>Column4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 19
(808)
%</c:v>
                </c:pt>
                <c:pt idx="1">
                  <c:v>ST 20
(813)
%</c:v>
                </c:pt>
                <c:pt idx="2">
                  <c:v>ST 19
(808)
%</c:v>
                </c:pt>
                <c:pt idx="3">
                  <c:v>ST 20
(813)
%</c:v>
                </c:pt>
                <c:pt idx="4">
                  <c:v>ST 19
(808)
%</c:v>
                </c:pt>
                <c:pt idx="5">
                  <c:v>ST 20
(813)
%</c:v>
                </c:pt>
                <c:pt idx="6">
                  <c:v>ST 19
(808)
%</c:v>
                </c:pt>
                <c:pt idx="7">
                  <c:v>ST 20
(813)
%</c:v>
                </c:pt>
              </c:strCache>
            </c:strRef>
          </c:cat>
          <c:val>
            <c:numRef>
              <c:f>Sheet1!$E$2:$E$9</c:f>
              <c:numCache>
                <c:formatCode>General</c:formatCode>
                <c:ptCount val="8"/>
                <c:pt idx="0">
                  <c:v>45</c:v>
                </c:pt>
                <c:pt idx="1">
                  <c:v>40</c:v>
                </c:pt>
                <c:pt idx="2">
                  <c:v>4</c:v>
                </c:pt>
                <c:pt idx="3">
                  <c:v>5</c:v>
                </c:pt>
                <c:pt idx="4">
                  <c:v>42</c:v>
                </c:pt>
                <c:pt idx="5">
                  <c:v>41</c:v>
                </c:pt>
                <c:pt idx="6">
                  <c:v>5</c:v>
                </c:pt>
                <c:pt idx="7">
                  <c:v>6</c:v>
                </c:pt>
              </c:numCache>
            </c:numRef>
          </c:val>
          <c:extLst>
            <c:ext xmlns:c16="http://schemas.microsoft.com/office/drawing/2014/chart" uri="{C3380CC4-5D6E-409C-BE32-E72D297353CC}">
              <c16:uniqueId val="{00000001-6330-48E2-955A-7CE05B04D74C}"/>
            </c:ext>
          </c:extLst>
        </c:ser>
        <c:dLbls>
          <c:dLblPos val="ctr"/>
          <c:showLegendKey val="0"/>
          <c:showVal val="1"/>
          <c:showCatName val="0"/>
          <c:showSerName val="0"/>
          <c:showPercent val="0"/>
          <c:showBubbleSize val="0"/>
        </c:dLbls>
        <c:gapWidth val="150"/>
        <c:overlap val="100"/>
        <c:axId val="136341504"/>
        <c:axId val="136162688"/>
      </c:barChart>
      <c:catAx>
        <c:axId val="136341504"/>
        <c:scaling>
          <c:orientation val="minMax"/>
        </c:scaling>
        <c:delete val="0"/>
        <c:axPos val="b"/>
        <c:numFmt formatCode="General" sourceLinked="1"/>
        <c:majorTickMark val="none"/>
        <c:minorTickMark val="none"/>
        <c:tickLblPos val="high"/>
        <c:spPr>
          <a:noFill/>
          <a:ln w="9525" cap="flat" cmpd="sng" algn="ctr">
            <a:solidFill>
              <a:schemeClr val="bg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6162688"/>
        <c:crosses val="autoZero"/>
        <c:auto val="1"/>
        <c:lblAlgn val="ctr"/>
        <c:lblOffset val="100"/>
        <c:noMultiLvlLbl val="0"/>
      </c:catAx>
      <c:valAx>
        <c:axId val="136162688"/>
        <c:scaling>
          <c:orientation val="minMax"/>
        </c:scaling>
        <c:delete val="1"/>
        <c:axPos val="l"/>
        <c:numFmt formatCode="0%" sourceLinked="1"/>
        <c:majorTickMark val="none"/>
        <c:minorTickMark val="none"/>
        <c:tickLblPos val="nextTo"/>
        <c:crossAx val="136341504"/>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626965423693126"/>
          <c:y val="0.15834135043338732"/>
          <c:w val="0.33029363953280777"/>
          <c:h val="0.80115272271156013"/>
        </c:manualLayout>
      </c:layout>
      <c:barChart>
        <c:barDir val="bar"/>
        <c:grouping val="clustered"/>
        <c:varyColors val="0"/>
        <c:ser>
          <c:idx val="0"/>
          <c:order val="0"/>
          <c:tx>
            <c:strRef>
              <c:f>Sheet1!$B$1</c:f>
              <c:strCache>
                <c:ptCount val="1"/>
                <c:pt idx="0">
                  <c:v>You personally
(813)</c:v>
                </c:pt>
              </c:strCache>
            </c:strRef>
          </c:tx>
          <c:spPr>
            <a:solidFill>
              <a:schemeClr val="tx2">
                <a:lumMod val="40000"/>
                <a:lumOff val="60000"/>
              </a:schemeClr>
            </a:solidFill>
            <a:ln>
              <a:noFill/>
            </a:ln>
            <a:effectLst/>
          </c:spPr>
          <c:invertIfNegative val="0"/>
          <c:dLbls>
            <c:dLbl>
              <c:idx val="2"/>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04-4549-B028-B6683CC5BC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intollerance</c:v>
                </c:pt>
                <c:pt idx="1">
                  <c:v>Food allergy</c:v>
                </c:pt>
                <c:pt idx="2">
                  <c:v>Coeliac Disease</c:v>
                </c:pt>
                <c:pt idx="3">
                  <c:v>None of these</c:v>
                </c:pt>
              </c:strCache>
            </c:strRef>
          </c:cat>
          <c:val>
            <c:numRef>
              <c:f>Sheet1!$B$2:$B$5</c:f>
              <c:numCache>
                <c:formatCode>0%</c:formatCode>
                <c:ptCount val="4"/>
                <c:pt idx="0">
                  <c:v>0.04</c:v>
                </c:pt>
                <c:pt idx="1">
                  <c:v>0.03</c:v>
                </c:pt>
                <c:pt idx="2">
                  <c:v>0</c:v>
                </c:pt>
                <c:pt idx="3">
                  <c:v>0.93</c:v>
                </c:pt>
              </c:numCache>
            </c:numRef>
          </c:val>
          <c:extLst>
            <c:ext xmlns:c16="http://schemas.microsoft.com/office/drawing/2014/chart" uri="{C3380CC4-5D6E-409C-BE32-E72D297353CC}">
              <c16:uniqueId val="{00000000-4404-4549-B028-B6683CC5BCB9}"/>
            </c:ext>
          </c:extLst>
        </c:ser>
        <c:dLbls>
          <c:showLegendKey val="0"/>
          <c:showVal val="0"/>
          <c:showCatName val="0"/>
          <c:showSerName val="0"/>
          <c:showPercent val="0"/>
          <c:showBubbleSize val="0"/>
        </c:dLbls>
        <c:gapWidth val="50"/>
        <c:axId val="1445738288"/>
        <c:axId val="1443526352"/>
      </c:barChart>
      <c:catAx>
        <c:axId val="14457382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43526352"/>
        <c:crosses val="autoZero"/>
        <c:auto val="1"/>
        <c:lblAlgn val="ctr"/>
        <c:lblOffset val="100"/>
        <c:noMultiLvlLbl val="0"/>
      </c:catAx>
      <c:valAx>
        <c:axId val="1443526352"/>
        <c:scaling>
          <c:orientation val="minMax"/>
        </c:scaling>
        <c:delete val="1"/>
        <c:axPos val="t"/>
        <c:numFmt formatCode="0%" sourceLinked="1"/>
        <c:majorTickMark val="none"/>
        <c:minorTickMark val="none"/>
        <c:tickLblPos val="nextTo"/>
        <c:crossAx val="144573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626965423693126"/>
          <c:y val="0.15834135043338732"/>
          <c:w val="0.33029363953280777"/>
          <c:h val="0.80115272271156013"/>
        </c:manualLayout>
      </c:layout>
      <c:barChart>
        <c:barDir val="bar"/>
        <c:grouping val="clustered"/>
        <c:varyColors val="0"/>
        <c:ser>
          <c:idx val="0"/>
          <c:order val="0"/>
          <c:tx>
            <c:strRef>
              <c:f>Sheet1!$B$1</c:f>
              <c:strCache>
                <c:ptCount val="1"/>
                <c:pt idx="0">
                  <c:v>Another person in your family
(813)</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allergy</c:v>
                </c:pt>
                <c:pt idx="1">
                  <c:v>Food intollerance</c:v>
                </c:pt>
                <c:pt idx="2">
                  <c:v>Coeliac Disease</c:v>
                </c:pt>
                <c:pt idx="3">
                  <c:v>None of these</c:v>
                </c:pt>
              </c:strCache>
            </c:strRef>
          </c:cat>
          <c:val>
            <c:numRef>
              <c:f>Sheet1!$B$2:$B$5</c:f>
              <c:numCache>
                <c:formatCode>0%</c:formatCode>
                <c:ptCount val="4"/>
                <c:pt idx="0">
                  <c:v>0.03</c:v>
                </c:pt>
                <c:pt idx="1">
                  <c:v>0.03</c:v>
                </c:pt>
                <c:pt idx="2">
                  <c:v>0.01</c:v>
                </c:pt>
                <c:pt idx="3">
                  <c:v>0.93</c:v>
                </c:pt>
              </c:numCache>
            </c:numRef>
          </c:val>
          <c:extLst>
            <c:ext xmlns:c16="http://schemas.microsoft.com/office/drawing/2014/chart" uri="{C3380CC4-5D6E-409C-BE32-E72D297353CC}">
              <c16:uniqueId val="{00000001-976A-49E7-AF1F-AF9B3E70D429}"/>
            </c:ext>
          </c:extLst>
        </c:ser>
        <c:dLbls>
          <c:showLegendKey val="0"/>
          <c:showVal val="0"/>
          <c:showCatName val="0"/>
          <c:showSerName val="0"/>
          <c:showPercent val="0"/>
          <c:showBubbleSize val="0"/>
        </c:dLbls>
        <c:gapWidth val="50"/>
        <c:axId val="1445738288"/>
        <c:axId val="1443526352"/>
      </c:barChart>
      <c:catAx>
        <c:axId val="14457382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43526352"/>
        <c:crosses val="autoZero"/>
        <c:auto val="1"/>
        <c:lblAlgn val="ctr"/>
        <c:lblOffset val="100"/>
        <c:noMultiLvlLbl val="0"/>
      </c:catAx>
      <c:valAx>
        <c:axId val="1443526352"/>
        <c:scaling>
          <c:orientation val="minMax"/>
        </c:scaling>
        <c:delete val="1"/>
        <c:axPos val="t"/>
        <c:numFmt formatCode="0%" sourceLinked="1"/>
        <c:majorTickMark val="none"/>
        <c:minorTickMark val="none"/>
        <c:tickLblPos val="nextTo"/>
        <c:crossAx val="144573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4"/>
          <c:order val="0"/>
          <c:tx>
            <c:strRef>
              <c:f>Sheet1!$A$6</c:f>
              <c:strCache>
                <c:ptCount val="1"/>
                <c:pt idx="0">
                  <c:v>Don’t know</c:v>
                </c:pt>
              </c:strCache>
            </c:strRef>
          </c:tx>
          <c:spPr>
            <a:solidFill>
              <a:schemeClr val="accent5">
                <a:lumMod val="60000"/>
              </a:schemeClr>
            </a:solidFill>
            <a:ln>
              <a:noFill/>
            </a:ln>
            <a:effectLst/>
          </c:spPr>
          <c:invertIfNegative val="0"/>
          <c:dLbls>
            <c:dLbl>
              <c:idx val="0"/>
              <c:tx>
                <c:rich>
                  <a:bodyPr/>
                  <a:lstStyle/>
                  <a:p>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3A-4DE6-95DE-FCB8FFC006C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Sheet1!$B$1:$E$1</c:f>
              <c:strCache>
                <c:ptCount val="4"/>
                <c:pt idx="0">
                  <c:v>Looking at menu for food allergen information                           (44)*                                 %</c:v>
                </c:pt>
                <c:pt idx="1">
                  <c:v>Looking at labelling for food allergen information               (813)
%</c:v>
                </c:pt>
                <c:pt idx="2">
                  <c:v>Reviewing ‘may contain’ listing        (813)
%</c:v>
                </c:pt>
                <c:pt idx="3">
                  <c:v>Buying 'free from' products                   (813)
%</c:v>
                </c:pt>
              </c:strCache>
            </c:strRef>
          </c:cat>
          <c:val>
            <c:numRef>
              <c:f>Sheet1!$B$6:$E$6</c:f>
              <c:numCache>
                <c:formatCode>General</c:formatCode>
                <c:ptCount val="4"/>
                <c:pt idx="0">
                  <c:v>0</c:v>
                </c:pt>
                <c:pt idx="1">
                  <c:v>2</c:v>
                </c:pt>
                <c:pt idx="2">
                  <c:v>2</c:v>
                </c:pt>
                <c:pt idx="3">
                  <c:v>2</c:v>
                </c:pt>
              </c:numCache>
            </c:numRef>
          </c:val>
          <c:extLst>
            <c:ext xmlns:c16="http://schemas.microsoft.com/office/drawing/2014/chart" uri="{C3380CC4-5D6E-409C-BE32-E72D297353CC}">
              <c16:uniqueId val="{00000004-27B8-4D28-AF8C-EB5B42BC45FF}"/>
            </c:ext>
          </c:extLst>
        </c:ser>
        <c:ser>
          <c:idx val="3"/>
          <c:order val="1"/>
          <c:tx>
            <c:strRef>
              <c:f>Sheet1!$A$5</c:f>
              <c:strCache>
                <c:ptCount val="1"/>
                <c:pt idx="0">
                  <c:v>Never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Sheet1!$B$1:$E$1</c:f>
              <c:strCache>
                <c:ptCount val="4"/>
                <c:pt idx="0">
                  <c:v>Looking at menu for food allergen information                           (44)*                                 %</c:v>
                </c:pt>
                <c:pt idx="1">
                  <c:v>Looking at labelling for food allergen information               (813)
%</c:v>
                </c:pt>
                <c:pt idx="2">
                  <c:v>Reviewing ‘may contain’ listing        (813)
%</c:v>
                </c:pt>
                <c:pt idx="3">
                  <c:v>Buying 'free from' products                   (813)
%</c:v>
                </c:pt>
              </c:strCache>
            </c:strRef>
          </c:cat>
          <c:val>
            <c:numRef>
              <c:f>Sheet1!$B$5:$E$5</c:f>
              <c:numCache>
                <c:formatCode>General</c:formatCode>
                <c:ptCount val="4"/>
                <c:pt idx="0">
                  <c:v>37</c:v>
                </c:pt>
                <c:pt idx="1">
                  <c:v>58</c:v>
                </c:pt>
                <c:pt idx="2">
                  <c:v>57</c:v>
                </c:pt>
                <c:pt idx="3">
                  <c:v>62</c:v>
                </c:pt>
              </c:numCache>
            </c:numRef>
          </c:val>
          <c:extLst>
            <c:ext xmlns:c16="http://schemas.microsoft.com/office/drawing/2014/chart" uri="{C3380CC4-5D6E-409C-BE32-E72D297353CC}">
              <c16:uniqueId val="{00000003-27B8-4D28-AF8C-EB5B42BC45FF}"/>
            </c:ext>
          </c:extLst>
        </c:ser>
        <c:ser>
          <c:idx val="2"/>
          <c:order val="2"/>
          <c:tx>
            <c:strRef>
              <c:f>Sheet1!$A$4</c:f>
              <c:strCache>
                <c:ptCount val="1"/>
                <c:pt idx="0">
                  <c:v>Occasionally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Sheet1!$B$1:$E$1</c:f>
              <c:strCache>
                <c:ptCount val="4"/>
                <c:pt idx="0">
                  <c:v>Looking at menu for food allergen information                           (44)*                                 %</c:v>
                </c:pt>
                <c:pt idx="1">
                  <c:v>Looking at labelling for food allergen information               (813)
%</c:v>
                </c:pt>
                <c:pt idx="2">
                  <c:v>Reviewing ‘may contain’ listing        (813)
%</c:v>
                </c:pt>
                <c:pt idx="3">
                  <c:v>Buying 'free from' products                   (813)
%</c:v>
                </c:pt>
              </c:strCache>
            </c:strRef>
          </c:cat>
          <c:val>
            <c:numRef>
              <c:f>Sheet1!$B$4:$E$4</c:f>
              <c:numCache>
                <c:formatCode>General</c:formatCode>
                <c:ptCount val="4"/>
                <c:pt idx="0">
                  <c:v>17</c:v>
                </c:pt>
                <c:pt idx="1">
                  <c:v>20</c:v>
                </c:pt>
                <c:pt idx="2">
                  <c:v>20</c:v>
                </c:pt>
                <c:pt idx="3">
                  <c:v>21</c:v>
                </c:pt>
              </c:numCache>
            </c:numRef>
          </c:val>
          <c:extLst>
            <c:ext xmlns:c16="http://schemas.microsoft.com/office/drawing/2014/chart" uri="{C3380CC4-5D6E-409C-BE32-E72D297353CC}">
              <c16:uniqueId val="{00000002-27B8-4D28-AF8C-EB5B42BC45FF}"/>
            </c:ext>
          </c:extLst>
        </c:ser>
        <c:ser>
          <c:idx val="1"/>
          <c:order val="3"/>
          <c:tx>
            <c:strRef>
              <c:f>Sheet1!$A$3</c:f>
              <c:strCache>
                <c:ptCount val="1"/>
                <c:pt idx="0">
                  <c:v>Regularly</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Sheet1!$B$1:$E$1</c:f>
              <c:strCache>
                <c:ptCount val="4"/>
                <c:pt idx="0">
                  <c:v>Looking at menu for food allergen information                           (44)*                                 %</c:v>
                </c:pt>
                <c:pt idx="1">
                  <c:v>Looking at labelling for food allergen information               (813)
%</c:v>
                </c:pt>
                <c:pt idx="2">
                  <c:v>Reviewing ‘may contain’ listing        (813)
%</c:v>
                </c:pt>
                <c:pt idx="3">
                  <c:v>Buying 'free from' products                   (813)
%</c:v>
                </c:pt>
              </c:strCache>
            </c:strRef>
          </c:cat>
          <c:val>
            <c:numRef>
              <c:f>Sheet1!$B$3:$E$3</c:f>
              <c:numCache>
                <c:formatCode>General</c:formatCode>
                <c:ptCount val="4"/>
                <c:pt idx="0">
                  <c:v>11</c:v>
                </c:pt>
                <c:pt idx="1">
                  <c:v>10</c:v>
                </c:pt>
                <c:pt idx="2">
                  <c:v>11</c:v>
                </c:pt>
                <c:pt idx="3">
                  <c:v>9</c:v>
                </c:pt>
              </c:numCache>
            </c:numRef>
          </c:val>
          <c:extLst>
            <c:ext xmlns:c16="http://schemas.microsoft.com/office/drawing/2014/chart" uri="{C3380CC4-5D6E-409C-BE32-E72D297353CC}">
              <c16:uniqueId val="{00000001-27B8-4D28-AF8C-EB5B42BC45FF}"/>
            </c:ext>
          </c:extLst>
        </c:ser>
        <c:ser>
          <c:idx val="0"/>
          <c:order val="4"/>
          <c:tx>
            <c:strRef>
              <c:f>Sheet1!$A$2</c:f>
              <c:strCache>
                <c:ptCount val="1"/>
                <c:pt idx="0">
                  <c:v>Always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Sheet1!$B$1:$E$1</c:f>
              <c:strCache>
                <c:ptCount val="4"/>
                <c:pt idx="0">
                  <c:v>Looking at menu for food allergen information                           (44)*                                 %</c:v>
                </c:pt>
                <c:pt idx="1">
                  <c:v>Looking at labelling for food allergen information               (813)
%</c:v>
                </c:pt>
                <c:pt idx="2">
                  <c:v>Reviewing ‘may contain’ listing        (813)
%</c:v>
                </c:pt>
                <c:pt idx="3">
                  <c:v>Buying 'free from' products                   (813)
%</c:v>
                </c:pt>
              </c:strCache>
            </c:strRef>
          </c:cat>
          <c:val>
            <c:numRef>
              <c:f>Sheet1!$B$2:$E$2</c:f>
              <c:numCache>
                <c:formatCode>General</c:formatCode>
                <c:ptCount val="4"/>
                <c:pt idx="0">
                  <c:v>35</c:v>
                </c:pt>
                <c:pt idx="1">
                  <c:v>11</c:v>
                </c:pt>
                <c:pt idx="2">
                  <c:v>10</c:v>
                </c:pt>
                <c:pt idx="3">
                  <c:v>7</c:v>
                </c:pt>
              </c:numCache>
            </c:numRef>
          </c:val>
          <c:extLst>
            <c:ext xmlns:c16="http://schemas.microsoft.com/office/drawing/2014/chart" uri="{C3380CC4-5D6E-409C-BE32-E72D297353CC}">
              <c16:uniqueId val="{00000000-27B8-4D28-AF8C-EB5B42BC45FF}"/>
            </c:ext>
          </c:extLst>
        </c:ser>
        <c:dLbls>
          <c:dLblPos val="ctr"/>
          <c:showLegendKey val="0"/>
          <c:showVal val="1"/>
          <c:showCatName val="0"/>
          <c:showSerName val="0"/>
          <c:showPercent val="0"/>
          <c:showBubbleSize val="0"/>
        </c:dLbls>
        <c:gapWidth val="150"/>
        <c:overlap val="100"/>
        <c:axId val="142092288"/>
        <c:axId val="142058624"/>
      </c:barChart>
      <c:catAx>
        <c:axId val="142092288"/>
        <c:scaling>
          <c:orientation val="minMax"/>
        </c:scaling>
        <c:delete val="0"/>
        <c:axPos val="b"/>
        <c:numFmt formatCode="General" sourceLinked="1"/>
        <c:majorTickMark val="none"/>
        <c:minorTickMark val="none"/>
        <c:tickLblPos val="high"/>
        <c:spPr>
          <a:noFill/>
          <a:ln w="9525" cap="flat" cmpd="sng" algn="ctr">
            <a:solidFill>
              <a:schemeClr val="bg1"/>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058624"/>
        <c:crosses val="autoZero"/>
        <c:auto val="1"/>
        <c:lblAlgn val="ctr"/>
        <c:lblOffset val="100"/>
        <c:noMultiLvlLbl val="0"/>
      </c:catAx>
      <c:valAx>
        <c:axId val="142058624"/>
        <c:scaling>
          <c:orientation val="minMax"/>
        </c:scaling>
        <c:delete val="1"/>
        <c:axPos val="l"/>
        <c:numFmt formatCode="0%" sourceLinked="1"/>
        <c:majorTickMark val="none"/>
        <c:minorTickMark val="none"/>
        <c:tickLblPos val="nextTo"/>
        <c:crossAx val="142092288"/>
        <c:crosses val="autoZero"/>
        <c:crossBetween val="between"/>
      </c:valAx>
      <c:spPr>
        <a:noFill/>
        <a:ln>
          <a:noFill/>
        </a:ln>
        <a:effectLst/>
      </c:spPr>
    </c:plotArea>
    <c:legend>
      <c:legendPos val="l"/>
      <c:layout>
        <c:manualLayout>
          <c:xMode val="edge"/>
          <c:yMode val="edge"/>
          <c:x val="8.9878861694832248E-3"/>
          <c:y val="0.3687252331474522"/>
          <c:w val="0.14075937966128643"/>
          <c:h val="0.5918473875714964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93085012900329"/>
          <c:y val="0.28881421043743188"/>
          <c:w val="0.67259135856027741"/>
          <c:h val="0.54653686262936763"/>
        </c:manualLayout>
      </c:layout>
      <c:barChart>
        <c:barDir val="col"/>
        <c:grouping val="percentStacked"/>
        <c:varyColors val="0"/>
        <c:ser>
          <c:idx val="4"/>
          <c:order val="0"/>
          <c:tx>
            <c:strRef>
              <c:f>Sheet1!$A$9</c:f>
              <c:strCache>
                <c:ptCount val="1"/>
                <c:pt idx="0">
                  <c:v>Don't usually wash my hands</c:v>
                </c:pt>
              </c:strCache>
            </c:strRef>
          </c:tx>
          <c:spPr>
            <a:solidFill>
              <a:schemeClr val="accent5">
                <a:lumMod val="60000"/>
              </a:schemeClr>
            </a:solidFill>
            <a:ln>
              <a:noFill/>
            </a:ln>
            <a:effectLst/>
          </c:spPr>
          <c:invertIfNegative val="0"/>
          <c:dLbls>
            <c:dLbl>
              <c:idx val="0"/>
              <c:layout>
                <c:manualLayout>
                  <c:x val="0"/>
                  <c:y val="8.63333252546700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701-4D1F-96F3-6DBFFA5B3B30}"/>
                </c:ext>
              </c:extLst>
            </c:dLbl>
            <c:dLbl>
              <c:idx val="1"/>
              <c:layout>
                <c:manualLayout>
                  <c:x val="-4.4939430847416124E-3"/>
                  <c:y val="9.75941937661487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701-4D1F-96F3-6DBFFA5B3B30}"/>
                </c:ext>
              </c:extLst>
            </c:dLbl>
            <c:dLbl>
              <c:idx val="2"/>
              <c:layout>
                <c:manualLayout>
                  <c:x val="-4.4939430847416671E-3"/>
                  <c:y val="9.75941937661487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701-4D1F-96F3-6DBFFA5B3B30}"/>
                </c:ext>
              </c:extLst>
            </c:dLbl>
            <c:dLbl>
              <c:idx val="3"/>
              <c:layout>
                <c:manualLayout>
                  <c:x val="1.4979810282472041E-3"/>
                  <c:y val="9.75941937661487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701-4D1F-96F3-6DBFFA5B3B30}"/>
                </c:ext>
              </c:extLst>
            </c:dLbl>
            <c:dLbl>
              <c:idx val="4"/>
              <c:layout>
                <c:manualLayout>
                  <c:x val="-1.4979810282472041E-3"/>
                  <c:y val="8.63333252546700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701-4D1F-96F3-6DBFFA5B3B30}"/>
                </c:ext>
              </c:extLst>
            </c:dLbl>
            <c:dLbl>
              <c:idx val="5"/>
              <c:layout>
                <c:manualLayout>
                  <c:x val="2.9959620564944081E-3"/>
                  <c:y val="7.507245674319117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701-4D1F-96F3-6DBFFA5B3B30}"/>
                </c:ext>
              </c:extLst>
            </c:dLbl>
            <c:dLbl>
              <c:idx val="6"/>
              <c:layout>
                <c:manualLayout>
                  <c:x val="4.4939430847416124E-3"/>
                  <c:y val="9.75941937661487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701-4D1F-96F3-6DBFFA5B3B30}"/>
                </c:ext>
              </c:extLst>
            </c:dLbl>
            <c:dLbl>
              <c:idx val="7"/>
              <c:layout>
                <c:manualLayout>
                  <c:x val="1.4979810282472041E-3"/>
                  <c:y val="9.75941937661487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701-4D1F-96F3-6DBFFA5B3B30}"/>
                </c:ext>
              </c:extLst>
            </c:dLbl>
            <c:dLbl>
              <c:idx val="8"/>
              <c:layout>
                <c:manualLayout>
                  <c:x val="1.4979810282472041E-3"/>
                  <c:y val="9.759419376614871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701-4D1F-96F3-6DBFFA5B3B3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IOI
(813)
%</c:v>
                </c:pt>
                <c:pt idx="1">
                  <c:v>ROI
(504)
%</c:v>
                </c:pt>
                <c:pt idx="2">
                  <c:v>NI
(309)
%</c:v>
                </c:pt>
                <c:pt idx="3">
                  <c:v>Male
(390)
%</c:v>
                </c:pt>
                <c:pt idx="4">
                  <c:v>Female
(423)
%</c:v>
                </c:pt>
              </c:strCache>
            </c:strRef>
          </c:cat>
          <c:val>
            <c:numRef>
              <c:f>Sheet1!$B$9:$F$9</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372A-4156-8B3D-2E102BACFA95}"/>
            </c:ext>
          </c:extLst>
        </c:ser>
        <c:ser>
          <c:idx val="3"/>
          <c:order val="1"/>
          <c:tx>
            <c:strRef>
              <c:f>Sheet1!$A$8</c:f>
              <c:strCache>
                <c:ptCount val="1"/>
                <c:pt idx="0">
                  <c:v>Don't know</c:v>
                </c:pt>
              </c:strCache>
            </c:strRef>
          </c:tx>
          <c:spPr>
            <a:solidFill>
              <a:schemeClr val="bg1">
                <a:lumMod val="50000"/>
              </a:schemeClr>
            </a:solidFill>
            <a:ln>
              <a:noFill/>
            </a:ln>
            <a:effectLst/>
          </c:spPr>
          <c:invertIfNegative val="0"/>
          <c:dLbls>
            <c:dLbl>
              <c:idx val="0"/>
              <c:tx>
                <c:rich>
                  <a:bodyPr/>
                  <a:lstStyle/>
                  <a:p>
                    <a:r>
                      <a:rPr lang="en-US"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4701-4D1F-96F3-6DBFFA5B3B30}"/>
                </c:ext>
              </c:extLst>
            </c:dLbl>
            <c:dLbl>
              <c:idx val="1"/>
              <c:tx>
                <c:rich>
                  <a:bodyPr/>
                  <a:lstStyle/>
                  <a:p>
                    <a:r>
                      <a:rPr lang="en-US"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4701-4D1F-96F3-6DBFFA5B3B30}"/>
                </c:ext>
              </c:extLst>
            </c:dLbl>
            <c:dLbl>
              <c:idx val="2"/>
              <c:tx>
                <c:rich>
                  <a:bodyPr/>
                  <a:lstStyle/>
                  <a:p>
                    <a:r>
                      <a:rPr lang="en-US"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4701-4D1F-96F3-6DBFFA5B3B30}"/>
                </c:ext>
              </c:extLst>
            </c:dLbl>
            <c:dLbl>
              <c:idx val="3"/>
              <c:layout>
                <c:manualLayout>
                  <c:x val="1.4979810282472041E-3"/>
                  <c:y val="4.25069708027254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701-4D1F-96F3-6DBFFA5B3B30}"/>
                </c:ext>
              </c:extLst>
            </c:dLbl>
            <c:dLbl>
              <c:idx val="4"/>
              <c:layout>
                <c:manualLayout>
                  <c:x val="-1.4979810282472041E-3"/>
                  <c:y val="3.7705289179694498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4701-4D1F-96F3-6DBFFA5B3B30}"/>
                </c:ext>
              </c:extLst>
            </c:dLbl>
            <c:dLbl>
              <c:idx val="5"/>
              <c:layout>
                <c:manualLayout>
                  <c:x val="-2.9959620564945183E-3"/>
                  <c:y val="3.7705289179694498E-2"/>
                </c:manualLayout>
              </c:layout>
              <c:tx>
                <c:rich>
                  <a:bodyPr/>
                  <a:lstStyle/>
                  <a:p>
                    <a:r>
                      <a:rPr lang="en-US" dirty="0"/>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4701-4D1F-96F3-6DBFFA5B3B30}"/>
                </c:ext>
              </c:extLst>
            </c:dLbl>
            <c:dLbl>
              <c:idx val="6"/>
              <c:tx>
                <c:rich>
                  <a:bodyPr/>
                  <a:lstStyle/>
                  <a:p>
                    <a:r>
                      <a:rPr lang="en-US"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4701-4D1F-96F3-6DBFFA5B3B30}"/>
                </c:ext>
              </c:extLst>
            </c:dLbl>
            <c:dLbl>
              <c:idx val="7"/>
              <c:tx>
                <c:rich>
                  <a:bodyPr/>
                  <a:lstStyle/>
                  <a:p>
                    <a:r>
                      <a:rPr lang="en-US"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4701-4D1F-96F3-6DBFFA5B3B3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IOI
(813)
%</c:v>
                </c:pt>
                <c:pt idx="1">
                  <c:v>ROI
(504)
%</c:v>
                </c:pt>
                <c:pt idx="2">
                  <c:v>NI
(309)
%</c:v>
                </c:pt>
                <c:pt idx="3">
                  <c:v>Male
(390)
%</c:v>
                </c:pt>
                <c:pt idx="4">
                  <c:v>Female
(423)
%</c:v>
                </c:pt>
              </c:strCache>
            </c:strRef>
          </c:cat>
          <c:val>
            <c:numRef>
              <c:f>Sheet1!$B$8:$F$8</c:f>
              <c:numCache>
                <c:formatCode>General</c:formatCode>
                <c:ptCount val="5"/>
                <c:pt idx="0">
                  <c:v>0</c:v>
                </c:pt>
                <c:pt idx="1">
                  <c:v>0</c:v>
                </c:pt>
                <c:pt idx="2">
                  <c:v>0</c:v>
                </c:pt>
                <c:pt idx="3">
                  <c:v>1</c:v>
                </c:pt>
                <c:pt idx="4">
                  <c:v>0</c:v>
                </c:pt>
              </c:numCache>
            </c:numRef>
          </c:val>
          <c:extLst>
            <c:ext xmlns:c16="http://schemas.microsoft.com/office/drawing/2014/chart" uri="{C3380CC4-5D6E-409C-BE32-E72D297353CC}">
              <c16:uniqueId val="{00000001-372A-4156-8B3D-2E102BACFA95}"/>
            </c:ext>
          </c:extLst>
        </c:ser>
        <c:ser>
          <c:idx val="2"/>
          <c:order val="2"/>
          <c:tx>
            <c:strRef>
              <c:f>Sheet1!$A$7</c:f>
              <c:strCache>
                <c:ptCount val="1"/>
                <c:pt idx="0">
                  <c:v>More than two minutes</c:v>
                </c:pt>
              </c:strCache>
            </c:strRef>
          </c:tx>
          <c:spPr>
            <a:solidFill>
              <a:srgbClr val="C00000"/>
            </a:solidFill>
            <a:ln>
              <a:noFill/>
            </a:ln>
            <a:effectLst/>
          </c:spPr>
          <c:invertIfNegative val="0"/>
          <c:dLbls>
            <c:dLbl>
              <c:idx val="1"/>
              <c:layout>
                <c:manualLayout>
                  <c:x val="1.3481829254224783E-2"/>
                  <c:y val="1.87681141857976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2D-43BE-AE09-C7E1747E50F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Sheet1!$B$1:$F$1</c:f>
              <c:strCache>
                <c:ptCount val="5"/>
                <c:pt idx="0">
                  <c:v>IOI
(813)
%</c:v>
                </c:pt>
                <c:pt idx="1">
                  <c:v>ROI
(504)
%</c:v>
                </c:pt>
                <c:pt idx="2">
                  <c:v>NI
(309)
%</c:v>
                </c:pt>
                <c:pt idx="3">
                  <c:v>Male
(390)
%</c:v>
                </c:pt>
                <c:pt idx="4">
                  <c:v>Female
(423)
%</c:v>
                </c:pt>
              </c:strCache>
            </c:strRef>
          </c:cat>
          <c:val>
            <c:numRef>
              <c:f>Sheet1!$B$7:$F$7</c:f>
              <c:numCache>
                <c:formatCode>General</c:formatCode>
                <c:ptCount val="5"/>
                <c:pt idx="0">
                  <c:v>2</c:v>
                </c:pt>
                <c:pt idx="1">
                  <c:v>1</c:v>
                </c:pt>
                <c:pt idx="2">
                  <c:v>2</c:v>
                </c:pt>
                <c:pt idx="3">
                  <c:v>2</c:v>
                </c:pt>
                <c:pt idx="4">
                  <c:v>1</c:v>
                </c:pt>
              </c:numCache>
            </c:numRef>
          </c:val>
          <c:extLst>
            <c:ext xmlns:c16="http://schemas.microsoft.com/office/drawing/2014/chart" uri="{C3380CC4-5D6E-409C-BE32-E72D297353CC}">
              <c16:uniqueId val="{00000002-372A-4156-8B3D-2E102BACFA95}"/>
            </c:ext>
          </c:extLst>
        </c:ser>
        <c:ser>
          <c:idx val="1"/>
          <c:order val="3"/>
          <c:tx>
            <c:strRef>
              <c:f>Sheet1!$A$6</c:f>
              <c:strCache>
                <c:ptCount val="1"/>
                <c:pt idx="0">
                  <c:v>One to two minutes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Sheet1!$B$1:$F$1</c:f>
              <c:strCache>
                <c:ptCount val="5"/>
                <c:pt idx="0">
                  <c:v>IOI
(813)
%</c:v>
                </c:pt>
                <c:pt idx="1">
                  <c:v>ROI
(504)
%</c:v>
                </c:pt>
                <c:pt idx="2">
                  <c:v>NI
(309)
%</c:v>
                </c:pt>
                <c:pt idx="3">
                  <c:v>Male
(390)
%</c:v>
                </c:pt>
                <c:pt idx="4">
                  <c:v>Female
(423)
%</c:v>
                </c:pt>
              </c:strCache>
            </c:strRef>
          </c:cat>
          <c:val>
            <c:numRef>
              <c:f>Sheet1!$B$6:$F$6</c:f>
              <c:numCache>
                <c:formatCode>General</c:formatCode>
                <c:ptCount val="5"/>
                <c:pt idx="0">
                  <c:v>11</c:v>
                </c:pt>
                <c:pt idx="1">
                  <c:v>8</c:v>
                </c:pt>
                <c:pt idx="2">
                  <c:v>16</c:v>
                </c:pt>
                <c:pt idx="3">
                  <c:v>9</c:v>
                </c:pt>
                <c:pt idx="4">
                  <c:v>13</c:v>
                </c:pt>
              </c:numCache>
            </c:numRef>
          </c:val>
          <c:extLst>
            <c:ext xmlns:c16="http://schemas.microsoft.com/office/drawing/2014/chart" uri="{C3380CC4-5D6E-409C-BE32-E72D297353CC}">
              <c16:uniqueId val="{00000003-372A-4156-8B3D-2E102BACFA95}"/>
            </c:ext>
          </c:extLst>
        </c:ser>
        <c:ser>
          <c:idx val="0"/>
          <c:order val="4"/>
          <c:tx>
            <c:strRef>
              <c:f>Sheet1!$A$5</c:f>
              <c:strCache>
                <c:ptCount val="1"/>
                <c:pt idx="0">
                  <c:v>About a minute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Sheet1!$B$1:$F$1</c:f>
              <c:strCache>
                <c:ptCount val="5"/>
                <c:pt idx="0">
                  <c:v>IOI
(813)
%</c:v>
                </c:pt>
                <c:pt idx="1">
                  <c:v>ROI
(504)
%</c:v>
                </c:pt>
                <c:pt idx="2">
                  <c:v>NI
(309)
%</c:v>
                </c:pt>
                <c:pt idx="3">
                  <c:v>Male
(390)
%</c:v>
                </c:pt>
                <c:pt idx="4">
                  <c:v>Female
(423)
%</c:v>
                </c:pt>
              </c:strCache>
            </c:strRef>
          </c:cat>
          <c:val>
            <c:numRef>
              <c:f>Sheet1!$B$5:$F$5</c:f>
              <c:numCache>
                <c:formatCode>General</c:formatCode>
                <c:ptCount val="5"/>
                <c:pt idx="0">
                  <c:v>25</c:v>
                </c:pt>
                <c:pt idx="1">
                  <c:v>24</c:v>
                </c:pt>
                <c:pt idx="2">
                  <c:v>26</c:v>
                </c:pt>
                <c:pt idx="3">
                  <c:v>23</c:v>
                </c:pt>
                <c:pt idx="4">
                  <c:v>27</c:v>
                </c:pt>
              </c:numCache>
            </c:numRef>
          </c:val>
          <c:extLst>
            <c:ext xmlns:c16="http://schemas.microsoft.com/office/drawing/2014/chart" uri="{C3380CC4-5D6E-409C-BE32-E72D297353CC}">
              <c16:uniqueId val="{00000004-372A-4156-8B3D-2E102BACFA95}"/>
            </c:ext>
          </c:extLst>
        </c:ser>
        <c:ser>
          <c:idx val="5"/>
          <c:order val="5"/>
          <c:tx>
            <c:strRef>
              <c:f>Sheet1!$A$4</c:f>
              <c:strCache>
                <c:ptCount val="1"/>
                <c:pt idx="0">
                  <c:v>11 - 30 seconds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Sheet1!$B$1:$F$1</c:f>
              <c:strCache>
                <c:ptCount val="5"/>
                <c:pt idx="0">
                  <c:v>IOI
(813)
%</c:v>
                </c:pt>
                <c:pt idx="1">
                  <c:v>ROI
(504)
%</c:v>
                </c:pt>
                <c:pt idx="2">
                  <c:v>NI
(309)
%</c:v>
                </c:pt>
                <c:pt idx="3">
                  <c:v>Male
(390)
%</c:v>
                </c:pt>
                <c:pt idx="4">
                  <c:v>Female
(423)
%</c:v>
                </c:pt>
              </c:strCache>
            </c:strRef>
          </c:cat>
          <c:val>
            <c:numRef>
              <c:f>Sheet1!$B$4:$F$4</c:f>
              <c:numCache>
                <c:formatCode>General</c:formatCode>
                <c:ptCount val="5"/>
                <c:pt idx="0">
                  <c:v>38</c:v>
                </c:pt>
                <c:pt idx="1">
                  <c:v>40</c:v>
                </c:pt>
                <c:pt idx="2">
                  <c:v>36</c:v>
                </c:pt>
                <c:pt idx="3">
                  <c:v>38</c:v>
                </c:pt>
                <c:pt idx="4">
                  <c:v>39</c:v>
                </c:pt>
              </c:numCache>
            </c:numRef>
          </c:val>
          <c:extLst>
            <c:ext xmlns:c16="http://schemas.microsoft.com/office/drawing/2014/chart" uri="{C3380CC4-5D6E-409C-BE32-E72D297353CC}">
              <c16:uniqueId val="{00000005-372A-4156-8B3D-2E102BACFA95}"/>
            </c:ext>
          </c:extLst>
        </c:ser>
        <c:ser>
          <c:idx val="6"/>
          <c:order val="6"/>
          <c:tx>
            <c:strRef>
              <c:f>Sheet1!$A$3</c:f>
              <c:strCache>
                <c:ptCount val="1"/>
                <c:pt idx="0">
                  <c:v>5 - 10 seconds</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Sheet1!$B$1:$F$1</c:f>
              <c:strCache>
                <c:ptCount val="5"/>
                <c:pt idx="0">
                  <c:v>IOI
(813)
%</c:v>
                </c:pt>
                <c:pt idx="1">
                  <c:v>ROI
(504)
%</c:v>
                </c:pt>
                <c:pt idx="2">
                  <c:v>NI
(309)
%</c:v>
                </c:pt>
                <c:pt idx="3">
                  <c:v>Male
(390)
%</c:v>
                </c:pt>
                <c:pt idx="4">
                  <c:v>Female
(423)
%</c:v>
                </c:pt>
              </c:strCache>
            </c:strRef>
          </c:cat>
          <c:val>
            <c:numRef>
              <c:f>Sheet1!$B$3:$F$3</c:f>
              <c:numCache>
                <c:formatCode>General</c:formatCode>
                <c:ptCount val="5"/>
                <c:pt idx="0">
                  <c:v>21</c:v>
                </c:pt>
                <c:pt idx="1">
                  <c:v>23</c:v>
                </c:pt>
                <c:pt idx="2">
                  <c:v>17</c:v>
                </c:pt>
                <c:pt idx="3">
                  <c:v>25</c:v>
                </c:pt>
                <c:pt idx="4">
                  <c:v>17</c:v>
                </c:pt>
              </c:numCache>
            </c:numRef>
          </c:val>
          <c:extLst>
            <c:ext xmlns:c16="http://schemas.microsoft.com/office/drawing/2014/chart" uri="{C3380CC4-5D6E-409C-BE32-E72D297353CC}">
              <c16:uniqueId val="{00000006-372A-4156-8B3D-2E102BACFA95}"/>
            </c:ext>
          </c:extLst>
        </c:ser>
        <c:ser>
          <c:idx val="7"/>
          <c:order val="7"/>
          <c:tx>
            <c:strRef>
              <c:f>Sheet1!$A$2</c:f>
              <c:strCache>
                <c:ptCount val="1"/>
                <c:pt idx="0">
                  <c:v>Under 5 seconds</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Sheet1!$B$1:$F$1</c:f>
              <c:strCache>
                <c:ptCount val="5"/>
                <c:pt idx="0">
                  <c:v>IOI
(813)
%</c:v>
                </c:pt>
                <c:pt idx="1">
                  <c:v>ROI
(504)
%</c:v>
                </c:pt>
                <c:pt idx="2">
                  <c:v>NI
(309)
%</c:v>
                </c:pt>
                <c:pt idx="3">
                  <c:v>Male
(390)
%</c:v>
                </c:pt>
                <c:pt idx="4">
                  <c:v>Female
(423)
%</c:v>
                </c:pt>
              </c:strCache>
            </c:strRef>
          </c:cat>
          <c:val>
            <c:numRef>
              <c:f>Sheet1!$B$2:$F$2</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7-372A-4156-8B3D-2E102BACFA95}"/>
            </c:ext>
          </c:extLst>
        </c:ser>
        <c:dLbls>
          <c:dLblPos val="ctr"/>
          <c:showLegendKey val="0"/>
          <c:showVal val="1"/>
          <c:showCatName val="0"/>
          <c:showSerName val="0"/>
          <c:showPercent val="0"/>
          <c:showBubbleSize val="0"/>
        </c:dLbls>
        <c:gapWidth val="50"/>
        <c:overlap val="100"/>
        <c:axId val="142092288"/>
        <c:axId val="142058624"/>
      </c:barChart>
      <c:catAx>
        <c:axId val="142092288"/>
        <c:scaling>
          <c:orientation val="minMax"/>
        </c:scaling>
        <c:delete val="0"/>
        <c:axPos val="b"/>
        <c:numFmt formatCode="General" sourceLinked="1"/>
        <c:majorTickMark val="none"/>
        <c:minorTickMark val="none"/>
        <c:tickLblPos val="high"/>
        <c:spPr>
          <a:noFill/>
          <a:ln w="9525" cap="flat" cmpd="sng" algn="ctr">
            <a:solidFill>
              <a:schemeClr val="bg1"/>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058624"/>
        <c:crosses val="autoZero"/>
        <c:auto val="1"/>
        <c:lblAlgn val="ctr"/>
        <c:lblOffset val="100"/>
        <c:noMultiLvlLbl val="0"/>
      </c:catAx>
      <c:valAx>
        <c:axId val="142058624"/>
        <c:scaling>
          <c:orientation val="minMax"/>
        </c:scaling>
        <c:delete val="1"/>
        <c:axPos val="l"/>
        <c:numFmt formatCode="0%" sourceLinked="1"/>
        <c:majorTickMark val="none"/>
        <c:minorTickMark val="none"/>
        <c:tickLblPos val="nextTo"/>
        <c:crossAx val="142092288"/>
        <c:crosses val="autoZero"/>
        <c:crossBetween val="between"/>
      </c:valAx>
      <c:spPr>
        <a:noFill/>
        <a:ln>
          <a:noFill/>
        </a:ln>
        <a:effectLst/>
      </c:spPr>
    </c:plotArea>
    <c:legend>
      <c:legendPos val="l"/>
      <c:layout>
        <c:manualLayout>
          <c:xMode val="edge"/>
          <c:yMode val="edge"/>
          <c:x val="8.9878861694832248E-3"/>
          <c:y val="0.27863822110198089"/>
          <c:w val="0.29011540115578083"/>
          <c:h val="0.593738602434593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32435-1351-4228-BD23-94D36DD973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425F9AD-41A1-4887-9002-5C88841DD01B}">
      <dgm:prSet phldrT="[Text]" custT="1"/>
      <dgm:spPr>
        <a:solidFill>
          <a:schemeClr val="accent6"/>
        </a:solidFill>
      </dgm:spPr>
      <dgm:t>
        <a:bodyPr/>
        <a:lstStyle/>
        <a:p>
          <a:r>
            <a:rPr lang="en-US" sz="1400" b="1" dirty="0"/>
            <a:t>INTRODUCTION</a:t>
          </a:r>
        </a:p>
      </dgm:t>
    </dgm:pt>
    <dgm:pt modelId="{EE4C0EB7-C62A-496B-82DD-0C64AA4FADB6}" type="parTrans" cxnId="{42F5DF9D-B407-4FCC-B175-B9D4BCC7B52A}">
      <dgm:prSet/>
      <dgm:spPr/>
      <dgm:t>
        <a:bodyPr/>
        <a:lstStyle/>
        <a:p>
          <a:endParaRPr lang="en-US" sz="1400" b="1"/>
        </a:p>
      </dgm:t>
    </dgm:pt>
    <dgm:pt modelId="{A0017FA1-98A2-4E19-82B7-EDA6A2119808}" type="sibTrans" cxnId="{42F5DF9D-B407-4FCC-B175-B9D4BCC7B52A}">
      <dgm:prSet/>
      <dgm:spPr/>
      <dgm:t>
        <a:bodyPr/>
        <a:lstStyle/>
        <a:p>
          <a:endParaRPr lang="en-US" sz="1400" b="1"/>
        </a:p>
      </dgm:t>
    </dgm:pt>
    <dgm:pt modelId="{ACE456DD-AFAE-4193-B8A5-18656337C022}">
      <dgm:prSet phldrT="[Text]" custT="1"/>
      <dgm:spPr>
        <a:solidFill>
          <a:schemeClr val="accent5">
            <a:lumMod val="75000"/>
          </a:schemeClr>
        </a:solidFill>
      </dgm:spPr>
      <dgm:t>
        <a:bodyPr/>
        <a:lstStyle/>
        <a:p>
          <a:r>
            <a:rPr lang="en-US" sz="1400" b="1" dirty="0"/>
            <a:t>FINDINGS</a:t>
          </a:r>
        </a:p>
      </dgm:t>
    </dgm:pt>
    <dgm:pt modelId="{375C744B-224B-4D0C-986C-64001B6392D1}" type="parTrans" cxnId="{0551A6FF-F62D-4ACD-B9EC-2228049915F5}">
      <dgm:prSet/>
      <dgm:spPr/>
      <dgm:t>
        <a:bodyPr/>
        <a:lstStyle/>
        <a:p>
          <a:endParaRPr lang="en-US" sz="1400" b="1"/>
        </a:p>
      </dgm:t>
    </dgm:pt>
    <dgm:pt modelId="{820D7074-E411-44A7-8D4D-2A4AA58DDD79}" type="sibTrans" cxnId="{0551A6FF-F62D-4ACD-B9EC-2228049915F5}">
      <dgm:prSet/>
      <dgm:spPr/>
      <dgm:t>
        <a:bodyPr/>
        <a:lstStyle/>
        <a:p>
          <a:endParaRPr lang="en-US" sz="1400" b="1"/>
        </a:p>
      </dgm:t>
    </dgm:pt>
    <dgm:pt modelId="{0427BD08-2CAF-4471-B83D-E6F7BF43582A}">
      <dgm:prSet phldrT="[Text]" custT="1"/>
      <dgm:spPr>
        <a:ln>
          <a:solidFill>
            <a:schemeClr val="accent5"/>
          </a:solidFill>
        </a:ln>
      </dgm:spPr>
      <dgm:t>
        <a:bodyPr/>
        <a:lstStyle/>
        <a:p>
          <a:r>
            <a:rPr lang="en-US" sz="1400" b="1" dirty="0"/>
            <a:t>Food Safety Concerns</a:t>
          </a:r>
        </a:p>
      </dgm:t>
    </dgm:pt>
    <dgm:pt modelId="{9A421EBC-31F7-4660-8FE0-6739D048B4F8}" type="parTrans" cxnId="{B8CC5E39-1F1A-44D2-A149-522B9C9A22B6}">
      <dgm:prSet/>
      <dgm:spPr/>
      <dgm:t>
        <a:bodyPr/>
        <a:lstStyle/>
        <a:p>
          <a:endParaRPr lang="en-US" sz="1400"/>
        </a:p>
      </dgm:t>
    </dgm:pt>
    <dgm:pt modelId="{0F3E5562-7333-4926-BEC2-186D72CC3FB1}" type="sibTrans" cxnId="{B8CC5E39-1F1A-44D2-A149-522B9C9A22B6}">
      <dgm:prSet/>
      <dgm:spPr/>
      <dgm:t>
        <a:bodyPr/>
        <a:lstStyle/>
        <a:p>
          <a:endParaRPr lang="en-US" sz="1400"/>
        </a:p>
      </dgm:t>
    </dgm:pt>
    <dgm:pt modelId="{EDF7B8D6-AF9C-47FA-AEC8-086D4F7540F6}">
      <dgm:prSet phldrT="[Text]" custT="1"/>
      <dgm:spPr>
        <a:ln>
          <a:solidFill>
            <a:schemeClr val="accent5"/>
          </a:solidFill>
        </a:ln>
      </dgm:spPr>
      <dgm:t>
        <a:bodyPr/>
        <a:lstStyle/>
        <a:p>
          <a:r>
            <a:rPr lang="en-US" sz="1400" b="1" dirty="0"/>
            <a:t>Healthy Eating</a:t>
          </a:r>
        </a:p>
      </dgm:t>
    </dgm:pt>
    <dgm:pt modelId="{E3C08005-3B75-4377-8098-8E4F4C12A37E}" type="parTrans" cxnId="{E3C4A911-7B5E-4E37-BE17-5CAE6ACFD25E}">
      <dgm:prSet/>
      <dgm:spPr/>
      <dgm:t>
        <a:bodyPr/>
        <a:lstStyle/>
        <a:p>
          <a:endParaRPr lang="en-US" sz="1400"/>
        </a:p>
      </dgm:t>
    </dgm:pt>
    <dgm:pt modelId="{86E52B7A-3588-42AE-B2E9-2B5DEB8621AB}" type="sibTrans" cxnId="{E3C4A911-7B5E-4E37-BE17-5CAE6ACFD25E}">
      <dgm:prSet/>
      <dgm:spPr/>
      <dgm:t>
        <a:bodyPr/>
        <a:lstStyle/>
        <a:p>
          <a:endParaRPr lang="en-US" sz="1400"/>
        </a:p>
      </dgm:t>
    </dgm:pt>
    <dgm:pt modelId="{FBE506CC-BF98-4AB9-BF8E-FE7B71DBCE36}">
      <dgm:prSet phldrT="[Text]" custT="1"/>
      <dgm:spPr>
        <a:ln>
          <a:solidFill>
            <a:schemeClr val="accent5"/>
          </a:solidFill>
        </a:ln>
      </dgm:spPr>
      <dgm:t>
        <a:bodyPr/>
        <a:lstStyle/>
        <a:p>
          <a:r>
            <a:rPr lang="en-US" sz="1400" b="1" dirty="0"/>
            <a:t>Views On Own Weight</a:t>
          </a:r>
        </a:p>
      </dgm:t>
    </dgm:pt>
    <dgm:pt modelId="{0C500A13-DD17-43ED-AF18-B37E1FDE4A51}" type="parTrans" cxnId="{80932238-648B-464C-8D5A-4F9229EA39BC}">
      <dgm:prSet/>
      <dgm:spPr/>
      <dgm:t>
        <a:bodyPr/>
        <a:lstStyle/>
        <a:p>
          <a:endParaRPr lang="en-US" sz="1400"/>
        </a:p>
      </dgm:t>
    </dgm:pt>
    <dgm:pt modelId="{533FC24A-6435-4F41-9EB9-8AE5A82A97CC}" type="sibTrans" cxnId="{80932238-648B-464C-8D5A-4F9229EA39BC}">
      <dgm:prSet/>
      <dgm:spPr/>
      <dgm:t>
        <a:bodyPr/>
        <a:lstStyle/>
        <a:p>
          <a:endParaRPr lang="en-US" sz="1400"/>
        </a:p>
      </dgm:t>
    </dgm:pt>
    <dgm:pt modelId="{2D43BE69-6C16-41DA-AF91-9021C90AE747}">
      <dgm:prSet phldrT="[Text]" custT="1"/>
      <dgm:spPr>
        <a:ln>
          <a:solidFill>
            <a:schemeClr val="accent5"/>
          </a:solidFill>
        </a:ln>
      </dgm:spPr>
      <dgm:t>
        <a:bodyPr/>
        <a:lstStyle/>
        <a:p>
          <a:r>
            <a:rPr lang="en-US" sz="1400" b="1" dirty="0"/>
            <a:t>Food Allergies &amp; Intolerances</a:t>
          </a:r>
        </a:p>
      </dgm:t>
    </dgm:pt>
    <dgm:pt modelId="{C4202AA4-8AAC-4661-A509-443F944F1BD8}" type="parTrans" cxnId="{42DFDDD6-3263-4092-B69D-421128EE243E}">
      <dgm:prSet/>
      <dgm:spPr/>
      <dgm:t>
        <a:bodyPr/>
        <a:lstStyle/>
        <a:p>
          <a:endParaRPr lang="en-US" sz="1400"/>
        </a:p>
      </dgm:t>
    </dgm:pt>
    <dgm:pt modelId="{EAE4E68F-44F2-4895-8124-3906C7E764FB}" type="sibTrans" cxnId="{42DFDDD6-3263-4092-B69D-421128EE243E}">
      <dgm:prSet/>
      <dgm:spPr/>
      <dgm:t>
        <a:bodyPr/>
        <a:lstStyle/>
        <a:p>
          <a:endParaRPr lang="en-US" sz="1400"/>
        </a:p>
      </dgm:t>
    </dgm:pt>
    <dgm:pt modelId="{50CD4CA4-9FC2-4ABA-8037-92A78220256D}">
      <dgm:prSet phldrT="[Text]" custT="1"/>
      <dgm:spPr>
        <a:ln>
          <a:solidFill>
            <a:schemeClr val="accent5"/>
          </a:solidFill>
        </a:ln>
      </dgm:spPr>
      <dgm:t>
        <a:bodyPr/>
        <a:lstStyle/>
        <a:p>
          <a:r>
            <a:rPr lang="en-US" sz="1400" b="1" dirty="0"/>
            <a:t>Sources Of Information On Healthy Eating &amp; Nutrition</a:t>
          </a:r>
        </a:p>
      </dgm:t>
    </dgm:pt>
    <dgm:pt modelId="{758D64B3-6AE0-461C-B458-C68AF8493E7A}" type="parTrans" cxnId="{C098BA63-FF68-4958-A742-647CBABBF93B}">
      <dgm:prSet/>
      <dgm:spPr/>
      <dgm:t>
        <a:bodyPr/>
        <a:lstStyle/>
        <a:p>
          <a:endParaRPr lang="en-IE"/>
        </a:p>
      </dgm:t>
    </dgm:pt>
    <dgm:pt modelId="{937F9B0E-459D-40B7-AC24-2ED46B709877}" type="sibTrans" cxnId="{C098BA63-FF68-4958-A742-647CBABBF93B}">
      <dgm:prSet/>
      <dgm:spPr/>
      <dgm:t>
        <a:bodyPr/>
        <a:lstStyle/>
        <a:p>
          <a:endParaRPr lang="en-IE"/>
        </a:p>
      </dgm:t>
    </dgm:pt>
    <dgm:pt modelId="{FD605A8A-81A2-4470-A917-9097E87FEA08}">
      <dgm:prSet phldrT="[Text]" custT="1"/>
      <dgm:spPr>
        <a:ln>
          <a:solidFill>
            <a:schemeClr val="accent5"/>
          </a:solidFill>
        </a:ln>
      </dgm:spPr>
      <dgm:t>
        <a:bodyPr/>
        <a:lstStyle/>
        <a:p>
          <a:r>
            <a:rPr lang="en-US" sz="1400" b="1" dirty="0"/>
            <a:t>Barriers to Healthy Eating</a:t>
          </a:r>
        </a:p>
      </dgm:t>
    </dgm:pt>
    <dgm:pt modelId="{B4B52CFB-F1BC-403A-A46B-6F5CB2E35956}" type="parTrans" cxnId="{B64BD30B-EBCA-443E-B85B-AE5BB32BDCF4}">
      <dgm:prSet/>
      <dgm:spPr/>
    </dgm:pt>
    <dgm:pt modelId="{E5A545CC-1A43-490A-8DD2-4862ACA3C61C}" type="sibTrans" cxnId="{B64BD30B-EBCA-443E-B85B-AE5BB32BDCF4}">
      <dgm:prSet/>
      <dgm:spPr/>
    </dgm:pt>
    <dgm:pt modelId="{7D686325-F883-427E-A14C-40F78FE5D912}">
      <dgm:prSet phldrT="[Text]" custT="1"/>
      <dgm:spPr>
        <a:ln>
          <a:solidFill>
            <a:schemeClr val="accent5"/>
          </a:solidFill>
        </a:ln>
      </dgm:spPr>
      <dgm:t>
        <a:bodyPr/>
        <a:lstStyle/>
        <a:p>
          <a:r>
            <a:rPr lang="en-US" sz="1400" b="1" dirty="0"/>
            <a:t>Handwashing </a:t>
          </a:r>
        </a:p>
      </dgm:t>
    </dgm:pt>
    <dgm:pt modelId="{934BB659-0E43-4AC2-917E-D76FF46C20A4}" type="parTrans" cxnId="{B5DEDC65-112E-42E0-9E20-43D561B09647}">
      <dgm:prSet/>
      <dgm:spPr/>
    </dgm:pt>
    <dgm:pt modelId="{C31BBE78-A728-4411-83C2-8430BE85F32B}" type="sibTrans" cxnId="{B5DEDC65-112E-42E0-9E20-43D561B09647}">
      <dgm:prSet/>
      <dgm:spPr/>
    </dgm:pt>
    <dgm:pt modelId="{5748B10C-A7FC-4B24-8B6D-B1C62BC10C38}" type="pres">
      <dgm:prSet presAssocID="{40432435-1351-4228-BD23-94D36DD973B9}" presName="linear" presStyleCnt="0">
        <dgm:presLayoutVars>
          <dgm:dir/>
          <dgm:animLvl val="lvl"/>
          <dgm:resizeHandles val="exact"/>
        </dgm:presLayoutVars>
      </dgm:prSet>
      <dgm:spPr/>
    </dgm:pt>
    <dgm:pt modelId="{239996D5-9B86-4D7A-99E1-08FD17044919}" type="pres">
      <dgm:prSet presAssocID="{B425F9AD-41A1-4887-9002-5C88841DD01B}" presName="parentLin" presStyleCnt="0"/>
      <dgm:spPr/>
    </dgm:pt>
    <dgm:pt modelId="{7595F94B-2E00-44F0-89A9-5FA23B9633D1}" type="pres">
      <dgm:prSet presAssocID="{B425F9AD-41A1-4887-9002-5C88841DD01B}" presName="parentLeftMargin" presStyleLbl="node1" presStyleIdx="0" presStyleCnt="2"/>
      <dgm:spPr/>
    </dgm:pt>
    <dgm:pt modelId="{F7D36D98-80EB-4FAB-8281-D834684E4552}" type="pres">
      <dgm:prSet presAssocID="{B425F9AD-41A1-4887-9002-5C88841DD01B}" presName="parentText" presStyleLbl="node1" presStyleIdx="0" presStyleCnt="2">
        <dgm:presLayoutVars>
          <dgm:chMax val="0"/>
          <dgm:bulletEnabled val="1"/>
        </dgm:presLayoutVars>
      </dgm:prSet>
      <dgm:spPr/>
    </dgm:pt>
    <dgm:pt modelId="{93152BDF-C91B-4394-8D55-B4001D7B3BF8}" type="pres">
      <dgm:prSet presAssocID="{B425F9AD-41A1-4887-9002-5C88841DD01B}" presName="negativeSpace" presStyleCnt="0"/>
      <dgm:spPr/>
    </dgm:pt>
    <dgm:pt modelId="{936589EF-10A5-4AFD-B893-AD5FE261CCED}" type="pres">
      <dgm:prSet presAssocID="{B425F9AD-41A1-4887-9002-5C88841DD01B}" presName="childText" presStyleLbl="conFgAcc1" presStyleIdx="0" presStyleCnt="2">
        <dgm:presLayoutVars>
          <dgm:bulletEnabled val="1"/>
        </dgm:presLayoutVars>
      </dgm:prSet>
      <dgm:spPr>
        <a:ln>
          <a:solidFill>
            <a:schemeClr val="accent6"/>
          </a:solidFill>
        </a:ln>
      </dgm:spPr>
    </dgm:pt>
    <dgm:pt modelId="{FD53BB80-8DDB-4577-9EA8-A08731DEA46B}" type="pres">
      <dgm:prSet presAssocID="{A0017FA1-98A2-4E19-82B7-EDA6A2119808}" presName="spaceBetweenRectangles" presStyleCnt="0"/>
      <dgm:spPr/>
    </dgm:pt>
    <dgm:pt modelId="{78A47AD0-3364-49D9-8BE9-3EF463685C2D}" type="pres">
      <dgm:prSet presAssocID="{ACE456DD-AFAE-4193-B8A5-18656337C022}" presName="parentLin" presStyleCnt="0"/>
      <dgm:spPr/>
    </dgm:pt>
    <dgm:pt modelId="{8ABCD3D8-7915-4278-9FBF-1DF76C1415AB}" type="pres">
      <dgm:prSet presAssocID="{ACE456DD-AFAE-4193-B8A5-18656337C022}" presName="parentLeftMargin" presStyleLbl="node1" presStyleIdx="0" presStyleCnt="2"/>
      <dgm:spPr/>
    </dgm:pt>
    <dgm:pt modelId="{188F9272-16BE-4441-A32A-3754FD6443A7}" type="pres">
      <dgm:prSet presAssocID="{ACE456DD-AFAE-4193-B8A5-18656337C022}" presName="parentText" presStyleLbl="node1" presStyleIdx="1" presStyleCnt="2">
        <dgm:presLayoutVars>
          <dgm:chMax val="0"/>
          <dgm:bulletEnabled val="1"/>
        </dgm:presLayoutVars>
      </dgm:prSet>
      <dgm:spPr/>
    </dgm:pt>
    <dgm:pt modelId="{5EB5256E-D0C6-4332-BE41-B24410F8CDA9}" type="pres">
      <dgm:prSet presAssocID="{ACE456DD-AFAE-4193-B8A5-18656337C022}" presName="negativeSpace" presStyleCnt="0"/>
      <dgm:spPr/>
    </dgm:pt>
    <dgm:pt modelId="{FE0BFD1C-FBB9-446B-BE92-E279DF9028F9}" type="pres">
      <dgm:prSet presAssocID="{ACE456DD-AFAE-4193-B8A5-18656337C022}" presName="childText" presStyleLbl="conFgAcc1" presStyleIdx="1" presStyleCnt="2">
        <dgm:presLayoutVars>
          <dgm:bulletEnabled val="1"/>
        </dgm:presLayoutVars>
      </dgm:prSet>
      <dgm:spPr/>
    </dgm:pt>
  </dgm:ptLst>
  <dgm:cxnLst>
    <dgm:cxn modelId="{B64BD30B-EBCA-443E-B85B-AE5BB32BDCF4}" srcId="{ACE456DD-AFAE-4193-B8A5-18656337C022}" destId="{FD605A8A-81A2-4470-A917-9097E87FEA08}" srcOrd="2" destOrd="0" parTransId="{B4B52CFB-F1BC-403A-A46B-6F5CB2E35956}" sibTransId="{E5A545CC-1A43-490A-8DD2-4862ACA3C61C}"/>
    <dgm:cxn modelId="{32DBA00F-33A8-4CE1-B534-717B58118AA5}" type="presOf" srcId="{40432435-1351-4228-BD23-94D36DD973B9}" destId="{5748B10C-A7FC-4B24-8B6D-B1C62BC10C38}" srcOrd="0" destOrd="0" presId="urn:microsoft.com/office/officeart/2005/8/layout/list1"/>
    <dgm:cxn modelId="{E3C4A911-7B5E-4E37-BE17-5CAE6ACFD25E}" srcId="{ACE456DD-AFAE-4193-B8A5-18656337C022}" destId="{EDF7B8D6-AF9C-47FA-AEC8-086D4F7540F6}" srcOrd="1" destOrd="0" parTransId="{E3C08005-3B75-4377-8098-8E4F4C12A37E}" sibTransId="{86E52B7A-3588-42AE-B2E9-2B5DEB8621AB}"/>
    <dgm:cxn modelId="{B2A1F419-6D61-4284-8CBC-15FC3B8F1B81}" type="presOf" srcId="{B425F9AD-41A1-4887-9002-5C88841DD01B}" destId="{7595F94B-2E00-44F0-89A9-5FA23B9633D1}" srcOrd="0" destOrd="0" presId="urn:microsoft.com/office/officeart/2005/8/layout/list1"/>
    <dgm:cxn modelId="{99D0511B-0196-4D18-AA9C-1C517620784D}" type="presOf" srcId="{FD605A8A-81A2-4470-A917-9097E87FEA08}" destId="{FE0BFD1C-FBB9-446B-BE92-E279DF9028F9}" srcOrd="0" destOrd="2" presId="urn:microsoft.com/office/officeart/2005/8/layout/list1"/>
    <dgm:cxn modelId="{25FABC1B-158F-403D-9214-E53F85A54072}" type="presOf" srcId="{ACE456DD-AFAE-4193-B8A5-18656337C022}" destId="{8ABCD3D8-7915-4278-9FBF-1DF76C1415AB}" srcOrd="0" destOrd="0" presId="urn:microsoft.com/office/officeart/2005/8/layout/list1"/>
    <dgm:cxn modelId="{80932238-648B-464C-8D5A-4F9229EA39BC}" srcId="{ACE456DD-AFAE-4193-B8A5-18656337C022}" destId="{FBE506CC-BF98-4AB9-BF8E-FE7B71DBCE36}" srcOrd="3" destOrd="0" parTransId="{0C500A13-DD17-43ED-AF18-B37E1FDE4A51}" sibTransId="{533FC24A-6435-4F41-9EB9-8AE5A82A97CC}"/>
    <dgm:cxn modelId="{B8CC5E39-1F1A-44D2-A149-522B9C9A22B6}" srcId="{ACE456DD-AFAE-4193-B8A5-18656337C022}" destId="{0427BD08-2CAF-4471-B83D-E6F7BF43582A}" srcOrd="0" destOrd="0" parTransId="{9A421EBC-31F7-4660-8FE0-6739D048B4F8}" sibTransId="{0F3E5562-7333-4926-BEC2-186D72CC3FB1}"/>
    <dgm:cxn modelId="{79AB5662-2CE1-46BE-ABED-C1FF43E4EC21}" type="presOf" srcId="{0427BD08-2CAF-4471-B83D-E6F7BF43582A}" destId="{FE0BFD1C-FBB9-446B-BE92-E279DF9028F9}" srcOrd="0" destOrd="0" presId="urn:microsoft.com/office/officeart/2005/8/layout/list1"/>
    <dgm:cxn modelId="{C098BA63-FF68-4958-A742-647CBABBF93B}" srcId="{ACE456DD-AFAE-4193-B8A5-18656337C022}" destId="{50CD4CA4-9FC2-4ABA-8037-92A78220256D}" srcOrd="6" destOrd="0" parTransId="{758D64B3-6AE0-461C-B458-C68AF8493E7A}" sibTransId="{937F9B0E-459D-40B7-AC24-2ED46B709877}"/>
    <dgm:cxn modelId="{B5DEDC65-112E-42E0-9E20-43D561B09647}" srcId="{ACE456DD-AFAE-4193-B8A5-18656337C022}" destId="{7D686325-F883-427E-A14C-40F78FE5D912}" srcOrd="5" destOrd="0" parTransId="{934BB659-0E43-4AC2-917E-D76FF46C20A4}" sibTransId="{C31BBE78-A728-4411-83C2-8430BE85F32B}"/>
    <dgm:cxn modelId="{07A4194D-0588-47E2-8259-027C673C5160}" type="presOf" srcId="{B425F9AD-41A1-4887-9002-5C88841DD01B}" destId="{F7D36D98-80EB-4FAB-8281-D834684E4552}" srcOrd="1" destOrd="0" presId="urn:microsoft.com/office/officeart/2005/8/layout/list1"/>
    <dgm:cxn modelId="{E743888B-5E39-4587-84F0-C5A0834CD0DF}" type="presOf" srcId="{50CD4CA4-9FC2-4ABA-8037-92A78220256D}" destId="{FE0BFD1C-FBB9-446B-BE92-E279DF9028F9}" srcOrd="0" destOrd="6" presId="urn:microsoft.com/office/officeart/2005/8/layout/list1"/>
    <dgm:cxn modelId="{42F5DF9D-B407-4FCC-B175-B9D4BCC7B52A}" srcId="{40432435-1351-4228-BD23-94D36DD973B9}" destId="{B425F9AD-41A1-4887-9002-5C88841DD01B}" srcOrd="0" destOrd="0" parTransId="{EE4C0EB7-C62A-496B-82DD-0C64AA4FADB6}" sibTransId="{A0017FA1-98A2-4E19-82B7-EDA6A2119808}"/>
    <dgm:cxn modelId="{EDF409A8-4F13-427B-B317-FD207661BC38}" type="presOf" srcId="{7D686325-F883-427E-A14C-40F78FE5D912}" destId="{FE0BFD1C-FBB9-446B-BE92-E279DF9028F9}" srcOrd="0" destOrd="5" presId="urn:microsoft.com/office/officeart/2005/8/layout/list1"/>
    <dgm:cxn modelId="{D96395B1-ECDB-458C-87D0-ADF9E7D13156}" type="presOf" srcId="{2D43BE69-6C16-41DA-AF91-9021C90AE747}" destId="{FE0BFD1C-FBB9-446B-BE92-E279DF9028F9}" srcOrd="0" destOrd="4" presId="urn:microsoft.com/office/officeart/2005/8/layout/list1"/>
    <dgm:cxn modelId="{42DFDDD6-3263-4092-B69D-421128EE243E}" srcId="{ACE456DD-AFAE-4193-B8A5-18656337C022}" destId="{2D43BE69-6C16-41DA-AF91-9021C90AE747}" srcOrd="4" destOrd="0" parTransId="{C4202AA4-8AAC-4661-A509-443F944F1BD8}" sibTransId="{EAE4E68F-44F2-4895-8124-3906C7E764FB}"/>
    <dgm:cxn modelId="{F38C9CDA-6179-41A0-B46C-164BFBC3E994}" type="presOf" srcId="{FBE506CC-BF98-4AB9-BF8E-FE7B71DBCE36}" destId="{FE0BFD1C-FBB9-446B-BE92-E279DF9028F9}" srcOrd="0" destOrd="3" presId="urn:microsoft.com/office/officeart/2005/8/layout/list1"/>
    <dgm:cxn modelId="{6CA650DD-D248-45CA-8F98-0E8AF057EE81}" type="presOf" srcId="{EDF7B8D6-AF9C-47FA-AEC8-086D4F7540F6}" destId="{FE0BFD1C-FBB9-446B-BE92-E279DF9028F9}" srcOrd="0" destOrd="1" presId="urn:microsoft.com/office/officeart/2005/8/layout/list1"/>
    <dgm:cxn modelId="{BA0FCAF7-0319-426B-A731-A407FBE43470}" type="presOf" srcId="{ACE456DD-AFAE-4193-B8A5-18656337C022}" destId="{188F9272-16BE-4441-A32A-3754FD6443A7}" srcOrd="1" destOrd="0" presId="urn:microsoft.com/office/officeart/2005/8/layout/list1"/>
    <dgm:cxn modelId="{0551A6FF-F62D-4ACD-B9EC-2228049915F5}" srcId="{40432435-1351-4228-BD23-94D36DD973B9}" destId="{ACE456DD-AFAE-4193-B8A5-18656337C022}" srcOrd="1" destOrd="0" parTransId="{375C744B-224B-4D0C-986C-64001B6392D1}" sibTransId="{820D7074-E411-44A7-8D4D-2A4AA58DDD79}"/>
    <dgm:cxn modelId="{1D6BFAEE-E982-4B72-A83D-1683BAC67157}" type="presParOf" srcId="{5748B10C-A7FC-4B24-8B6D-B1C62BC10C38}" destId="{239996D5-9B86-4D7A-99E1-08FD17044919}" srcOrd="0" destOrd="0" presId="urn:microsoft.com/office/officeart/2005/8/layout/list1"/>
    <dgm:cxn modelId="{BC4E088F-F24A-4EDA-9E3C-ACEA606D3A4A}" type="presParOf" srcId="{239996D5-9B86-4D7A-99E1-08FD17044919}" destId="{7595F94B-2E00-44F0-89A9-5FA23B9633D1}" srcOrd="0" destOrd="0" presId="urn:microsoft.com/office/officeart/2005/8/layout/list1"/>
    <dgm:cxn modelId="{163F72CA-E753-4F1C-8E21-D8E3A1B11C48}" type="presParOf" srcId="{239996D5-9B86-4D7A-99E1-08FD17044919}" destId="{F7D36D98-80EB-4FAB-8281-D834684E4552}" srcOrd="1" destOrd="0" presId="urn:microsoft.com/office/officeart/2005/8/layout/list1"/>
    <dgm:cxn modelId="{E3AC7D0B-290C-4B7C-9908-3DF85FD76446}" type="presParOf" srcId="{5748B10C-A7FC-4B24-8B6D-B1C62BC10C38}" destId="{93152BDF-C91B-4394-8D55-B4001D7B3BF8}" srcOrd="1" destOrd="0" presId="urn:microsoft.com/office/officeart/2005/8/layout/list1"/>
    <dgm:cxn modelId="{391F7BAA-0F99-42A7-8497-5899031CAC0A}" type="presParOf" srcId="{5748B10C-A7FC-4B24-8B6D-B1C62BC10C38}" destId="{936589EF-10A5-4AFD-B893-AD5FE261CCED}" srcOrd="2" destOrd="0" presId="urn:microsoft.com/office/officeart/2005/8/layout/list1"/>
    <dgm:cxn modelId="{F00267E0-DE1E-4818-81C8-7105042E6958}" type="presParOf" srcId="{5748B10C-A7FC-4B24-8B6D-B1C62BC10C38}" destId="{FD53BB80-8DDB-4577-9EA8-A08731DEA46B}" srcOrd="3" destOrd="0" presId="urn:microsoft.com/office/officeart/2005/8/layout/list1"/>
    <dgm:cxn modelId="{DC490E20-6D59-4769-BE73-8431F7DF05BD}" type="presParOf" srcId="{5748B10C-A7FC-4B24-8B6D-B1C62BC10C38}" destId="{78A47AD0-3364-49D9-8BE9-3EF463685C2D}" srcOrd="4" destOrd="0" presId="urn:microsoft.com/office/officeart/2005/8/layout/list1"/>
    <dgm:cxn modelId="{4004DECC-417F-4AFB-867C-13D14F0F90BA}" type="presParOf" srcId="{78A47AD0-3364-49D9-8BE9-3EF463685C2D}" destId="{8ABCD3D8-7915-4278-9FBF-1DF76C1415AB}" srcOrd="0" destOrd="0" presId="urn:microsoft.com/office/officeart/2005/8/layout/list1"/>
    <dgm:cxn modelId="{41B9B3D5-065A-475A-8226-075BF52BC709}" type="presParOf" srcId="{78A47AD0-3364-49D9-8BE9-3EF463685C2D}" destId="{188F9272-16BE-4441-A32A-3754FD6443A7}" srcOrd="1" destOrd="0" presId="urn:microsoft.com/office/officeart/2005/8/layout/list1"/>
    <dgm:cxn modelId="{5E4664D5-B6CC-4477-897B-F11D80A977A9}" type="presParOf" srcId="{5748B10C-A7FC-4B24-8B6D-B1C62BC10C38}" destId="{5EB5256E-D0C6-4332-BE41-B24410F8CDA9}" srcOrd="5" destOrd="0" presId="urn:microsoft.com/office/officeart/2005/8/layout/list1"/>
    <dgm:cxn modelId="{440E2E53-7ED6-4811-8C07-1791B6F66DA2}" type="presParOf" srcId="{5748B10C-A7FC-4B24-8B6D-B1C62BC10C38}" destId="{FE0BFD1C-FBB9-446B-BE92-E279DF9028F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0D145-2965-4E41-80A2-6A708934F91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AFE1E045-6370-461F-9263-361D38F2636B}">
      <dgm:prSet phldrT="[Text]"/>
      <dgm:spPr/>
      <dgm:t>
        <a:bodyPr/>
        <a:lstStyle/>
        <a:p>
          <a:r>
            <a:rPr lang="en-US" dirty="0"/>
            <a:t>Stratified Random Sample approach.</a:t>
          </a:r>
        </a:p>
      </dgm:t>
    </dgm:pt>
    <dgm:pt modelId="{CB5216C8-816B-4927-8304-F0DE7428C5DF}" type="parTrans" cxnId="{67D9D924-21D2-4DA7-AC34-68B643BA5051}">
      <dgm:prSet/>
      <dgm:spPr/>
      <dgm:t>
        <a:bodyPr/>
        <a:lstStyle/>
        <a:p>
          <a:endParaRPr lang="en-US"/>
        </a:p>
      </dgm:t>
    </dgm:pt>
    <dgm:pt modelId="{AD7D121C-F95E-4B5C-B1A3-968F0B3AAB48}" type="sibTrans" cxnId="{67D9D924-21D2-4DA7-AC34-68B643BA5051}">
      <dgm:prSet/>
      <dgm:spPr/>
      <dgm:t>
        <a:bodyPr/>
        <a:lstStyle/>
        <a:p>
          <a:endParaRPr lang="en-US"/>
        </a:p>
      </dgm:t>
    </dgm:pt>
    <dgm:pt modelId="{04017B55-D7B6-419F-A331-1A6EBBCC623F}">
      <dgm:prSet/>
      <dgm:spPr/>
      <dgm:t>
        <a:bodyPr/>
        <a:lstStyle/>
        <a:p>
          <a:r>
            <a:rPr lang="en-IE" dirty="0"/>
            <a:t>Interviews conducted face-to-face, in-home, amongst a nationally representative, quota controlled sample of Irish adults.</a:t>
          </a:r>
        </a:p>
      </dgm:t>
    </dgm:pt>
    <dgm:pt modelId="{7F9D6A0F-F1E3-4129-A19F-18F5F0D86F2B}" type="parTrans" cxnId="{8FA6B1BA-B306-424C-A00B-FBF8BFE1713A}">
      <dgm:prSet/>
      <dgm:spPr/>
      <dgm:t>
        <a:bodyPr/>
        <a:lstStyle/>
        <a:p>
          <a:endParaRPr lang="en-US"/>
        </a:p>
      </dgm:t>
    </dgm:pt>
    <dgm:pt modelId="{1D61316C-2B32-43EC-8065-C9122F2A4631}" type="sibTrans" cxnId="{8FA6B1BA-B306-424C-A00B-FBF8BFE1713A}">
      <dgm:prSet/>
      <dgm:spPr/>
      <dgm:t>
        <a:bodyPr/>
        <a:lstStyle/>
        <a:p>
          <a:endParaRPr lang="en-US"/>
        </a:p>
      </dgm:t>
    </dgm:pt>
    <dgm:pt modelId="{F3DC76CC-4A5A-4AC7-9BF5-707863AF8E62}">
      <dgm:prSet/>
      <dgm:spPr/>
      <dgm:t>
        <a:bodyPr/>
        <a:lstStyle/>
        <a:p>
          <a:r>
            <a:rPr lang="en-IE" dirty="0"/>
            <a:t>Data weighted to Census estimates at the analysis stage.</a:t>
          </a:r>
        </a:p>
      </dgm:t>
    </dgm:pt>
    <dgm:pt modelId="{2DB4B9A2-4218-44BD-870F-8B2D1EFF41F0}" type="parTrans" cxnId="{E0A153C9-3725-447F-B4BA-7142C4D24CD7}">
      <dgm:prSet/>
      <dgm:spPr/>
      <dgm:t>
        <a:bodyPr/>
        <a:lstStyle/>
        <a:p>
          <a:endParaRPr lang="en-US"/>
        </a:p>
      </dgm:t>
    </dgm:pt>
    <dgm:pt modelId="{C2CCC805-A016-445B-A8B5-37EC9FEFBB68}" type="sibTrans" cxnId="{E0A153C9-3725-447F-B4BA-7142C4D24CD7}">
      <dgm:prSet/>
      <dgm:spPr/>
      <dgm:t>
        <a:bodyPr/>
        <a:lstStyle/>
        <a:p>
          <a:endParaRPr lang="en-US"/>
        </a:p>
      </dgm:t>
    </dgm:pt>
    <dgm:pt modelId="{837EE3EB-A1BC-46FF-AD52-C34A2A487436}">
      <dgm:prSet/>
      <dgm:spPr/>
      <dgm:t>
        <a:bodyPr/>
        <a:lstStyle/>
        <a:p>
          <a:r>
            <a:rPr lang="en-IE" dirty="0"/>
            <a:t>Total number of interviews achieved 813 (504 ROI and 309 NI).</a:t>
          </a:r>
        </a:p>
      </dgm:t>
    </dgm:pt>
    <dgm:pt modelId="{E39961CD-D03F-4A9F-B821-6891A08CD76A}" type="parTrans" cxnId="{1A1D64BE-88EF-4048-9209-561A6E1D70E6}">
      <dgm:prSet/>
      <dgm:spPr/>
      <dgm:t>
        <a:bodyPr/>
        <a:lstStyle/>
        <a:p>
          <a:endParaRPr lang="en-US"/>
        </a:p>
      </dgm:t>
    </dgm:pt>
    <dgm:pt modelId="{5E99DDFE-93AF-46CB-8F13-2B8060316504}" type="sibTrans" cxnId="{1A1D64BE-88EF-4048-9209-561A6E1D70E6}">
      <dgm:prSet/>
      <dgm:spPr/>
      <dgm:t>
        <a:bodyPr/>
        <a:lstStyle/>
        <a:p>
          <a:endParaRPr lang="en-US"/>
        </a:p>
      </dgm:t>
    </dgm:pt>
    <dgm:pt modelId="{0F62C51A-31FA-46A3-9B50-D69D85B85305}">
      <dgm:prSet/>
      <dgm:spPr/>
      <dgm:t>
        <a:bodyPr/>
        <a:lstStyle/>
        <a:p>
          <a:r>
            <a:rPr lang="en-IE" dirty="0"/>
            <a:t>Fieldwork was conducted between November and December 2018.</a:t>
          </a:r>
        </a:p>
      </dgm:t>
    </dgm:pt>
    <dgm:pt modelId="{22CF7ABF-F34C-4932-B983-D834FAED9142}" type="parTrans" cxnId="{F8797A7C-5E51-4A18-A784-51E6ED05393E}">
      <dgm:prSet/>
      <dgm:spPr/>
      <dgm:t>
        <a:bodyPr/>
        <a:lstStyle/>
        <a:p>
          <a:endParaRPr lang="en-US"/>
        </a:p>
      </dgm:t>
    </dgm:pt>
    <dgm:pt modelId="{A243B0D5-B9EC-4321-88DD-B1C3991A288E}" type="sibTrans" cxnId="{F8797A7C-5E51-4A18-A784-51E6ED05393E}">
      <dgm:prSet/>
      <dgm:spPr/>
      <dgm:t>
        <a:bodyPr/>
        <a:lstStyle/>
        <a:p>
          <a:endParaRPr lang="en-US"/>
        </a:p>
      </dgm:t>
    </dgm:pt>
    <dgm:pt modelId="{CA6B7BA6-D4FA-4DF0-A0C9-5C47ECA3EF0E}">
      <dgm:prSet/>
      <dgm:spPr/>
      <dgm:t>
        <a:bodyPr/>
        <a:lstStyle/>
        <a:p>
          <a:r>
            <a:rPr lang="en-IE" dirty="0"/>
            <a:t>The vast majority of those interviewed (87%) are involved in food preparation and/or cooking in their household.</a:t>
          </a:r>
        </a:p>
      </dgm:t>
    </dgm:pt>
    <dgm:pt modelId="{E63A4711-F38D-42DF-9AE8-82A924303304}" type="parTrans" cxnId="{A593CB4D-3FB9-4F56-91B0-279B045BC872}">
      <dgm:prSet/>
      <dgm:spPr/>
    </dgm:pt>
    <dgm:pt modelId="{3FD84A91-C682-4CB7-863D-3EC12FD3B9EF}" type="sibTrans" cxnId="{A593CB4D-3FB9-4F56-91B0-279B045BC872}">
      <dgm:prSet/>
      <dgm:spPr/>
    </dgm:pt>
    <dgm:pt modelId="{9245F4CF-05CD-4D5F-9345-80A3CBF6DF37}" type="pres">
      <dgm:prSet presAssocID="{2510D145-2965-4E41-80A2-6A708934F910}" presName="Name0" presStyleCnt="0">
        <dgm:presLayoutVars>
          <dgm:chMax val="7"/>
          <dgm:chPref val="7"/>
          <dgm:dir/>
        </dgm:presLayoutVars>
      </dgm:prSet>
      <dgm:spPr/>
    </dgm:pt>
    <dgm:pt modelId="{88A7D2BA-8688-46B6-9D31-B2527B89B078}" type="pres">
      <dgm:prSet presAssocID="{2510D145-2965-4E41-80A2-6A708934F910}" presName="Name1" presStyleCnt="0"/>
      <dgm:spPr/>
    </dgm:pt>
    <dgm:pt modelId="{9284820B-8DC0-4ED5-92CA-9D94FC07B873}" type="pres">
      <dgm:prSet presAssocID="{2510D145-2965-4E41-80A2-6A708934F910}" presName="cycle" presStyleCnt="0"/>
      <dgm:spPr/>
    </dgm:pt>
    <dgm:pt modelId="{10BD37BC-4D76-4770-AEF1-DB9423882FD1}" type="pres">
      <dgm:prSet presAssocID="{2510D145-2965-4E41-80A2-6A708934F910}" presName="srcNode" presStyleLbl="node1" presStyleIdx="0" presStyleCnt="6"/>
      <dgm:spPr/>
    </dgm:pt>
    <dgm:pt modelId="{8F591DE7-ACCA-4AF4-9DAA-7B1D4CEA62FD}" type="pres">
      <dgm:prSet presAssocID="{2510D145-2965-4E41-80A2-6A708934F910}" presName="conn" presStyleLbl="parChTrans1D2" presStyleIdx="0" presStyleCnt="1"/>
      <dgm:spPr/>
    </dgm:pt>
    <dgm:pt modelId="{9A88F928-919B-4E70-93A8-240B517F1672}" type="pres">
      <dgm:prSet presAssocID="{2510D145-2965-4E41-80A2-6A708934F910}" presName="extraNode" presStyleLbl="node1" presStyleIdx="0" presStyleCnt="6"/>
      <dgm:spPr/>
    </dgm:pt>
    <dgm:pt modelId="{6616AA98-39D8-4F88-9ACF-5ACB80562811}" type="pres">
      <dgm:prSet presAssocID="{2510D145-2965-4E41-80A2-6A708934F910}" presName="dstNode" presStyleLbl="node1" presStyleIdx="0" presStyleCnt="6"/>
      <dgm:spPr/>
    </dgm:pt>
    <dgm:pt modelId="{1D57AA8E-81B4-4733-9905-2D07E9D2A5EF}" type="pres">
      <dgm:prSet presAssocID="{AFE1E045-6370-461F-9263-361D38F2636B}" presName="text_1" presStyleLbl="node1" presStyleIdx="0" presStyleCnt="6">
        <dgm:presLayoutVars>
          <dgm:bulletEnabled val="1"/>
        </dgm:presLayoutVars>
      </dgm:prSet>
      <dgm:spPr/>
    </dgm:pt>
    <dgm:pt modelId="{6AD201B2-4AD0-4428-AEDF-253F267A8D10}" type="pres">
      <dgm:prSet presAssocID="{AFE1E045-6370-461F-9263-361D38F2636B}" presName="accent_1" presStyleCnt="0"/>
      <dgm:spPr/>
    </dgm:pt>
    <dgm:pt modelId="{E4DF676E-8EC6-45CF-AFF1-B5C526C307E5}" type="pres">
      <dgm:prSet presAssocID="{AFE1E045-6370-461F-9263-361D38F2636B}" presName="accentRepeatNode" presStyleLbl="solidFgAcc1" presStyleIdx="0" presStyleCnt="6"/>
      <dgm:spPr/>
    </dgm:pt>
    <dgm:pt modelId="{0353842A-E176-46FA-A9E0-6271AB49B5B6}" type="pres">
      <dgm:prSet presAssocID="{04017B55-D7B6-419F-A331-1A6EBBCC623F}" presName="text_2" presStyleLbl="node1" presStyleIdx="1" presStyleCnt="6">
        <dgm:presLayoutVars>
          <dgm:bulletEnabled val="1"/>
        </dgm:presLayoutVars>
      </dgm:prSet>
      <dgm:spPr/>
    </dgm:pt>
    <dgm:pt modelId="{F7CAE68E-E879-4804-B8C8-277664345EFE}" type="pres">
      <dgm:prSet presAssocID="{04017B55-D7B6-419F-A331-1A6EBBCC623F}" presName="accent_2" presStyleCnt="0"/>
      <dgm:spPr/>
    </dgm:pt>
    <dgm:pt modelId="{471E0B48-5F4C-4C13-8BCC-8D5D437BBE95}" type="pres">
      <dgm:prSet presAssocID="{04017B55-D7B6-419F-A331-1A6EBBCC623F}" presName="accentRepeatNode" presStyleLbl="solidFgAcc1" presStyleIdx="1" presStyleCnt="6"/>
      <dgm:spPr/>
    </dgm:pt>
    <dgm:pt modelId="{2B9DD2D0-727C-4EAC-B462-7F57514C1E39}" type="pres">
      <dgm:prSet presAssocID="{F3DC76CC-4A5A-4AC7-9BF5-707863AF8E62}" presName="text_3" presStyleLbl="node1" presStyleIdx="2" presStyleCnt="6">
        <dgm:presLayoutVars>
          <dgm:bulletEnabled val="1"/>
        </dgm:presLayoutVars>
      </dgm:prSet>
      <dgm:spPr/>
    </dgm:pt>
    <dgm:pt modelId="{7F80E40D-78BD-4B69-B63B-371BBDECFE9B}" type="pres">
      <dgm:prSet presAssocID="{F3DC76CC-4A5A-4AC7-9BF5-707863AF8E62}" presName="accent_3" presStyleCnt="0"/>
      <dgm:spPr/>
    </dgm:pt>
    <dgm:pt modelId="{1638F837-745B-488F-8A5F-897ED1CD652A}" type="pres">
      <dgm:prSet presAssocID="{F3DC76CC-4A5A-4AC7-9BF5-707863AF8E62}" presName="accentRepeatNode" presStyleLbl="solidFgAcc1" presStyleIdx="2" presStyleCnt="6"/>
      <dgm:spPr/>
    </dgm:pt>
    <dgm:pt modelId="{059A7061-D0EB-42D6-950B-2C9442D63EC6}" type="pres">
      <dgm:prSet presAssocID="{837EE3EB-A1BC-46FF-AD52-C34A2A487436}" presName="text_4" presStyleLbl="node1" presStyleIdx="3" presStyleCnt="6">
        <dgm:presLayoutVars>
          <dgm:bulletEnabled val="1"/>
        </dgm:presLayoutVars>
      </dgm:prSet>
      <dgm:spPr/>
    </dgm:pt>
    <dgm:pt modelId="{D101D2E2-ABA0-47FF-97BC-6E085988EA7E}" type="pres">
      <dgm:prSet presAssocID="{837EE3EB-A1BC-46FF-AD52-C34A2A487436}" presName="accent_4" presStyleCnt="0"/>
      <dgm:spPr/>
    </dgm:pt>
    <dgm:pt modelId="{375F0BC0-AABF-47CF-BFEC-F247BE97CA89}" type="pres">
      <dgm:prSet presAssocID="{837EE3EB-A1BC-46FF-AD52-C34A2A487436}" presName="accentRepeatNode" presStyleLbl="solidFgAcc1" presStyleIdx="3" presStyleCnt="6"/>
      <dgm:spPr/>
    </dgm:pt>
    <dgm:pt modelId="{33604828-28F3-4714-AA32-CC2511A1FD58}" type="pres">
      <dgm:prSet presAssocID="{0F62C51A-31FA-46A3-9B50-D69D85B85305}" presName="text_5" presStyleLbl="node1" presStyleIdx="4" presStyleCnt="6">
        <dgm:presLayoutVars>
          <dgm:bulletEnabled val="1"/>
        </dgm:presLayoutVars>
      </dgm:prSet>
      <dgm:spPr/>
    </dgm:pt>
    <dgm:pt modelId="{C8445815-DF95-4F6F-A383-3A69EC40B2CE}" type="pres">
      <dgm:prSet presAssocID="{0F62C51A-31FA-46A3-9B50-D69D85B85305}" presName="accent_5" presStyleCnt="0"/>
      <dgm:spPr/>
    </dgm:pt>
    <dgm:pt modelId="{E36AB96F-C7C4-4A39-AB4F-2D785AB8DCD2}" type="pres">
      <dgm:prSet presAssocID="{0F62C51A-31FA-46A3-9B50-D69D85B85305}" presName="accentRepeatNode" presStyleLbl="solidFgAcc1" presStyleIdx="4" presStyleCnt="6"/>
      <dgm:spPr/>
    </dgm:pt>
    <dgm:pt modelId="{8ECB558B-FD83-4C01-9FE1-ADB76AE42657}" type="pres">
      <dgm:prSet presAssocID="{CA6B7BA6-D4FA-4DF0-A0C9-5C47ECA3EF0E}" presName="text_6" presStyleLbl="node1" presStyleIdx="5" presStyleCnt="6">
        <dgm:presLayoutVars>
          <dgm:bulletEnabled val="1"/>
        </dgm:presLayoutVars>
      </dgm:prSet>
      <dgm:spPr/>
    </dgm:pt>
    <dgm:pt modelId="{235B494D-0537-437E-B138-77465AD241A2}" type="pres">
      <dgm:prSet presAssocID="{CA6B7BA6-D4FA-4DF0-A0C9-5C47ECA3EF0E}" presName="accent_6" presStyleCnt="0"/>
      <dgm:spPr/>
    </dgm:pt>
    <dgm:pt modelId="{79CC8506-BADE-432F-B32B-09F84480420E}" type="pres">
      <dgm:prSet presAssocID="{CA6B7BA6-D4FA-4DF0-A0C9-5C47ECA3EF0E}" presName="accentRepeatNode" presStyleLbl="solidFgAcc1" presStyleIdx="5" presStyleCnt="6"/>
      <dgm:spPr/>
    </dgm:pt>
  </dgm:ptLst>
  <dgm:cxnLst>
    <dgm:cxn modelId="{B0BD790D-C62D-4943-B3D9-E36E96310DD7}" type="presOf" srcId="{04017B55-D7B6-419F-A331-1A6EBBCC623F}" destId="{0353842A-E176-46FA-A9E0-6271AB49B5B6}" srcOrd="0" destOrd="0" presId="urn:microsoft.com/office/officeart/2008/layout/VerticalCurvedList"/>
    <dgm:cxn modelId="{2D987714-BDE3-48A7-87AF-7283FFFC1B03}" type="presOf" srcId="{2510D145-2965-4E41-80A2-6A708934F910}" destId="{9245F4CF-05CD-4D5F-9345-80A3CBF6DF37}" srcOrd="0" destOrd="0" presId="urn:microsoft.com/office/officeart/2008/layout/VerticalCurvedList"/>
    <dgm:cxn modelId="{618D961C-4425-4826-8BE9-5A7A0B074017}" type="presOf" srcId="{0F62C51A-31FA-46A3-9B50-D69D85B85305}" destId="{33604828-28F3-4714-AA32-CC2511A1FD58}" srcOrd="0" destOrd="0" presId="urn:microsoft.com/office/officeart/2008/layout/VerticalCurvedList"/>
    <dgm:cxn modelId="{67D9D924-21D2-4DA7-AC34-68B643BA5051}" srcId="{2510D145-2965-4E41-80A2-6A708934F910}" destId="{AFE1E045-6370-461F-9263-361D38F2636B}" srcOrd="0" destOrd="0" parTransId="{CB5216C8-816B-4927-8304-F0DE7428C5DF}" sibTransId="{AD7D121C-F95E-4B5C-B1A3-968F0B3AAB48}"/>
    <dgm:cxn modelId="{BE5CBE39-CADF-4C20-B345-212CA217961A}" type="presOf" srcId="{837EE3EB-A1BC-46FF-AD52-C34A2A487436}" destId="{059A7061-D0EB-42D6-950B-2C9442D63EC6}" srcOrd="0" destOrd="0" presId="urn:microsoft.com/office/officeart/2008/layout/VerticalCurvedList"/>
    <dgm:cxn modelId="{C6493369-40FB-47A1-B96A-B5B74F913558}" type="presOf" srcId="{F3DC76CC-4A5A-4AC7-9BF5-707863AF8E62}" destId="{2B9DD2D0-727C-4EAC-B462-7F57514C1E39}" srcOrd="0" destOrd="0" presId="urn:microsoft.com/office/officeart/2008/layout/VerticalCurvedList"/>
    <dgm:cxn modelId="{A593CB4D-3FB9-4F56-91B0-279B045BC872}" srcId="{2510D145-2965-4E41-80A2-6A708934F910}" destId="{CA6B7BA6-D4FA-4DF0-A0C9-5C47ECA3EF0E}" srcOrd="5" destOrd="0" parTransId="{E63A4711-F38D-42DF-9AE8-82A924303304}" sibTransId="{3FD84A91-C682-4CB7-863D-3EC12FD3B9EF}"/>
    <dgm:cxn modelId="{8FA7C951-2B88-4933-BD1F-E22DFF346179}" type="presOf" srcId="{CA6B7BA6-D4FA-4DF0-A0C9-5C47ECA3EF0E}" destId="{8ECB558B-FD83-4C01-9FE1-ADB76AE42657}" srcOrd="0" destOrd="0" presId="urn:microsoft.com/office/officeart/2008/layout/VerticalCurvedList"/>
    <dgm:cxn modelId="{F8797A7C-5E51-4A18-A784-51E6ED05393E}" srcId="{2510D145-2965-4E41-80A2-6A708934F910}" destId="{0F62C51A-31FA-46A3-9B50-D69D85B85305}" srcOrd="4" destOrd="0" parTransId="{22CF7ABF-F34C-4932-B983-D834FAED9142}" sibTransId="{A243B0D5-B9EC-4321-88DD-B1C3991A288E}"/>
    <dgm:cxn modelId="{A302BF8C-856C-430B-B0C4-25DE07CF38E2}" type="presOf" srcId="{AFE1E045-6370-461F-9263-361D38F2636B}" destId="{1D57AA8E-81B4-4733-9905-2D07E9D2A5EF}" srcOrd="0" destOrd="0" presId="urn:microsoft.com/office/officeart/2008/layout/VerticalCurvedList"/>
    <dgm:cxn modelId="{8FA6B1BA-B306-424C-A00B-FBF8BFE1713A}" srcId="{2510D145-2965-4E41-80A2-6A708934F910}" destId="{04017B55-D7B6-419F-A331-1A6EBBCC623F}" srcOrd="1" destOrd="0" parTransId="{7F9D6A0F-F1E3-4129-A19F-18F5F0D86F2B}" sibTransId="{1D61316C-2B32-43EC-8065-C9122F2A4631}"/>
    <dgm:cxn modelId="{1A1D64BE-88EF-4048-9209-561A6E1D70E6}" srcId="{2510D145-2965-4E41-80A2-6A708934F910}" destId="{837EE3EB-A1BC-46FF-AD52-C34A2A487436}" srcOrd="3" destOrd="0" parTransId="{E39961CD-D03F-4A9F-B821-6891A08CD76A}" sibTransId="{5E99DDFE-93AF-46CB-8F13-2B8060316504}"/>
    <dgm:cxn modelId="{E0A153C9-3725-447F-B4BA-7142C4D24CD7}" srcId="{2510D145-2965-4E41-80A2-6A708934F910}" destId="{F3DC76CC-4A5A-4AC7-9BF5-707863AF8E62}" srcOrd="2" destOrd="0" parTransId="{2DB4B9A2-4218-44BD-870F-8B2D1EFF41F0}" sibTransId="{C2CCC805-A016-445B-A8B5-37EC9FEFBB68}"/>
    <dgm:cxn modelId="{48B734F0-CC6E-4BF2-B228-BA4EF69DA3BD}" type="presOf" srcId="{AD7D121C-F95E-4B5C-B1A3-968F0B3AAB48}" destId="{8F591DE7-ACCA-4AF4-9DAA-7B1D4CEA62FD}" srcOrd="0" destOrd="0" presId="urn:microsoft.com/office/officeart/2008/layout/VerticalCurvedList"/>
    <dgm:cxn modelId="{8331FCA2-44E0-4117-9744-2E57638A7DD5}" type="presParOf" srcId="{9245F4CF-05CD-4D5F-9345-80A3CBF6DF37}" destId="{88A7D2BA-8688-46B6-9D31-B2527B89B078}" srcOrd="0" destOrd="0" presId="urn:microsoft.com/office/officeart/2008/layout/VerticalCurvedList"/>
    <dgm:cxn modelId="{66921C6F-5F9F-47AD-B62B-8168B034A37F}" type="presParOf" srcId="{88A7D2BA-8688-46B6-9D31-B2527B89B078}" destId="{9284820B-8DC0-4ED5-92CA-9D94FC07B873}" srcOrd="0" destOrd="0" presId="urn:microsoft.com/office/officeart/2008/layout/VerticalCurvedList"/>
    <dgm:cxn modelId="{48D45915-3EC6-4C1D-89A7-56A3A8BF0CCC}" type="presParOf" srcId="{9284820B-8DC0-4ED5-92CA-9D94FC07B873}" destId="{10BD37BC-4D76-4770-AEF1-DB9423882FD1}" srcOrd="0" destOrd="0" presId="urn:microsoft.com/office/officeart/2008/layout/VerticalCurvedList"/>
    <dgm:cxn modelId="{BF5CA7EB-10CC-428A-ACA0-798418589168}" type="presParOf" srcId="{9284820B-8DC0-4ED5-92CA-9D94FC07B873}" destId="{8F591DE7-ACCA-4AF4-9DAA-7B1D4CEA62FD}" srcOrd="1" destOrd="0" presId="urn:microsoft.com/office/officeart/2008/layout/VerticalCurvedList"/>
    <dgm:cxn modelId="{AA7A3F45-3F9D-4F9F-B50D-2ED3744AC55A}" type="presParOf" srcId="{9284820B-8DC0-4ED5-92CA-9D94FC07B873}" destId="{9A88F928-919B-4E70-93A8-240B517F1672}" srcOrd="2" destOrd="0" presId="urn:microsoft.com/office/officeart/2008/layout/VerticalCurvedList"/>
    <dgm:cxn modelId="{7A1DE02C-7D48-4752-85A4-10201DC5BBEC}" type="presParOf" srcId="{9284820B-8DC0-4ED5-92CA-9D94FC07B873}" destId="{6616AA98-39D8-4F88-9ACF-5ACB80562811}" srcOrd="3" destOrd="0" presId="urn:microsoft.com/office/officeart/2008/layout/VerticalCurvedList"/>
    <dgm:cxn modelId="{6CAEED4C-4DBF-48C2-B8F6-2E435A2EEEF4}" type="presParOf" srcId="{88A7D2BA-8688-46B6-9D31-B2527B89B078}" destId="{1D57AA8E-81B4-4733-9905-2D07E9D2A5EF}" srcOrd="1" destOrd="0" presId="urn:microsoft.com/office/officeart/2008/layout/VerticalCurvedList"/>
    <dgm:cxn modelId="{F89473CC-CD19-4CEF-9C9E-E600E611C491}" type="presParOf" srcId="{88A7D2BA-8688-46B6-9D31-B2527B89B078}" destId="{6AD201B2-4AD0-4428-AEDF-253F267A8D10}" srcOrd="2" destOrd="0" presId="urn:microsoft.com/office/officeart/2008/layout/VerticalCurvedList"/>
    <dgm:cxn modelId="{82DE497C-8F50-4581-ACF1-DACF10826F87}" type="presParOf" srcId="{6AD201B2-4AD0-4428-AEDF-253F267A8D10}" destId="{E4DF676E-8EC6-45CF-AFF1-B5C526C307E5}" srcOrd="0" destOrd="0" presId="urn:microsoft.com/office/officeart/2008/layout/VerticalCurvedList"/>
    <dgm:cxn modelId="{DC41A81D-9F22-4A2B-AD11-AB836DFD3048}" type="presParOf" srcId="{88A7D2BA-8688-46B6-9D31-B2527B89B078}" destId="{0353842A-E176-46FA-A9E0-6271AB49B5B6}" srcOrd="3" destOrd="0" presId="urn:microsoft.com/office/officeart/2008/layout/VerticalCurvedList"/>
    <dgm:cxn modelId="{CE988534-2E30-4A8C-B1F0-3AA2180D887A}" type="presParOf" srcId="{88A7D2BA-8688-46B6-9D31-B2527B89B078}" destId="{F7CAE68E-E879-4804-B8C8-277664345EFE}" srcOrd="4" destOrd="0" presId="urn:microsoft.com/office/officeart/2008/layout/VerticalCurvedList"/>
    <dgm:cxn modelId="{6345D22F-4242-4EF1-9442-9A63CDF02F28}" type="presParOf" srcId="{F7CAE68E-E879-4804-B8C8-277664345EFE}" destId="{471E0B48-5F4C-4C13-8BCC-8D5D437BBE95}" srcOrd="0" destOrd="0" presId="urn:microsoft.com/office/officeart/2008/layout/VerticalCurvedList"/>
    <dgm:cxn modelId="{91EC401D-7B5A-4CE7-BA60-40BE905A3C5E}" type="presParOf" srcId="{88A7D2BA-8688-46B6-9D31-B2527B89B078}" destId="{2B9DD2D0-727C-4EAC-B462-7F57514C1E39}" srcOrd="5" destOrd="0" presId="urn:microsoft.com/office/officeart/2008/layout/VerticalCurvedList"/>
    <dgm:cxn modelId="{1651D9D9-F0BF-4CC2-8754-F128B82CF9FC}" type="presParOf" srcId="{88A7D2BA-8688-46B6-9D31-B2527B89B078}" destId="{7F80E40D-78BD-4B69-B63B-371BBDECFE9B}" srcOrd="6" destOrd="0" presId="urn:microsoft.com/office/officeart/2008/layout/VerticalCurvedList"/>
    <dgm:cxn modelId="{B53D9207-23D7-4C61-9A5F-AA94D03E0D2D}" type="presParOf" srcId="{7F80E40D-78BD-4B69-B63B-371BBDECFE9B}" destId="{1638F837-745B-488F-8A5F-897ED1CD652A}" srcOrd="0" destOrd="0" presId="urn:microsoft.com/office/officeart/2008/layout/VerticalCurvedList"/>
    <dgm:cxn modelId="{A4BB4819-9AF5-4C12-B485-672A654CEF79}" type="presParOf" srcId="{88A7D2BA-8688-46B6-9D31-B2527B89B078}" destId="{059A7061-D0EB-42D6-950B-2C9442D63EC6}" srcOrd="7" destOrd="0" presId="urn:microsoft.com/office/officeart/2008/layout/VerticalCurvedList"/>
    <dgm:cxn modelId="{CCC206A4-E622-4F7E-B0BA-E373D1B99646}" type="presParOf" srcId="{88A7D2BA-8688-46B6-9D31-B2527B89B078}" destId="{D101D2E2-ABA0-47FF-97BC-6E085988EA7E}" srcOrd="8" destOrd="0" presId="urn:microsoft.com/office/officeart/2008/layout/VerticalCurvedList"/>
    <dgm:cxn modelId="{447DC5FC-83B4-4C1E-8E3A-1C2736A0A6C0}" type="presParOf" srcId="{D101D2E2-ABA0-47FF-97BC-6E085988EA7E}" destId="{375F0BC0-AABF-47CF-BFEC-F247BE97CA89}" srcOrd="0" destOrd="0" presId="urn:microsoft.com/office/officeart/2008/layout/VerticalCurvedList"/>
    <dgm:cxn modelId="{694D62FE-72A3-4A55-BC41-BD688DEFCBB2}" type="presParOf" srcId="{88A7D2BA-8688-46B6-9D31-B2527B89B078}" destId="{33604828-28F3-4714-AA32-CC2511A1FD58}" srcOrd="9" destOrd="0" presId="urn:microsoft.com/office/officeart/2008/layout/VerticalCurvedList"/>
    <dgm:cxn modelId="{B3EE4DF8-C237-49C3-81F4-71CC2A2B9B9E}" type="presParOf" srcId="{88A7D2BA-8688-46B6-9D31-B2527B89B078}" destId="{C8445815-DF95-4F6F-A383-3A69EC40B2CE}" srcOrd="10" destOrd="0" presId="urn:microsoft.com/office/officeart/2008/layout/VerticalCurvedList"/>
    <dgm:cxn modelId="{439E9256-3DB9-4BC2-8C53-B4A5238DA5BA}" type="presParOf" srcId="{C8445815-DF95-4F6F-A383-3A69EC40B2CE}" destId="{E36AB96F-C7C4-4A39-AB4F-2D785AB8DCD2}" srcOrd="0" destOrd="0" presId="urn:microsoft.com/office/officeart/2008/layout/VerticalCurvedList"/>
    <dgm:cxn modelId="{2DE52DE7-A7C7-4074-B3BA-C812283182F6}" type="presParOf" srcId="{88A7D2BA-8688-46B6-9D31-B2527B89B078}" destId="{8ECB558B-FD83-4C01-9FE1-ADB76AE42657}" srcOrd="11" destOrd="0" presId="urn:microsoft.com/office/officeart/2008/layout/VerticalCurvedList"/>
    <dgm:cxn modelId="{1D4CDAF9-34D5-43B7-90A5-69158E0FBAC8}" type="presParOf" srcId="{88A7D2BA-8688-46B6-9D31-B2527B89B078}" destId="{235B494D-0537-437E-B138-77465AD241A2}" srcOrd="12" destOrd="0" presId="urn:microsoft.com/office/officeart/2008/layout/VerticalCurvedList"/>
    <dgm:cxn modelId="{5DE70EC5-6F7B-400A-9601-24F4D9A64242}" type="presParOf" srcId="{235B494D-0537-437E-B138-77465AD241A2}" destId="{79CC8506-BADE-432F-B32B-09F8448042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589EF-10A5-4AFD-B893-AD5FE261CCED}">
      <dsp:nvSpPr>
        <dsp:cNvPr id="0" name=""/>
        <dsp:cNvSpPr/>
      </dsp:nvSpPr>
      <dsp:spPr>
        <a:xfrm>
          <a:off x="0" y="428508"/>
          <a:ext cx="6096000" cy="6552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F7D36D98-80EB-4FAB-8281-D834684E4552}">
      <dsp:nvSpPr>
        <dsp:cNvPr id="0" name=""/>
        <dsp:cNvSpPr/>
      </dsp:nvSpPr>
      <dsp:spPr>
        <a:xfrm>
          <a:off x="304800" y="44748"/>
          <a:ext cx="4267200" cy="76752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b="1" kern="1200" dirty="0"/>
            <a:t>INTRODUCTION</a:t>
          </a:r>
        </a:p>
      </dsp:txBody>
      <dsp:txXfrm>
        <a:off x="342267" y="82215"/>
        <a:ext cx="4192266" cy="692586"/>
      </dsp:txXfrm>
    </dsp:sp>
    <dsp:sp modelId="{FE0BFD1C-FBB9-446B-BE92-E279DF9028F9}">
      <dsp:nvSpPr>
        <dsp:cNvPr id="0" name=""/>
        <dsp:cNvSpPr/>
      </dsp:nvSpPr>
      <dsp:spPr>
        <a:xfrm>
          <a:off x="0" y="1607868"/>
          <a:ext cx="6096000" cy="2211300"/>
        </a:xfrm>
        <a:prstGeom prst="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541528" rIns="47311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Food Safety Concerns</a:t>
          </a:r>
        </a:p>
        <a:p>
          <a:pPr marL="114300" lvl="1" indent="-114300" algn="l" defTabSz="622300">
            <a:lnSpc>
              <a:spcPct val="90000"/>
            </a:lnSpc>
            <a:spcBef>
              <a:spcPct val="0"/>
            </a:spcBef>
            <a:spcAft>
              <a:spcPct val="15000"/>
            </a:spcAft>
            <a:buChar char="•"/>
          </a:pPr>
          <a:r>
            <a:rPr lang="en-US" sz="1400" b="1" kern="1200" dirty="0"/>
            <a:t>Healthy Eating</a:t>
          </a:r>
        </a:p>
        <a:p>
          <a:pPr marL="114300" lvl="1" indent="-114300" algn="l" defTabSz="622300">
            <a:lnSpc>
              <a:spcPct val="90000"/>
            </a:lnSpc>
            <a:spcBef>
              <a:spcPct val="0"/>
            </a:spcBef>
            <a:spcAft>
              <a:spcPct val="15000"/>
            </a:spcAft>
            <a:buChar char="•"/>
          </a:pPr>
          <a:r>
            <a:rPr lang="en-US" sz="1400" b="1" kern="1200" dirty="0"/>
            <a:t>Barriers to Healthy Eating</a:t>
          </a:r>
        </a:p>
        <a:p>
          <a:pPr marL="114300" lvl="1" indent="-114300" algn="l" defTabSz="622300">
            <a:lnSpc>
              <a:spcPct val="90000"/>
            </a:lnSpc>
            <a:spcBef>
              <a:spcPct val="0"/>
            </a:spcBef>
            <a:spcAft>
              <a:spcPct val="15000"/>
            </a:spcAft>
            <a:buChar char="•"/>
          </a:pPr>
          <a:r>
            <a:rPr lang="en-US" sz="1400" b="1" kern="1200" dirty="0"/>
            <a:t>Views On Own Weight</a:t>
          </a:r>
        </a:p>
        <a:p>
          <a:pPr marL="114300" lvl="1" indent="-114300" algn="l" defTabSz="622300">
            <a:lnSpc>
              <a:spcPct val="90000"/>
            </a:lnSpc>
            <a:spcBef>
              <a:spcPct val="0"/>
            </a:spcBef>
            <a:spcAft>
              <a:spcPct val="15000"/>
            </a:spcAft>
            <a:buChar char="•"/>
          </a:pPr>
          <a:r>
            <a:rPr lang="en-US" sz="1400" b="1" kern="1200" dirty="0"/>
            <a:t>Food Allergies &amp; Intolerances</a:t>
          </a:r>
        </a:p>
        <a:p>
          <a:pPr marL="114300" lvl="1" indent="-114300" algn="l" defTabSz="622300">
            <a:lnSpc>
              <a:spcPct val="90000"/>
            </a:lnSpc>
            <a:spcBef>
              <a:spcPct val="0"/>
            </a:spcBef>
            <a:spcAft>
              <a:spcPct val="15000"/>
            </a:spcAft>
            <a:buChar char="•"/>
          </a:pPr>
          <a:r>
            <a:rPr lang="en-US" sz="1400" b="1" kern="1200" dirty="0"/>
            <a:t>Handwashing </a:t>
          </a:r>
        </a:p>
        <a:p>
          <a:pPr marL="114300" lvl="1" indent="-114300" algn="l" defTabSz="622300">
            <a:lnSpc>
              <a:spcPct val="90000"/>
            </a:lnSpc>
            <a:spcBef>
              <a:spcPct val="0"/>
            </a:spcBef>
            <a:spcAft>
              <a:spcPct val="15000"/>
            </a:spcAft>
            <a:buChar char="•"/>
          </a:pPr>
          <a:r>
            <a:rPr lang="en-US" sz="1400" b="1" kern="1200" dirty="0"/>
            <a:t>Sources Of Information On Healthy Eating &amp; Nutrition</a:t>
          </a:r>
        </a:p>
      </dsp:txBody>
      <dsp:txXfrm>
        <a:off x="0" y="1607868"/>
        <a:ext cx="6096000" cy="2211300"/>
      </dsp:txXfrm>
    </dsp:sp>
    <dsp:sp modelId="{188F9272-16BE-4441-A32A-3754FD6443A7}">
      <dsp:nvSpPr>
        <dsp:cNvPr id="0" name=""/>
        <dsp:cNvSpPr/>
      </dsp:nvSpPr>
      <dsp:spPr>
        <a:xfrm>
          <a:off x="304800" y="1224108"/>
          <a:ext cx="4267200" cy="76752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b="1" kern="1200" dirty="0"/>
            <a:t>FINDINGS</a:t>
          </a:r>
        </a:p>
      </dsp:txBody>
      <dsp:txXfrm>
        <a:off x="342267" y="1261575"/>
        <a:ext cx="41922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91DE7-ACCA-4AF4-9DAA-7B1D4CEA62FD}">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7AA8E-81B4-4733-9905-2D07E9D2A5EF}">
      <dsp:nvSpPr>
        <dsp:cNvPr id="0" name=""/>
        <dsp:cNvSpPr/>
      </dsp:nvSpPr>
      <dsp:spPr>
        <a:xfrm>
          <a:off x="328048" y="214010"/>
          <a:ext cx="5712764" cy="42785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Stratified Random Sample approach.</a:t>
          </a:r>
        </a:p>
      </dsp:txBody>
      <dsp:txXfrm>
        <a:off x="328048" y="214010"/>
        <a:ext cx="5712764" cy="427857"/>
      </dsp:txXfrm>
    </dsp:sp>
    <dsp:sp modelId="{E4DF676E-8EC6-45CF-AFF1-B5C526C307E5}">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53842A-E176-46FA-A9E0-6271AB49B5B6}">
      <dsp:nvSpPr>
        <dsp:cNvPr id="0" name=""/>
        <dsp:cNvSpPr/>
      </dsp:nvSpPr>
      <dsp:spPr>
        <a:xfrm>
          <a:off x="679991" y="855715"/>
          <a:ext cx="5360822" cy="427857"/>
        </a:xfrm>
        <a:prstGeom prst="rect">
          <a:avLst/>
        </a:prstGeom>
        <a:solidFill>
          <a:schemeClr val="accent5">
            <a:hueOff val="-126776"/>
            <a:satOff val="11020"/>
            <a:lumOff val="-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marL="0" lvl="0" indent="0" algn="l" defTabSz="533400">
            <a:lnSpc>
              <a:spcPct val="90000"/>
            </a:lnSpc>
            <a:spcBef>
              <a:spcPct val="0"/>
            </a:spcBef>
            <a:spcAft>
              <a:spcPct val="35000"/>
            </a:spcAft>
            <a:buNone/>
          </a:pPr>
          <a:r>
            <a:rPr lang="en-IE" sz="1200" kern="1200" dirty="0"/>
            <a:t>Interviews conducted face-to-face, in-home, amongst a nationally representative, quota controlled sample of Irish adults.</a:t>
          </a:r>
        </a:p>
      </dsp:txBody>
      <dsp:txXfrm>
        <a:off x="679991" y="855715"/>
        <a:ext cx="5360822" cy="427857"/>
      </dsp:txXfrm>
    </dsp:sp>
    <dsp:sp modelId="{471E0B48-5F4C-4C13-8BCC-8D5D437BBE95}">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5">
              <a:hueOff val="-126776"/>
              <a:satOff val="11020"/>
              <a:lumOff val="-7255"/>
              <a:alphaOff val="0"/>
            </a:schemeClr>
          </a:solidFill>
          <a:prstDash val="solid"/>
        </a:ln>
        <a:effectLst/>
      </dsp:spPr>
      <dsp:style>
        <a:lnRef idx="2">
          <a:scrgbClr r="0" g="0" b="0"/>
        </a:lnRef>
        <a:fillRef idx="1">
          <a:scrgbClr r="0" g="0" b="0"/>
        </a:fillRef>
        <a:effectRef idx="0">
          <a:scrgbClr r="0" g="0" b="0"/>
        </a:effectRef>
        <a:fontRef idx="minor"/>
      </dsp:style>
    </dsp:sp>
    <dsp:sp modelId="{2B9DD2D0-727C-4EAC-B462-7F57514C1E39}">
      <dsp:nvSpPr>
        <dsp:cNvPr id="0" name=""/>
        <dsp:cNvSpPr/>
      </dsp:nvSpPr>
      <dsp:spPr>
        <a:xfrm>
          <a:off x="840925" y="1497421"/>
          <a:ext cx="5199888" cy="427857"/>
        </a:xfrm>
        <a:prstGeom prst="rect">
          <a:avLst/>
        </a:prstGeom>
        <a:solidFill>
          <a:schemeClr val="accent5">
            <a:hueOff val="-253551"/>
            <a:satOff val="22041"/>
            <a:lumOff val="-1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marL="0" lvl="0" indent="0" algn="l" defTabSz="533400">
            <a:lnSpc>
              <a:spcPct val="90000"/>
            </a:lnSpc>
            <a:spcBef>
              <a:spcPct val="0"/>
            </a:spcBef>
            <a:spcAft>
              <a:spcPct val="35000"/>
            </a:spcAft>
            <a:buNone/>
          </a:pPr>
          <a:r>
            <a:rPr lang="en-IE" sz="1200" kern="1200" dirty="0"/>
            <a:t>Data weighted to Census estimates at the analysis stage.</a:t>
          </a:r>
        </a:p>
      </dsp:txBody>
      <dsp:txXfrm>
        <a:off x="840925" y="1497421"/>
        <a:ext cx="5199888" cy="427857"/>
      </dsp:txXfrm>
    </dsp:sp>
    <dsp:sp modelId="{1638F837-745B-488F-8A5F-897ED1CD652A}">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5">
              <a:hueOff val="-253551"/>
              <a:satOff val="22041"/>
              <a:lumOff val="-14510"/>
              <a:alphaOff val="0"/>
            </a:schemeClr>
          </a:solidFill>
          <a:prstDash val="solid"/>
        </a:ln>
        <a:effectLst/>
      </dsp:spPr>
      <dsp:style>
        <a:lnRef idx="2">
          <a:scrgbClr r="0" g="0" b="0"/>
        </a:lnRef>
        <a:fillRef idx="1">
          <a:scrgbClr r="0" g="0" b="0"/>
        </a:fillRef>
        <a:effectRef idx="0">
          <a:scrgbClr r="0" g="0" b="0"/>
        </a:effectRef>
        <a:fontRef idx="minor"/>
      </dsp:style>
    </dsp:sp>
    <dsp:sp modelId="{059A7061-D0EB-42D6-950B-2C9442D63EC6}">
      <dsp:nvSpPr>
        <dsp:cNvPr id="0" name=""/>
        <dsp:cNvSpPr/>
      </dsp:nvSpPr>
      <dsp:spPr>
        <a:xfrm>
          <a:off x="840925" y="2138720"/>
          <a:ext cx="5199888" cy="427857"/>
        </a:xfrm>
        <a:prstGeom prst="rect">
          <a:avLst/>
        </a:prstGeom>
        <a:solidFill>
          <a:schemeClr val="accent5">
            <a:hueOff val="-380327"/>
            <a:satOff val="33061"/>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marL="0" lvl="0" indent="0" algn="l" defTabSz="533400">
            <a:lnSpc>
              <a:spcPct val="90000"/>
            </a:lnSpc>
            <a:spcBef>
              <a:spcPct val="0"/>
            </a:spcBef>
            <a:spcAft>
              <a:spcPct val="35000"/>
            </a:spcAft>
            <a:buNone/>
          </a:pPr>
          <a:r>
            <a:rPr lang="en-IE" sz="1200" kern="1200" dirty="0"/>
            <a:t>Total number of interviews achieved 813 (504 ROI and 309 NI).</a:t>
          </a:r>
        </a:p>
      </dsp:txBody>
      <dsp:txXfrm>
        <a:off x="840925" y="2138720"/>
        <a:ext cx="5199888" cy="427857"/>
      </dsp:txXfrm>
    </dsp:sp>
    <dsp:sp modelId="{375F0BC0-AABF-47CF-BFEC-F247BE97CA89}">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5">
              <a:hueOff val="-380327"/>
              <a:satOff val="33061"/>
              <a:lumOff val="-21765"/>
              <a:alphaOff val="0"/>
            </a:schemeClr>
          </a:solidFill>
          <a:prstDash val="solid"/>
        </a:ln>
        <a:effectLst/>
      </dsp:spPr>
      <dsp:style>
        <a:lnRef idx="2">
          <a:scrgbClr r="0" g="0" b="0"/>
        </a:lnRef>
        <a:fillRef idx="1">
          <a:scrgbClr r="0" g="0" b="0"/>
        </a:fillRef>
        <a:effectRef idx="0">
          <a:scrgbClr r="0" g="0" b="0"/>
        </a:effectRef>
        <a:fontRef idx="minor"/>
      </dsp:style>
    </dsp:sp>
    <dsp:sp modelId="{33604828-28F3-4714-AA32-CC2511A1FD58}">
      <dsp:nvSpPr>
        <dsp:cNvPr id="0" name=""/>
        <dsp:cNvSpPr/>
      </dsp:nvSpPr>
      <dsp:spPr>
        <a:xfrm>
          <a:off x="679991" y="2780426"/>
          <a:ext cx="5360822" cy="427857"/>
        </a:xfrm>
        <a:prstGeom prst="rect">
          <a:avLst/>
        </a:prstGeom>
        <a:solidFill>
          <a:schemeClr val="accent5">
            <a:hueOff val="-507103"/>
            <a:satOff val="44082"/>
            <a:lumOff val="-2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marL="0" lvl="0" indent="0" algn="l" defTabSz="533400">
            <a:lnSpc>
              <a:spcPct val="90000"/>
            </a:lnSpc>
            <a:spcBef>
              <a:spcPct val="0"/>
            </a:spcBef>
            <a:spcAft>
              <a:spcPct val="35000"/>
            </a:spcAft>
            <a:buNone/>
          </a:pPr>
          <a:r>
            <a:rPr lang="en-IE" sz="1200" kern="1200" dirty="0"/>
            <a:t>Fieldwork was conducted between November and December 2018.</a:t>
          </a:r>
        </a:p>
      </dsp:txBody>
      <dsp:txXfrm>
        <a:off x="679991" y="2780426"/>
        <a:ext cx="5360822" cy="427857"/>
      </dsp:txXfrm>
    </dsp:sp>
    <dsp:sp modelId="{E36AB96F-C7C4-4A39-AB4F-2D785AB8DCD2}">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5">
              <a:hueOff val="-507103"/>
              <a:satOff val="44082"/>
              <a:lumOff val="-29020"/>
              <a:alphaOff val="0"/>
            </a:schemeClr>
          </a:solidFill>
          <a:prstDash val="solid"/>
        </a:ln>
        <a:effectLst/>
      </dsp:spPr>
      <dsp:style>
        <a:lnRef idx="2">
          <a:scrgbClr r="0" g="0" b="0"/>
        </a:lnRef>
        <a:fillRef idx="1">
          <a:scrgbClr r="0" g="0" b="0"/>
        </a:fillRef>
        <a:effectRef idx="0">
          <a:scrgbClr r="0" g="0" b="0"/>
        </a:effectRef>
        <a:fontRef idx="minor"/>
      </dsp:style>
    </dsp:sp>
    <dsp:sp modelId="{8ECB558B-FD83-4C01-9FE1-ADB76AE42657}">
      <dsp:nvSpPr>
        <dsp:cNvPr id="0" name=""/>
        <dsp:cNvSpPr/>
      </dsp:nvSpPr>
      <dsp:spPr>
        <a:xfrm>
          <a:off x="328048" y="3422131"/>
          <a:ext cx="5712764" cy="427857"/>
        </a:xfrm>
        <a:prstGeom prst="rect">
          <a:avLst/>
        </a:prstGeom>
        <a:solidFill>
          <a:schemeClr val="accent5">
            <a:hueOff val="-633878"/>
            <a:satOff val="55102"/>
            <a:lumOff val="-3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marL="0" lvl="0" indent="0" algn="l" defTabSz="533400">
            <a:lnSpc>
              <a:spcPct val="90000"/>
            </a:lnSpc>
            <a:spcBef>
              <a:spcPct val="0"/>
            </a:spcBef>
            <a:spcAft>
              <a:spcPct val="35000"/>
            </a:spcAft>
            <a:buNone/>
          </a:pPr>
          <a:r>
            <a:rPr lang="en-IE" sz="1200" kern="1200" dirty="0"/>
            <a:t>The vast majority of those interviewed (87%) are involved in food preparation and/or cooking in their household.</a:t>
          </a:r>
        </a:p>
      </dsp:txBody>
      <dsp:txXfrm>
        <a:off x="328048" y="3422131"/>
        <a:ext cx="5712764" cy="427857"/>
      </dsp:txXfrm>
    </dsp:sp>
    <dsp:sp modelId="{79CC8506-BADE-432F-B32B-09F84480420E}">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5">
              <a:hueOff val="-633878"/>
              <a:satOff val="55102"/>
              <a:lumOff val="-362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3097"/>
          </a:xfrm>
          <a:prstGeom prst="rect">
            <a:avLst/>
          </a:prstGeom>
        </p:spPr>
        <p:txBody>
          <a:bodyPr vert="horz" lIns="87938" tIns="43969" rIns="87938" bIns="43969" rtlCol="0"/>
          <a:lstStyle>
            <a:lvl1pPr algn="l">
              <a:defRPr sz="1200"/>
            </a:lvl1pPr>
          </a:lstStyle>
          <a:p>
            <a:endParaRPr lang="en-GB" dirty="0"/>
          </a:p>
        </p:txBody>
      </p:sp>
      <p:sp>
        <p:nvSpPr>
          <p:cNvPr id="3" name="Date Placeholder 2"/>
          <p:cNvSpPr>
            <a:spLocks noGrp="1"/>
          </p:cNvSpPr>
          <p:nvPr>
            <p:ph type="dt" sz="quarter" idx="1"/>
          </p:nvPr>
        </p:nvSpPr>
        <p:spPr>
          <a:xfrm>
            <a:off x="3850294" y="1"/>
            <a:ext cx="2945862" cy="493097"/>
          </a:xfrm>
          <a:prstGeom prst="rect">
            <a:avLst/>
          </a:prstGeom>
        </p:spPr>
        <p:txBody>
          <a:bodyPr vert="horz" lIns="87938" tIns="43969" rIns="87938" bIns="43969" rtlCol="0"/>
          <a:lstStyle>
            <a:lvl1pPr algn="r">
              <a:defRPr sz="1200"/>
            </a:lvl1pPr>
          </a:lstStyle>
          <a:p>
            <a:fld id="{11059CDB-72EA-483D-9A34-D50D3267644F}" type="datetimeFigureOut">
              <a:rPr lang="en-GB" smtClean="0"/>
              <a:t>02/03/2022</a:t>
            </a:fld>
            <a:endParaRPr lang="en-GB" dirty="0"/>
          </a:p>
        </p:txBody>
      </p:sp>
      <p:sp>
        <p:nvSpPr>
          <p:cNvPr id="4" name="Footer Placeholder 3"/>
          <p:cNvSpPr>
            <a:spLocks noGrp="1"/>
          </p:cNvSpPr>
          <p:nvPr>
            <p:ph type="ftr" sz="quarter" idx="2"/>
          </p:nvPr>
        </p:nvSpPr>
        <p:spPr>
          <a:xfrm>
            <a:off x="0" y="9378035"/>
            <a:ext cx="2945862" cy="493097"/>
          </a:xfrm>
          <a:prstGeom prst="rect">
            <a:avLst/>
          </a:prstGeom>
        </p:spPr>
        <p:txBody>
          <a:bodyPr vert="horz" lIns="87938" tIns="43969" rIns="87938" bIns="4396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4" y="9378035"/>
            <a:ext cx="2945862" cy="493097"/>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5254" tIns="47627" rIns="95254" bIns="47627" rtlCol="0"/>
          <a:lstStyle>
            <a:lvl1pPr algn="l">
              <a:defRPr sz="1300"/>
            </a:lvl1pPr>
          </a:lstStyle>
          <a:p>
            <a:endParaRPr lang="en-GB" dirty="0"/>
          </a:p>
        </p:txBody>
      </p:sp>
      <p:sp>
        <p:nvSpPr>
          <p:cNvPr id="3" name="Date Placeholder 2"/>
          <p:cNvSpPr>
            <a:spLocks noGrp="1"/>
          </p:cNvSpPr>
          <p:nvPr>
            <p:ph type="dt" idx="1"/>
          </p:nvPr>
        </p:nvSpPr>
        <p:spPr>
          <a:xfrm>
            <a:off x="3850443" y="1"/>
            <a:ext cx="2945659" cy="493633"/>
          </a:xfrm>
          <a:prstGeom prst="rect">
            <a:avLst/>
          </a:prstGeom>
        </p:spPr>
        <p:txBody>
          <a:bodyPr vert="horz" lIns="95254" tIns="47627" rIns="95254" bIns="47627" rtlCol="0"/>
          <a:lstStyle>
            <a:lvl1pPr algn="r">
              <a:defRPr sz="1300"/>
            </a:lvl1pPr>
          </a:lstStyle>
          <a:p>
            <a:fld id="{2D6798F8-BDA6-46C0-A11F-B16041C3620C}" type="datetimeFigureOut">
              <a:rPr lang="en-GB" smtClean="0"/>
              <a:t>02/03/2022</a:t>
            </a:fld>
            <a:endParaRPr lang="en-GB" dirty="0"/>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5254" tIns="47627" rIns="95254" bIns="47627"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3633"/>
          </a:xfrm>
          <a:prstGeom prst="rect">
            <a:avLst/>
          </a:prstGeom>
        </p:spPr>
        <p:txBody>
          <a:bodyPr vert="horz" lIns="95254" tIns="47627" rIns="95254" bIns="4762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Tree>
    <p:extLst>
      <p:ext uri="{BB962C8B-B14F-4D97-AF65-F5344CB8AC3E}">
        <p14:creationId xmlns:p14="http://schemas.microsoft.com/office/powerpoint/2010/main" val="208972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en-IE" dirty="0"/>
              <a:t>ROI</a:t>
            </a:r>
            <a:r>
              <a:rPr lang="en-IE" baseline="0" dirty="0"/>
              <a:t> no significant increases since last year in terms of issues of concern, decline in concern around additives. NI Chicken preparation is top concern up 5 percentage points, price of food has entered the top five (was not mentioned last year), this is no surprise given that UK inflation rate reached it’s highest in 6 years in November (3.1%).</a:t>
            </a:r>
            <a:endParaRPr lang="en-IE" dirty="0"/>
          </a:p>
          <a:p>
            <a:endParaRPr lang="en-IE" dirty="0"/>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dirty="0"/>
          </a:p>
        </p:txBody>
      </p:sp>
    </p:spTree>
    <p:extLst>
      <p:ext uri="{BB962C8B-B14F-4D97-AF65-F5344CB8AC3E}">
        <p14:creationId xmlns:p14="http://schemas.microsoft.com/office/powerpoint/2010/main" val="345051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en-IE" dirty="0"/>
              <a:t>Chicken</a:t>
            </a:r>
            <a:r>
              <a:rPr lang="en-IE" baseline="0" dirty="0"/>
              <a:t> top concern across the board. Ready meals up in ROI (39%). Tesco had spaghetti Bolognese recall in 2017 and Lidl had ready meal recalls. Decline in concerns around shellfish, most notably in NI (Potential reasons?).</a:t>
            </a:r>
            <a:endParaRPr lang="en-IE" dirty="0"/>
          </a:p>
          <a:p>
            <a:endParaRPr lang="en-IE" dirty="0"/>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dirty="0"/>
          </a:p>
        </p:txBody>
      </p:sp>
    </p:spTree>
    <p:extLst>
      <p:ext uri="{BB962C8B-B14F-4D97-AF65-F5344CB8AC3E}">
        <p14:creationId xmlns:p14="http://schemas.microsoft.com/office/powerpoint/2010/main" val="263099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en-IE" dirty="0"/>
              <a:t>Marginal</a:t>
            </a:r>
            <a:r>
              <a:rPr lang="en-IE" baseline="0" dirty="0"/>
              <a:t> movements in terms of feeling well informed and not interested. </a:t>
            </a:r>
            <a:r>
              <a:rPr lang="en-IE" dirty="0"/>
              <a:t>26%</a:t>
            </a:r>
            <a:r>
              <a:rPr lang="en-IE" baseline="0" dirty="0"/>
              <a:t> disagree that they are concerned, up 5 pts (we will do a profile of this before Thursday for mention at this slide). Positively fewer people confused (87%).</a:t>
            </a:r>
            <a:endParaRPr lang="en-IE" dirty="0"/>
          </a:p>
          <a:p>
            <a:endParaRPr lang="en-IE" dirty="0"/>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dirty="0"/>
          </a:p>
        </p:txBody>
      </p:sp>
    </p:spTree>
    <p:extLst>
      <p:ext uri="{BB962C8B-B14F-4D97-AF65-F5344CB8AC3E}">
        <p14:creationId xmlns:p14="http://schemas.microsoft.com/office/powerpoint/2010/main" val="78057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33</a:t>
            </a:fld>
            <a:endParaRPr lang="en-GB" dirty="0"/>
          </a:p>
        </p:txBody>
      </p:sp>
    </p:spTree>
    <p:extLst>
      <p:ext uri="{BB962C8B-B14F-4D97-AF65-F5344CB8AC3E}">
        <p14:creationId xmlns:p14="http://schemas.microsoft.com/office/powerpoint/2010/main" val="375765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49159"/>
            <a:ext cx="7268013" cy="806245"/>
          </a:xfrm>
        </p:spPr>
        <p:txBody>
          <a:bodyPr/>
          <a:lstStyle>
            <a:lvl1pPr>
              <a:defRPr sz="32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598" y="4381968"/>
            <a:ext cx="6718075" cy="318287"/>
          </a:xfrm>
        </p:spPr>
        <p:txBody>
          <a:bodyPr anchor="b">
            <a:normAutofit/>
          </a:bodyPr>
          <a:lstStyle>
            <a:lvl1pPr marL="463550" indent="-463550" algn="l">
              <a:lnSpc>
                <a:spcPct val="100000"/>
              </a:lnSpc>
              <a:spcBef>
                <a:spcPts val="0"/>
              </a:spcBef>
              <a:spcAft>
                <a:spcPts val="0"/>
              </a:spcAft>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60159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Tree>
    <p:extLst>
      <p:ext uri="{BB962C8B-B14F-4D97-AF65-F5344CB8AC3E}">
        <p14:creationId xmlns:p14="http://schemas.microsoft.com/office/powerpoint/2010/main" val="178927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a:noFill/>
        </p:spPr>
        <p:txBody>
          <a:bodyPr/>
          <a:lstStyle/>
          <a:p>
            <a:r>
              <a:rPr lang="en-US" dirty="0"/>
              <a:t>Click icon to add picture</a:t>
            </a:r>
            <a:endParaRPr lang="en-GB" dirty="0"/>
          </a:p>
        </p:txBody>
      </p:sp>
    </p:spTree>
    <p:extLst>
      <p:ext uri="{BB962C8B-B14F-4D97-AF65-F5344CB8AC3E}">
        <p14:creationId xmlns:p14="http://schemas.microsoft.com/office/powerpoint/2010/main" val="310841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76497451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5957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122488"/>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55957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122488"/>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55957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122488"/>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55957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122488"/>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6" y="4215715"/>
            <a:ext cx="6725791" cy="318287"/>
          </a:xfrm>
        </p:spPr>
        <p:txBody>
          <a:bodyPr vert="horz" lIns="0" tIns="0" rIns="0" bIns="0" rtlCol="0" anchor="b">
            <a:normAutofit/>
          </a:bodyPr>
          <a:lstStyle>
            <a:lvl1pPr>
              <a:defRPr lang="en-GB" sz="1000" cap="none" dirty="0">
                <a:solidFill>
                  <a:schemeClr val="bg2">
                    <a:lumMod val="50000"/>
                  </a:schemeClr>
                </a:solidFill>
              </a:defRPr>
            </a:lvl1pPr>
          </a:lstStyle>
          <a:p>
            <a:pPr lvl="0">
              <a:spcBef>
                <a:spcPts val="0"/>
              </a:spcBef>
              <a:spcAft>
                <a:spcPts val="0"/>
              </a:spcAft>
            </a:pPr>
            <a:r>
              <a:rPr lang="en-US" dirty="0"/>
              <a:t>Question and Base</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55957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122488"/>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4215715"/>
            <a:ext cx="7880266" cy="318287"/>
          </a:xfrm>
        </p:spPr>
        <p:txBody>
          <a:bodyPr vert="horz" lIns="0" tIns="0" rIns="0" bIns="0" rtlCol="0" anchor="b">
            <a:normAutofit/>
          </a:bodyPr>
          <a:lstStyle>
            <a:lvl1pPr>
              <a:defRPr lang="en-GB" sz="1000" cap="none" dirty="0">
                <a:solidFill>
                  <a:schemeClr val="bg2">
                    <a:lumMod val="50000"/>
                  </a:schemeClr>
                </a:solidFill>
              </a:defRPr>
            </a:lvl1pPr>
          </a:lstStyle>
          <a:p>
            <a:pPr lvl="0">
              <a:spcBef>
                <a:spcPts val="0"/>
              </a:spcBef>
              <a:spcAft>
                <a:spcPts val="0"/>
              </a:spcAft>
            </a:pPr>
            <a:r>
              <a:rPr lang="en-US" dirty="0"/>
              <a:t>Question and Base</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559578"/>
            <a:ext cx="7870391"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122488"/>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4215715"/>
            <a:ext cx="6717639" cy="318287"/>
          </a:xfrm>
        </p:spPr>
        <p:txBody>
          <a:bodyPr vert="horz" lIns="0" tIns="0" rIns="0" bIns="0" rtlCol="0" anchor="b">
            <a:normAutofit/>
          </a:bodyPr>
          <a:lstStyle>
            <a:lvl1pPr>
              <a:defRPr lang="en-GB" sz="1000" cap="none" dirty="0">
                <a:solidFill>
                  <a:schemeClr val="bg2">
                    <a:lumMod val="50000"/>
                  </a:schemeClr>
                </a:solidFill>
              </a:defRPr>
            </a:lvl1pPr>
          </a:lstStyle>
          <a:p>
            <a:pPr lvl="0">
              <a:spcBef>
                <a:spcPts val="0"/>
              </a:spcBef>
              <a:spcAft>
                <a:spcPts val="0"/>
              </a:spcAft>
            </a:pPr>
            <a:r>
              <a:rPr lang="en-US" dirty="0"/>
              <a:t>Question and Base</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93134"/>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16443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59578"/>
            <a:ext cx="8654595"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122488"/>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480242" y="1618453"/>
            <a:ext cx="1515340" cy="2451323"/>
          </a:xfrm>
        </p:spPr>
        <p:txBody>
          <a:bodyPr/>
          <a:lstStyle/>
          <a:p>
            <a:r>
              <a:rPr lang="en-US" dirty="0"/>
              <a:t>Click icon to add picture</a:t>
            </a:r>
            <a:endParaRPr lang="en-GB" dirty="0"/>
          </a:p>
        </p:txBody>
      </p:sp>
    </p:spTree>
    <p:extLst>
      <p:ext uri="{BB962C8B-B14F-4D97-AF65-F5344CB8AC3E}">
        <p14:creationId xmlns:p14="http://schemas.microsoft.com/office/powerpoint/2010/main" val="119618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59578"/>
            <a:ext cx="8654595"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122488"/>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808770" y="1707293"/>
            <a:ext cx="1501361" cy="2420380"/>
          </a:xfrm>
        </p:spPr>
        <p:txBody>
          <a:bodyPr/>
          <a:lstStyle/>
          <a:p>
            <a:r>
              <a:rPr lang="en-US" dirty="0"/>
              <a:t>Click icon to add picture</a:t>
            </a:r>
            <a:endParaRPr lang="en-GB" dirty="0"/>
          </a:p>
        </p:txBody>
      </p:sp>
      <p:sp>
        <p:nvSpPr>
          <p:cNvPr id="9" name="Text Placeholder 6"/>
          <p:cNvSpPr>
            <a:spLocks noGrp="1"/>
          </p:cNvSpPr>
          <p:nvPr>
            <p:ph type="body" sz="quarter" idx="17" hasCustomPrompt="1"/>
          </p:nvPr>
        </p:nvSpPr>
        <p:spPr>
          <a:xfrm>
            <a:off x="631889" y="4219806"/>
            <a:ext cx="6326278" cy="318287"/>
          </a:xfrm>
        </p:spPr>
        <p:txBody>
          <a:bodyPr vert="horz" lIns="0" tIns="0" rIns="0" bIns="0" rtlCol="0" anchor="b">
            <a:normAutofit/>
          </a:bodyPr>
          <a:lstStyle>
            <a:lvl1pPr>
              <a:defRPr lang="en-GB" sz="1000" cap="none" dirty="0">
                <a:solidFill>
                  <a:schemeClr val="bg2">
                    <a:lumMod val="50000"/>
                  </a:schemeClr>
                </a:solidFill>
              </a:defRPr>
            </a:lvl1pPr>
          </a:lstStyle>
          <a:p>
            <a:pPr lvl="0">
              <a:spcBef>
                <a:spcPts val="0"/>
              </a:spcBef>
              <a:spcAft>
                <a:spcPts val="0"/>
              </a:spcAft>
            </a:pPr>
            <a:r>
              <a:rPr lang="en-US" dirty="0"/>
              <a:t>Question and Base</a:t>
            </a:r>
            <a:endParaRPr lang="en-GB" dirty="0"/>
          </a:p>
        </p:txBody>
      </p:sp>
    </p:spTree>
    <p:extLst>
      <p:ext uri="{BB962C8B-B14F-4D97-AF65-F5344CB8AC3E}">
        <p14:creationId xmlns:p14="http://schemas.microsoft.com/office/powerpoint/2010/main" val="253721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ctr">
            <a:normAutofit/>
          </a:bodyPr>
          <a:lstStyle>
            <a:lvl1pPr>
              <a:defRPr lang="en-GB" sz="800" cap="none" baseline="0" smtClean="0">
                <a:solidFill>
                  <a:schemeClr val="bg1"/>
                </a:solidFill>
              </a:defRPr>
            </a:lvl1pPr>
          </a:lstStyle>
          <a:p>
            <a:pPr>
              <a:lnSpc>
                <a:spcPct val="95000"/>
              </a:lnSpc>
              <a:spcBef>
                <a:spcPts val="204"/>
              </a:spcBef>
            </a:pPr>
            <a:r>
              <a:rPr lang="en-GB" dirty="0"/>
              <a:t>© 2019 Ipsos MRBI </a:t>
            </a:r>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ctr">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5" name="Group 4"/>
          <p:cNvGrpSpPr/>
          <p:nvPr userDrawn="1"/>
        </p:nvGrpSpPr>
        <p:grpSpPr>
          <a:xfrm>
            <a:off x="7040891" y="4559980"/>
            <a:ext cx="1888496" cy="480879"/>
            <a:chOff x="7040891" y="4559980"/>
            <a:chExt cx="1888496" cy="480879"/>
          </a:xfrm>
        </p:grpSpPr>
        <p:pic>
          <p:nvPicPr>
            <p:cNvPr id="13" name="Picture 12"/>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5" name="Straight Connector 14"/>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1" name="TextBox 10"/>
          <p:cNvSpPr txBox="1"/>
          <p:nvPr userDrawn="1"/>
        </p:nvSpPr>
        <p:spPr>
          <a:xfrm>
            <a:off x="1602298" y="4665811"/>
            <a:ext cx="3573430"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79719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8964"/>
            <a:ext cx="6223748" cy="515246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6678999" y="2102790"/>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grpSp>
        <p:nvGrpSpPr>
          <p:cNvPr id="9" name="Group 8"/>
          <p:cNvGrpSpPr/>
          <p:nvPr userDrawn="1"/>
        </p:nvGrpSpPr>
        <p:grpSpPr>
          <a:xfrm>
            <a:off x="7040891" y="4559980"/>
            <a:ext cx="1888496" cy="480879"/>
            <a:chOff x="7040891" y="4559980"/>
            <a:chExt cx="1888496" cy="480879"/>
          </a:xfrm>
        </p:grpSpPr>
        <p:pic>
          <p:nvPicPr>
            <p:cNvPr id="10" name="Picture 9"/>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8" name="TextBox 7">
            <a:extLst>
              <a:ext uri="{FF2B5EF4-FFF2-40B4-BE49-F238E27FC236}">
                <a16:creationId xmlns:a16="http://schemas.microsoft.com/office/drawing/2014/main" id="{0B39D6D2-CE44-4F55-A53A-C5689E20503E}"/>
              </a:ext>
            </a:extLst>
          </p:cNvPr>
          <p:cNvSpPr txBox="1"/>
          <p:nvPr userDrawn="1"/>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1" name="TextBox 10">
            <a:extLst>
              <a:ext uri="{FF2B5EF4-FFF2-40B4-BE49-F238E27FC236}">
                <a16:creationId xmlns:a16="http://schemas.microsoft.com/office/drawing/2014/main" id="{B5AF0F07-94AC-44B5-A15C-9E1D63FE8602}"/>
              </a:ext>
            </a:extLst>
          </p:cNvPr>
          <p:cNvSpPr txBox="1"/>
          <p:nvPr userDrawn="1"/>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2019 Ipsos MRBI</a:t>
            </a:r>
            <a:endParaRPr lang="en-GB" sz="1200" dirty="0">
              <a:solidFill>
                <a:schemeClr val="bg1"/>
              </a:solidFill>
            </a:endParaRPr>
          </a:p>
        </p:txBody>
      </p:sp>
      <p:sp>
        <p:nvSpPr>
          <p:cNvPr id="13" name="TextBox 12">
            <a:extLst>
              <a:ext uri="{FF2B5EF4-FFF2-40B4-BE49-F238E27FC236}">
                <a16:creationId xmlns:a16="http://schemas.microsoft.com/office/drawing/2014/main" id="{038FC4D7-64A3-490D-B5BC-2D25446A8927}"/>
              </a:ext>
            </a:extLst>
          </p:cNvPr>
          <p:cNvSpPr txBox="1"/>
          <p:nvPr userDrawn="1"/>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4207681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grpSp>
        <p:nvGrpSpPr>
          <p:cNvPr id="14" name="Group 13"/>
          <p:cNvGrpSpPr/>
          <p:nvPr userDrawn="1"/>
        </p:nvGrpSpPr>
        <p:grpSpPr>
          <a:xfrm>
            <a:off x="7040891" y="4559980"/>
            <a:ext cx="1888496" cy="480879"/>
            <a:chOff x="7040891" y="4559980"/>
            <a:chExt cx="1888496" cy="480879"/>
          </a:xfrm>
        </p:grpSpPr>
        <p:pic>
          <p:nvPicPr>
            <p:cNvPr id="15" name="Picture 14"/>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8" name="Straight Connector 17"/>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3" name="Footer Placeholder 3"/>
          <p:cNvSpPr>
            <a:spLocks noGrp="1"/>
          </p:cNvSpPr>
          <p:nvPr>
            <p:ph type="ftr" sz="quarter" idx="15"/>
          </p:nvPr>
        </p:nvSpPr>
        <p:spPr>
          <a:xfrm>
            <a:off x="614374" y="4665811"/>
            <a:ext cx="4951963" cy="260192"/>
          </a:xfrm>
          <a:prstGeom prst="rect">
            <a:avLst/>
          </a:prstGeom>
        </p:spPr>
        <p:txBody>
          <a:bodyPr vert="horz" lIns="0" tIns="0" rIns="0" bIns="0" rtlCol="0" anchor="ctr">
            <a:normAutofit/>
          </a:bodyPr>
          <a:lstStyle>
            <a:lvl1pPr>
              <a:defRPr lang="en-GB" sz="800" cap="none" baseline="0" smtClean="0">
                <a:solidFill>
                  <a:schemeClr val="bg1"/>
                </a:solidFill>
              </a:defRPr>
            </a:lvl1pPr>
          </a:lstStyle>
          <a:p>
            <a:pPr>
              <a:lnSpc>
                <a:spcPct val="95000"/>
              </a:lnSpc>
              <a:spcBef>
                <a:spcPts val="204"/>
              </a:spcBef>
            </a:pPr>
            <a:r>
              <a:rPr lang="en-GB" dirty="0"/>
              <a:t>© 2019 Ipsos MRBI </a:t>
            </a:r>
          </a:p>
        </p:txBody>
      </p:sp>
      <p:sp>
        <p:nvSpPr>
          <p:cNvPr id="19"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ctr">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20" name="TextBox 19"/>
          <p:cNvSpPr txBox="1"/>
          <p:nvPr userDrawn="1"/>
        </p:nvSpPr>
        <p:spPr>
          <a:xfrm>
            <a:off x="1602298" y="4665811"/>
            <a:ext cx="3573430"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1306379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grpSp>
        <p:nvGrpSpPr>
          <p:cNvPr id="8" name="Group 7"/>
          <p:cNvGrpSpPr/>
          <p:nvPr userDrawn="1"/>
        </p:nvGrpSpPr>
        <p:grpSpPr>
          <a:xfrm>
            <a:off x="7040891" y="4559980"/>
            <a:ext cx="1888496" cy="480879"/>
            <a:chOff x="7040891" y="4559980"/>
            <a:chExt cx="1888496" cy="480879"/>
          </a:xfrm>
        </p:grpSpPr>
        <p:pic>
          <p:nvPicPr>
            <p:cNvPr id="9" name="Picture 8"/>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4" name="Straight Connector 13"/>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5" name="Footer Placeholder 3"/>
          <p:cNvSpPr>
            <a:spLocks noGrp="1"/>
          </p:cNvSpPr>
          <p:nvPr>
            <p:ph type="ftr" sz="quarter" idx="15"/>
          </p:nvPr>
        </p:nvSpPr>
        <p:spPr>
          <a:xfrm>
            <a:off x="614374" y="4665811"/>
            <a:ext cx="4951963" cy="260192"/>
          </a:xfrm>
          <a:prstGeom prst="rect">
            <a:avLst/>
          </a:prstGeom>
        </p:spPr>
        <p:txBody>
          <a:bodyPr vert="horz" lIns="0" tIns="0" rIns="0" bIns="0" rtlCol="0" anchor="ctr">
            <a:normAutofit/>
          </a:bodyPr>
          <a:lstStyle>
            <a:lvl1pPr>
              <a:defRPr lang="en-GB" sz="800" cap="none" baseline="0" smtClean="0">
                <a:solidFill>
                  <a:schemeClr val="bg1"/>
                </a:solidFill>
              </a:defRPr>
            </a:lvl1pPr>
          </a:lstStyle>
          <a:p>
            <a:pPr>
              <a:lnSpc>
                <a:spcPct val="95000"/>
              </a:lnSpc>
              <a:spcBef>
                <a:spcPts val="204"/>
              </a:spcBef>
            </a:pPr>
            <a:r>
              <a:rPr lang="en-GB" dirty="0"/>
              <a:t>© 2019 Ipsos MRBI </a:t>
            </a:r>
          </a:p>
        </p:txBody>
      </p:sp>
      <p:sp>
        <p:nvSpPr>
          <p:cNvPr id="16"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ctr">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17" name="TextBox 16"/>
          <p:cNvSpPr txBox="1"/>
          <p:nvPr userDrawn="1"/>
        </p:nvSpPr>
        <p:spPr>
          <a:xfrm>
            <a:off x="1602298" y="4665811"/>
            <a:ext cx="3573430"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6172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5957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122488"/>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0" name="Group 9"/>
          <p:cNvGrpSpPr/>
          <p:nvPr userDrawn="1"/>
        </p:nvGrpSpPr>
        <p:grpSpPr>
          <a:xfrm>
            <a:off x="7040891" y="4559980"/>
            <a:ext cx="1888496" cy="480879"/>
            <a:chOff x="7040891" y="4559980"/>
            <a:chExt cx="1888496" cy="480879"/>
          </a:xfrm>
        </p:grpSpPr>
        <p:pic>
          <p:nvPicPr>
            <p:cNvPr id="13" name="Picture 12"/>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8" name="Straight Connector 17"/>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ctr">
            <a:normAutofit/>
          </a:bodyPr>
          <a:lstStyle>
            <a:lvl1pPr>
              <a:defRPr lang="en-GB" sz="800" cap="none" baseline="0" smtClean="0">
                <a:solidFill>
                  <a:schemeClr val="bg1"/>
                </a:solidFill>
              </a:defRPr>
            </a:lvl1pPr>
          </a:lstStyle>
          <a:p>
            <a:pPr>
              <a:lnSpc>
                <a:spcPct val="95000"/>
              </a:lnSpc>
              <a:spcBef>
                <a:spcPts val="204"/>
              </a:spcBef>
            </a:pPr>
            <a:r>
              <a:rPr lang="en-GB" dirty="0"/>
              <a:t>© 2019 Ipsos MRBI </a:t>
            </a:r>
          </a:p>
        </p:txBody>
      </p:sp>
      <p:sp>
        <p:nvSpPr>
          <p:cNvPr id="19"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ctr">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20" name="TextBox 19"/>
          <p:cNvSpPr txBox="1"/>
          <p:nvPr userDrawn="1"/>
        </p:nvSpPr>
        <p:spPr>
          <a:xfrm>
            <a:off x="1602298" y="4665811"/>
            <a:ext cx="3573430"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4220680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ll1_Bullets Only">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0" name="Group 9"/>
          <p:cNvGrpSpPr/>
          <p:nvPr userDrawn="1"/>
        </p:nvGrpSpPr>
        <p:grpSpPr>
          <a:xfrm>
            <a:off x="7040891" y="4559980"/>
            <a:ext cx="1888496" cy="480879"/>
            <a:chOff x="7040891" y="4559980"/>
            <a:chExt cx="1888496" cy="480879"/>
          </a:xfrm>
        </p:grpSpPr>
        <p:pic>
          <p:nvPicPr>
            <p:cNvPr id="12" name="Picture 11"/>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6" name="Title 1"/>
          <p:cNvSpPr>
            <a:spLocks noGrp="1"/>
          </p:cNvSpPr>
          <p:nvPr>
            <p:ph type="title" hasCustomPrompt="1"/>
          </p:nvPr>
        </p:nvSpPr>
        <p:spPr>
          <a:xfrm>
            <a:off x="232376" y="559578"/>
            <a:ext cx="8654595" cy="461548"/>
          </a:xfrm>
        </p:spPr>
        <p:txBody>
          <a:bodyPr/>
          <a:lstStyle>
            <a:lvl1pPr>
              <a:defRPr>
                <a:solidFill>
                  <a:schemeClr val="bg1"/>
                </a:solidFill>
              </a:defRPr>
            </a:lvl1pPr>
          </a:lstStyle>
          <a:p>
            <a:r>
              <a:rPr lang="en-US" dirty="0"/>
              <a:t>Click to add emphasis part of title</a:t>
            </a:r>
          </a:p>
        </p:txBody>
      </p:sp>
      <p:sp>
        <p:nvSpPr>
          <p:cNvPr id="19" name="Text Placeholder 7"/>
          <p:cNvSpPr>
            <a:spLocks noGrp="1"/>
          </p:cNvSpPr>
          <p:nvPr>
            <p:ph type="body" sz="quarter" idx="13" hasCustomPrompt="1"/>
          </p:nvPr>
        </p:nvSpPr>
        <p:spPr>
          <a:xfrm>
            <a:off x="232376" y="122488"/>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9" name="TextBox 8">
            <a:extLst>
              <a:ext uri="{FF2B5EF4-FFF2-40B4-BE49-F238E27FC236}">
                <a16:creationId xmlns:a16="http://schemas.microsoft.com/office/drawing/2014/main" id="{26D0E551-1629-45B4-8324-FDA3E7285947}"/>
              </a:ext>
            </a:extLst>
          </p:cNvPr>
          <p:cNvSpPr txBox="1"/>
          <p:nvPr userDrawn="1"/>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4" name="TextBox 13">
            <a:extLst>
              <a:ext uri="{FF2B5EF4-FFF2-40B4-BE49-F238E27FC236}">
                <a16:creationId xmlns:a16="http://schemas.microsoft.com/office/drawing/2014/main" id="{75B1B6FB-22CE-4712-BE14-62E97998C542}"/>
              </a:ext>
            </a:extLst>
          </p:cNvPr>
          <p:cNvSpPr txBox="1"/>
          <p:nvPr userDrawn="1"/>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2019 Ipsos MRBI</a:t>
            </a:r>
            <a:endParaRPr lang="en-GB" sz="1200" dirty="0">
              <a:solidFill>
                <a:schemeClr val="bg1"/>
              </a:solidFill>
            </a:endParaRPr>
          </a:p>
        </p:txBody>
      </p:sp>
      <p:sp>
        <p:nvSpPr>
          <p:cNvPr id="15" name="TextBox 14">
            <a:extLst>
              <a:ext uri="{FF2B5EF4-FFF2-40B4-BE49-F238E27FC236}">
                <a16:creationId xmlns:a16="http://schemas.microsoft.com/office/drawing/2014/main" id="{4F627279-169B-4346-AD2A-9A6748249F60}"/>
              </a:ext>
            </a:extLst>
          </p:cNvPr>
          <p:cNvSpPr txBox="1"/>
          <p:nvPr userDrawn="1"/>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25448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55957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122488"/>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0" name="Group 9"/>
          <p:cNvGrpSpPr/>
          <p:nvPr userDrawn="1"/>
        </p:nvGrpSpPr>
        <p:grpSpPr>
          <a:xfrm>
            <a:off x="7040891" y="4559980"/>
            <a:ext cx="1888496" cy="480879"/>
            <a:chOff x="7040891" y="4559980"/>
            <a:chExt cx="1888496" cy="480879"/>
          </a:xfrm>
        </p:grpSpPr>
        <p:pic>
          <p:nvPicPr>
            <p:cNvPr id="11" name="Picture 10"/>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8" name="Footer Placeholder 3"/>
          <p:cNvSpPr>
            <a:spLocks noGrp="1"/>
          </p:cNvSpPr>
          <p:nvPr>
            <p:ph type="ftr" sz="quarter" idx="15"/>
          </p:nvPr>
        </p:nvSpPr>
        <p:spPr>
          <a:xfrm>
            <a:off x="614374" y="4665811"/>
            <a:ext cx="4951963" cy="260192"/>
          </a:xfrm>
          <a:prstGeom prst="rect">
            <a:avLst/>
          </a:prstGeom>
        </p:spPr>
        <p:txBody>
          <a:bodyPr vert="horz" lIns="0" tIns="0" rIns="0" bIns="0" rtlCol="0" anchor="ctr">
            <a:normAutofit/>
          </a:bodyPr>
          <a:lstStyle>
            <a:lvl1pPr>
              <a:defRPr lang="en-GB" sz="800" cap="none" baseline="0" smtClean="0">
                <a:solidFill>
                  <a:schemeClr val="bg1"/>
                </a:solidFill>
              </a:defRPr>
            </a:lvl1pPr>
          </a:lstStyle>
          <a:p>
            <a:pPr>
              <a:lnSpc>
                <a:spcPct val="95000"/>
              </a:lnSpc>
              <a:spcBef>
                <a:spcPts val="204"/>
              </a:spcBef>
            </a:pPr>
            <a:r>
              <a:rPr lang="en-GB" dirty="0"/>
              <a:t>© 2019 Ipsos MRBI </a:t>
            </a:r>
          </a:p>
        </p:txBody>
      </p:sp>
      <p:sp>
        <p:nvSpPr>
          <p:cNvPr id="19"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ctr">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20" name="TextBox 19"/>
          <p:cNvSpPr txBox="1"/>
          <p:nvPr userDrawn="1"/>
        </p:nvSpPr>
        <p:spPr>
          <a:xfrm>
            <a:off x="1602298" y="4665811"/>
            <a:ext cx="3573430"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309968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32376" y="559578"/>
            <a:ext cx="8654595" cy="4615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122488"/>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grpSp>
        <p:nvGrpSpPr>
          <p:cNvPr id="10" name="Group 9"/>
          <p:cNvGrpSpPr/>
          <p:nvPr userDrawn="1"/>
        </p:nvGrpSpPr>
        <p:grpSpPr>
          <a:xfrm>
            <a:off x="7040891" y="4559980"/>
            <a:ext cx="1888496" cy="480879"/>
            <a:chOff x="7040891" y="4559980"/>
            <a:chExt cx="1888496" cy="480879"/>
          </a:xfrm>
        </p:grpSpPr>
        <p:pic>
          <p:nvPicPr>
            <p:cNvPr id="11" name="Picture 10"/>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4" name="Straight Connector 13"/>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20" name="TextBox 19"/>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1" name="TextBox 20"/>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rPr>
              <a:t>© 2019 Ipsos MRBI</a:t>
            </a:r>
            <a:endParaRPr lang="en-GB" sz="1200" dirty="0">
              <a:solidFill>
                <a:schemeClr val="bg1"/>
              </a:solidFill>
            </a:endParaRPr>
          </a:p>
        </p:txBody>
      </p:sp>
      <p:sp>
        <p:nvSpPr>
          <p:cNvPr id="22" name="TextBox 21"/>
          <p:cNvSpPr txBox="1"/>
          <p:nvPr userDrawn="1"/>
        </p:nvSpPr>
        <p:spPr>
          <a:xfrm>
            <a:off x="1610685" y="4722369"/>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rPr>
              <a:t>18-084378-SafeTrak Research</a:t>
            </a:r>
            <a:endParaRPr lang="en-GB" sz="1200" dirty="0">
              <a:solidFill>
                <a:schemeClr val="bg1"/>
              </a:solidFill>
            </a:endParaRPr>
          </a:p>
        </p:txBody>
      </p:sp>
    </p:spTree>
    <p:extLst>
      <p:ext uri="{BB962C8B-B14F-4D97-AF65-F5344CB8AC3E}">
        <p14:creationId xmlns:p14="http://schemas.microsoft.com/office/powerpoint/2010/main" val="392786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01523"/>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156044"/>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5957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122488"/>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0" name="Group 9"/>
          <p:cNvGrpSpPr/>
          <p:nvPr userDrawn="1"/>
        </p:nvGrpSpPr>
        <p:grpSpPr>
          <a:xfrm>
            <a:off x="7040891" y="4559980"/>
            <a:ext cx="1888496" cy="480879"/>
            <a:chOff x="7040891" y="4559980"/>
            <a:chExt cx="1888496" cy="480879"/>
          </a:xfrm>
        </p:grpSpPr>
        <p:pic>
          <p:nvPicPr>
            <p:cNvPr id="12" name="Picture 11"/>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8" name="Footer Placeholder 3"/>
          <p:cNvSpPr>
            <a:spLocks noGrp="1"/>
          </p:cNvSpPr>
          <p:nvPr>
            <p:ph type="ftr" sz="quarter" idx="15"/>
          </p:nvPr>
        </p:nvSpPr>
        <p:spPr>
          <a:xfrm>
            <a:off x="614374" y="4665811"/>
            <a:ext cx="4951963" cy="260192"/>
          </a:xfrm>
          <a:prstGeom prst="rect">
            <a:avLst/>
          </a:prstGeom>
        </p:spPr>
        <p:txBody>
          <a:bodyPr vert="horz" lIns="0" tIns="0" rIns="0" bIns="0" rtlCol="0" anchor="ctr">
            <a:normAutofit/>
          </a:bodyPr>
          <a:lstStyle>
            <a:lvl1pPr>
              <a:defRPr lang="en-GB" sz="800" cap="none" baseline="0" smtClean="0">
                <a:solidFill>
                  <a:schemeClr val="bg1"/>
                </a:solidFill>
              </a:defRPr>
            </a:lvl1pPr>
          </a:lstStyle>
          <a:p>
            <a:pPr>
              <a:lnSpc>
                <a:spcPct val="95000"/>
              </a:lnSpc>
              <a:spcBef>
                <a:spcPts val="204"/>
              </a:spcBef>
            </a:pPr>
            <a:r>
              <a:rPr lang="en-GB" dirty="0"/>
              <a:t>© 2019 Ipsos MRBI </a:t>
            </a:r>
          </a:p>
        </p:txBody>
      </p:sp>
      <p:sp>
        <p:nvSpPr>
          <p:cNvPr id="19"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ctr">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20" name="TextBox 19"/>
          <p:cNvSpPr txBox="1"/>
          <p:nvPr userDrawn="1"/>
        </p:nvSpPr>
        <p:spPr>
          <a:xfrm>
            <a:off x="1602298" y="4665811"/>
            <a:ext cx="3573430"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2246949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5957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122488"/>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0" name="Group 9"/>
          <p:cNvGrpSpPr/>
          <p:nvPr userDrawn="1"/>
        </p:nvGrpSpPr>
        <p:grpSpPr>
          <a:xfrm>
            <a:off x="7040891" y="4559980"/>
            <a:ext cx="1888496" cy="480879"/>
            <a:chOff x="7040891" y="4559980"/>
            <a:chExt cx="1888496" cy="480879"/>
          </a:xfrm>
        </p:grpSpPr>
        <p:pic>
          <p:nvPicPr>
            <p:cNvPr id="11" name="Picture 10"/>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8" name="Footer Placeholder 3"/>
          <p:cNvSpPr>
            <a:spLocks noGrp="1"/>
          </p:cNvSpPr>
          <p:nvPr>
            <p:ph type="ftr" sz="quarter" idx="15"/>
          </p:nvPr>
        </p:nvSpPr>
        <p:spPr>
          <a:xfrm>
            <a:off x="614374" y="4665811"/>
            <a:ext cx="4951963" cy="260192"/>
          </a:xfrm>
          <a:prstGeom prst="rect">
            <a:avLst/>
          </a:prstGeom>
        </p:spPr>
        <p:txBody>
          <a:bodyPr vert="horz" lIns="0" tIns="0" rIns="0" bIns="0" rtlCol="0" anchor="ctr">
            <a:normAutofit/>
          </a:bodyPr>
          <a:lstStyle>
            <a:lvl1pPr>
              <a:defRPr lang="en-GB" sz="800" cap="none" baseline="0" smtClean="0">
                <a:solidFill>
                  <a:schemeClr val="bg1"/>
                </a:solidFill>
              </a:defRPr>
            </a:lvl1pPr>
          </a:lstStyle>
          <a:p>
            <a:pPr>
              <a:lnSpc>
                <a:spcPct val="95000"/>
              </a:lnSpc>
              <a:spcBef>
                <a:spcPts val="204"/>
              </a:spcBef>
            </a:pPr>
            <a:r>
              <a:rPr lang="en-GB" dirty="0"/>
              <a:t>© 2019 Ipsos MRBI </a:t>
            </a:r>
          </a:p>
        </p:txBody>
      </p:sp>
      <p:sp>
        <p:nvSpPr>
          <p:cNvPr id="19"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ctr">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20" name="TextBox 19"/>
          <p:cNvSpPr txBox="1"/>
          <p:nvPr userDrawn="1"/>
        </p:nvSpPr>
        <p:spPr>
          <a:xfrm>
            <a:off x="1602298" y="4665811"/>
            <a:ext cx="3573430"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Research</a:t>
            </a:r>
            <a:endParaRPr lang="en-GB" sz="1200" dirty="0">
              <a:solidFill>
                <a:schemeClr val="bg1"/>
              </a:solidFill>
            </a:endParaRPr>
          </a:p>
        </p:txBody>
      </p:sp>
    </p:spTree>
    <p:extLst>
      <p:ext uri="{BB962C8B-B14F-4D97-AF65-F5344CB8AC3E}">
        <p14:creationId xmlns:p14="http://schemas.microsoft.com/office/powerpoint/2010/main" val="365267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96452" y="219076"/>
            <a:ext cx="1165276" cy="805426"/>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4" name="Footer Placeholder 10"/>
          <p:cNvSpPr>
            <a:spLocks noGrp="1"/>
          </p:cNvSpPr>
          <p:nvPr>
            <p:ph type="ftr" sz="quarter" idx="11"/>
          </p:nvPr>
        </p:nvSpPr>
        <p:spPr>
          <a:xfrm>
            <a:off x="4176000" y="4031450"/>
            <a:ext cx="4699059" cy="486762"/>
          </a:xfrm>
          <a:prstGeom prst="rect">
            <a:avLst/>
          </a:prstGeom>
        </p:spPr>
        <p:txBody>
          <a:bodyPr lIns="0" tIns="0" rIns="0" bIns="0"/>
          <a:lstStyle>
            <a:lvl1pPr>
              <a:defRPr sz="1000">
                <a:solidFill>
                  <a:schemeClr val="accent4">
                    <a:lumMod val="75000"/>
                  </a:schemeClr>
                </a:solidFill>
              </a:defRPr>
            </a:lvl1pPr>
          </a:lstStyle>
          <a:p>
            <a:r>
              <a:rPr lang="en-GB" dirty="0"/>
              <a:t>© 2019 Ipsos MRBI  All rights reserved. Contains Ipsos' Confidential and Proprietary information and may not be disclosed or reproduced without the prior written consent of Ipsos.</a:t>
            </a:r>
          </a:p>
        </p:txBody>
      </p:sp>
    </p:spTree>
    <p:extLst>
      <p:ext uri="{BB962C8B-B14F-4D97-AF65-F5344CB8AC3E}">
        <p14:creationId xmlns:p14="http://schemas.microsoft.com/office/powerpoint/2010/main" val="3775106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6" y="509244"/>
            <a:ext cx="8654595" cy="461548"/>
          </a:xfrm>
        </p:spPr>
        <p:txBody>
          <a:bodyPr/>
          <a:lstStyle>
            <a:lvl1pPr>
              <a:defRPr baseline="0">
                <a:solidFill>
                  <a:schemeClr val="bg1"/>
                </a:solidFill>
              </a:defRPr>
            </a:lvl1pPr>
          </a:lstStyle>
          <a:p>
            <a:r>
              <a:rPr lang="en-US" dirty="0"/>
              <a:t>Click to add emphasis part of title</a:t>
            </a:r>
          </a:p>
        </p:txBody>
      </p:sp>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grpSp>
        <p:nvGrpSpPr>
          <p:cNvPr id="11" name="Group 10"/>
          <p:cNvGrpSpPr/>
          <p:nvPr userDrawn="1"/>
        </p:nvGrpSpPr>
        <p:grpSpPr>
          <a:xfrm>
            <a:off x="7040891" y="4559980"/>
            <a:ext cx="1888496" cy="480879"/>
            <a:chOff x="7040891" y="4559980"/>
            <a:chExt cx="1888496" cy="480879"/>
          </a:xfrm>
        </p:grpSpPr>
        <p:pic>
          <p:nvPicPr>
            <p:cNvPr id="12" name="Picture 11"/>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4" name="Straight Connector 13"/>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23" name="TextBox 2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4" name="TextBox 23"/>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rPr>
              <a:t>© 2019 Ipsos MRBI</a:t>
            </a:r>
            <a:endParaRPr lang="en-GB" sz="1200" dirty="0">
              <a:solidFill>
                <a:schemeClr val="bg1"/>
              </a:solidFill>
            </a:endParaRPr>
          </a:p>
        </p:txBody>
      </p:sp>
      <p:sp>
        <p:nvSpPr>
          <p:cNvPr id="25" name="TextBox 24"/>
          <p:cNvSpPr txBox="1"/>
          <p:nvPr userDrawn="1"/>
        </p:nvSpPr>
        <p:spPr>
          <a:xfrm>
            <a:off x="1610685" y="4722369"/>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rPr>
              <a:t>18-084378-SafeTrak Research</a:t>
            </a:r>
            <a:endParaRPr lang="en-GB" sz="1200" dirty="0">
              <a:solidFill>
                <a:schemeClr val="bg1"/>
              </a:solidFill>
            </a:endParaRPr>
          </a:p>
        </p:txBody>
      </p:sp>
    </p:spTree>
    <p:extLst>
      <p:ext uri="{BB962C8B-B14F-4D97-AF65-F5344CB8AC3E}">
        <p14:creationId xmlns:p14="http://schemas.microsoft.com/office/powerpoint/2010/main" val="3780404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1" y="195486"/>
            <a:ext cx="8646971" cy="457048"/>
          </a:xfrm>
        </p:spPr>
        <p:txBody>
          <a:bodyPr/>
          <a:lstStyle>
            <a:lvl1pPr>
              <a:defRPr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600" y="4363369"/>
            <a:ext cx="6718075" cy="318287"/>
          </a:xfrm>
        </p:spPr>
        <p:txBody>
          <a:bodyPr anchor="b">
            <a:normAutofit/>
          </a:bodyPr>
          <a:lstStyle>
            <a:lvl1pPr algn="l">
              <a:lnSpc>
                <a:spcPct val="95000"/>
              </a:lnSpc>
              <a:spcBef>
                <a:spcPts val="0"/>
              </a:spcBef>
              <a:spcAft>
                <a:spcPts val="0"/>
              </a:spcAft>
              <a:defRPr sz="75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405483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1" y="457314"/>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1" y="-166"/>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600" y="4482313"/>
            <a:ext cx="6718075" cy="318287"/>
          </a:xfrm>
        </p:spPr>
        <p:txBody>
          <a:bodyPr anchor="b">
            <a:normAutofit/>
          </a:bodyPr>
          <a:lstStyle>
            <a:lvl1pPr algn="l">
              <a:lnSpc>
                <a:spcPct val="95000"/>
              </a:lnSpc>
              <a:spcBef>
                <a:spcPts val="0"/>
              </a:spcBef>
              <a:spcAft>
                <a:spcPts val="0"/>
              </a:spcAft>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658238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200"/>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9" y="14539"/>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1"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998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4" y="457481"/>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0"/>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6" y="1399205"/>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865406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18" name="Rectangle 17"/>
          <p:cNvSpPr/>
          <p:nvPr userDrawn="1"/>
        </p:nvSpPr>
        <p:spPr>
          <a:xfrm>
            <a:off x="6139544" y="4514851"/>
            <a:ext cx="3004457" cy="60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dirty="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379" y="4625712"/>
            <a:ext cx="1938528" cy="418514"/>
          </a:xfrm>
          <a:prstGeom prst="rect">
            <a:avLst/>
          </a:prstGeom>
        </p:spPr>
      </p:pic>
      <p:grpSp>
        <p:nvGrpSpPr>
          <p:cNvPr id="12" name="Group 11"/>
          <p:cNvGrpSpPr/>
          <p:nvPr userDrawn="1"/>
        </p:nvGrpSpPr>
        <p:grpSpPr>
          <a:xfrm>
            <a:off x="8170263" y="3154216"/>
            <a:ext cx="973740" cy="1989284"/>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defTabSz="914400"/>
              <a:endParaRPr lang="en-GB" dirty="0">
                <a:solidFill>
                  <a:srgbClr val="222223"/>
                </a:solidFill>
              </a:endParaRPr>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5" name="Oval 14"/>
            <p:cNvSpPr/>
            <p:nvPr/>
          </p:nvSpPr>
          <p:spPr>
            <a:xfrm>
              <a:off x="12330947" y="4060981"/>
              <a:ext cx="197470" cy="1728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400"/>
              <a:endParaRPr lang="en-GB" dirty="0">
                <a:solidFill>
                  <a:srgbClr val="222223"/>
                </a:solidFill>
              </a:endParaRPr>
            </a:p>
          </p:txBody>
        </p:sp>
      </p:grpSp>
      <p:sp>
        <p:nvSpPr>
          <p:cNvPr id="2" name="Title 1"/>
          <p:cNvSpPr>
            <a:spLocks noGrp="1"/>
          </p:cNvSpPr>
          <p:nvPr>
            <p:ph type="title" hasCustomPrompt="1"/>
          </p:nvPr>
        </p:nvSpPr>
        <p:spPr>
          <a:xfrm>
            <a:off x="234004" y="445011"/>
            <a:ext cx="8654595" cy="4570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0"/>
            <a:ext cx="7887670"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82928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18" name="Rectangle 17"/>
          <p:cNvSpPr/>
          <p:nvPr userDrawn="1"/>
        </p:nvSpPr>
        <p:spPr>
          <a:xfrm>
            <a:off x="6139544" y="4514851"/>
            <a:ext cx="3004457" cy="60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dirty="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379" y="4625712"/>
            <a:ext cx="1938528" cy="418514"/>
          </a:xfrm>
          <a:prstGeom prst="rect">
            <a:avLst/>
          </a:prstGeom>
        </p:spPr>
      </p:pic>
      <p:sp>
        <p:nvSpPr>
          <p:cNvPr id="2" name="Title 1"/>
          <p:cNvSpPr>
            <a:spLocks noGrp="1"/>
          </p:cNvSpPr>
          <p:nvPr>
            <p:ph type="title" hasCustomPrompt="1"/>
          </p:nvPr>
        </p:nvSpPr>
        <p:spPr>
          <a:xfrm>
            <a:off x="232378" y="449945"/>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9" y="0"/>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1"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2" name="Group 11"/>
          <p:cNvGrpSpPr/>
          <p:nvPr userDrawn="1"/>
        </p:nvGrpSpPr>
        <p:grpSpPr>
          <a:xfrm>
            <a:off x="8170263" y="3154216"/>
            <a:ext cx="973740" cy="1989284"/>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defTabSz="914400"/>
              <a:endParaRPr lang="en-GB" dirty="0">
                <a:solidFill>
                  <a:srgbClr val="222223"/>
                </a:solidFill>
              </a:endParaRPr>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5" name="Oval 14"/>
            <p:cNvSpPr/>
            <p:nvPr/>
          </p:nvSpPr>
          <p:spPr>
            <a:xfrm>
              <a:off x="12330947" y="4060981"/>
              <a:ext cx="197470"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GB" dirty="0">
                <a:solidFill>
                  <a:srgbClr val="222223"/>
                </a:solidFill>
              </a:endParaRPr>
            </a:p>
          </p:txBody>
        </p:sp>
      </p:grpSp>
    </p:spTree>
    <p:extLst>
      <p:ext uri="{BB962C8B-B14F-4D97-AF65-F5344CB8AC3E}">
        <p14:creationId xmlns:p14="http://schemas.microsoft.com/office/powerpoint/2010/main" val="277544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12" name="Rectangle 11"/>
          <p:cNvSpPr/>
          <p:nvPr userDrawn="1"/>
        </p:nvSpPr>
        <p:spPr>
          <a:xfrm>
            <a:off x="6139543" y="4335025"/>
            <a:ext cx="3004457" cy="80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379" y="4482840"/>
            <a:ext cx="1938528" cy="558019"/>
          </a:xfrm>
          <a:prstGeom prst="rect">
            <a:avLst/>
          </a:prstGeom>
        </p:spPr>
      </p:pic>
      <p:sp>
        <p:nvSpPr>
          <p:cNvPr id="2" name="Title 1"/>
          <p:cNvSpPr>
            <a:spLocks noGrp="1"/>
          </p:cNvSpPr>
          <p:nvPr>
            <p:ph type="title" hasCustomPrompt="1"/>
          </p:nvPr>
        </p:nvSpPr>
        <p:spPr>
          <a:xfrm>
            <a:off x="234000" y="601523"/>
            <a:ext cx="8654595" cy="4615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156044"/>
            <a:ext cx="7887670"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02370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1" y="447080"/>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1" y="0"/>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5" y="1239838"/>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8"/>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8"/>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8"/>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6"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72"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4" y="1239838"/>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8"/>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628966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442951" y="2150333"/>
            <a:ext cx="4450225"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51" y="2864332"/>
            <a:ext cx="4450225" cy="787538"/>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50" y="4031452"/>
            <a:ext cx="4444025" cy="260192"/>
          </a:xfrm>
          <a:prstGeom prst="rect">
            <a:avLst/>
          </a:prstGeom>
        </p:spPr>
        <p:txBody>
          <a:bodyPr lIns="62195" tIns="31098" rIns="62195" bIns="31098"/>
          <a:lstStyle>
            <a:lvl1pPr algn="l">
              <a:defRPr sz="800">
                <a:solidFill>
                  <a:schemeClr val="bg2"/>
                </a:solidFill>
              </a:defRPr>
            </a:lvl1pPr>
          </a:lstStyle>
          <a:p>
            <a:pPr defTabSz="914400"/>
            <a:r>
              <a:rPr lang="en-GB" dirty="0">
                <a:solidFill>
                  <a:srgbClr val="888B8D"/>
                </a:solidFill>
              </a:rPr>
              <a:t>© 2017 Ipsos MRBI  All rights reserved. Contains Ipsos' Confidential and Proprietary information  and may not be disclosed or reproduced without the prior written consent of Ipsos.</a:t>
            </a:r>
            <a:endParaRPr lang="en-US" dirty="0">
              <a:solidFill>
                <a:srgbClr val="888B8D"/>
              </a:solidFill>
            </a:endParaRPr>
          </a:p>
        </p:txBody>
      </p:sp>
      <p:sp>
        <p:nvSpPr>
          <p:cNvPr id="20" name="Text Placeholder 19"/>
          <p:cNvSpPr>
            <a:spLocks noGrp="1"/>
          </p:cNvSpPr>
          <p:nvPr>
            <p:ph type="body" sz="quarter" idx="13" hasCustomPrompt="1"/>
          </p:nvPr>
        </p:nvSpPr>
        <p:spPr>
          <a:xfrm>
            <a:off x="4442951" y="1059582"/>
            <a:ext cx="4450225" cy="966935"/>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5983" y="465516"/>
            <a:ext cx="1147193" cy="378042"/>
          </a:xfrm>
          <a:solidFill>
            <a:schemeClr val="bg1"/>
          </a:solid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2779237998"/>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5" y="1122850"/>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4243485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5" y="1122850"/>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43996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5" y="1122850"/>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5"/>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1254792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6741100" y="2136386"/>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9" name="TextBox 8"/>
          <p:cNvSpPr txBox="1"/>
          <p:nvPr/>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1" name="TextBox 10"/>
          <p:cNvSpPr txBox="1"/>
          <p:nvPr/>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3" name="TextBox 12"/>
          <p:cNvSpPr txBox="1"/>
          <p:nvPr/>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5" name="TextBox 14"/>
          <p:cNvSpPr txBox="1"/>
          <p:nvPr/>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9" name="TextBox 18"/>
          <p:cNvSpPr txBox="1"/>
          <p:nvPr/>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1" name="TextBox 20"/>
          <p:cNvSpPr txBox="1"/>
          <p:nvPr/>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3" name="TextBox 22"/>
          <p:cNvSpPr txBox="1"/>
          <p:nvPr/>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5" name="TextBox 24"/>
          <p:cNvSpPr txBox="1"/>
          <p:nvPr userDrawn="1"/>
        </p:nvSpPr>
        <p:spPr>
          <a:xfrm>
            <a:off x="247315" y="4659206"/>
            <a:ext cx="560381" cy="24677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Tree>
    <p:extLst>
      <p:ext uri="{BB962C8B-B14F-4D97-AF65-F5344CB8AC3E}">
        <p14:creationId xmlns:p14="http://schemas.microsoft.com/office/powerpoint/2010/main" val="2501313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41100" y="2136386"/>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4" name="Picture Placeholder 3"/>
          <p:cNvSpPr>
            <a:spLocks noGrp="1"/>
          </p:cNvSpPr>
          <p:nvPr>
            <p:ph type="pic" sz="quarter" idx="10"/>
          </p:nvPr>
        </p:nvSpPr>
        <p:spPr>
          <a:xfrm>
            <a:off x="1" y="-7144"/>
            <a:ext cx="5930713" cy="515064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2290370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1" y="1531475"/>
            <a:ext cx="3569511" cy="1024896"/>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1" y="2724524"/>
            <a:ext cx="3569511" cy="181652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248324"/>
            <a:ext cx="3569510" cy="1172925"/>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0" name="Oval 9"/>
          <p:cNvSpPr/>
          <p:nvPr userDrawn="1"/>
        </p:nvSpPr>
        <p:spPr>
          <a:xfrm>
            <a:off x="7166090" y="1388884"/>
            <a:ext cx="1081211" cy="8106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1" name="Oval 10"/>
          <p:cNvSpPr/>
          <p:nvPr userDrawn="1"/>
        </p:nvSpPr>
        <p:spPr>
          <a:xfrm>
            <a:off x="5385163" y="2937472"/>
            <a:ext cx="1384960" cy="1038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2" name="Oval 11"/>
          <p:cNvSpPr/>
          <p:nvPr userDrawn="1"/>
        </p:nvSpPr>
        <p:spPr>
          <a:xfrm>
            <a:off x="5246169" y="3020605"/>
            <a:ext cx="381308" cy="2859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3" name="Oval 12"/>
          <p:cNvSpPr/>
          <p:nvPr userDrawn="1"/>
        </p:nvSpPr>
        <p:spPr>
          <a:xfrm>
            <a:off x="8163710" y="1326210"/>
            <a:ext cx="167181" cy="12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4" name="Picture Placeholder 6"/>
          <p:cNvSpPr>
            <a:spLocks noGrp="1"/>
          </p:cNvSpPr>
          <p:nvPr>
            <p:ph type="pic" sz="quarter" idx="14"/>
          </p:nvPr>
        </p:nvSpPr>
        <p:spPr>
          <a:xfrm>
            <a:off x="5142217" y="1304286"/>
            <a:ext cx="2979602" cy="2234086"/>
          </a:xfrm>
          <a:prstGeom prst="ellipse">
            <a:avLst/>
          </a:prstGeom>
          <a:ln w="38100">
            <a:solidFill>
              <a:schemeClr val="accent3"/>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2261090298"/>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43825"/>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9" y="0"/>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2"/>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2"/>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4"/>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1831104"/>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388445"/>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5"/>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2848576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4" y="445011"/>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0"/>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4"/>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1831104"/>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388445"/>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5"/>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4"/>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388445"/>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1985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3" name="Rectangle 2"/>
          <p:cNvSpPr/>
          <p:nvPr userDrawn="1"/>
        </p:nvSpPr>
        <p:spPr>
          <a:xfrm>
            <a:off x="6139543" y="4335025"/>
            <a:ext cx="3004457" cy="80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p:cNvSpPr>
            <a:spLocks noGrp="1"/>
          </p:cNvSpPr>
          <p:nvPr>
            <p:ph type="title" hasCustomPrompt="1"/>
          </p:nvPr>
        </p:nvSpPr>
        <p:spPr>
          <a:xfrm>
            <a:off x="232376" y="551189"/>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114099"/>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Oval 36"/>
          <p:cNvSpPr>
            <a:spLocks/>
          </p:cNvSpPr>
          <p:nvPr/>
        </p:nvSpPr>
        <p:spPr bwMode="auto">
          <a:xfrm rot="3900000" flipH="1">
            <a:off x="8468699" y="3401395"/>
            <a:ext cx="474982" cy="474593"/>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8580587" y="2970310"/>
            <a:ext cx="279793" cy="2797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8399370" y="2856780"/>
            <a:ext cx="117575" cy="1175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8252496" y="2571750"/>
            <a:ext cx="891505" cy="257175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24"/>
          <p:cNvSpPr>
            <a:spLocks/>
          </p:cNvSpPr>
          <p:nvPr/>
        </p:nvSpPr>
        <p:spPr bwMode="auto">
          <a:xfrm rot="3900000" flipH="1">
            <a:off x="8456040" y="3734580"/>
            <a:ext cx="519530" cy="513163"/>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4379" y="4482840"/>
            <a:ext cx="1938528" cy="558019"/>
          </a:xfrm>
          <a:prstGeom prst="rect">
            <a:avLst/>
          </a:prstGeom>
        </p:spPr>
      </p:pic>
    </p:spTree>
    <p:extLst>
      <p:ext uri="{BB962C8B-B14F-4D97-AF65-F5344CB8AC3E}">
        <p14:creationId xmlns:p14="http://schemas.microsoft.com/office/powerpoint/2010/main" val="3713217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445011"/>
            <a:ext cx="67231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1" y="0"/>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273828"/>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273828"/>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5"/>
            <a:ext cx="1948830" cy="1388718"/>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5"/>
            <a:ext cx="1948830" cy="1388718"/>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273828"/>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5"/>
            <a:ext cx="1948830" cy="1388718"/>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273828"/>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5"/>
            <a:ext cx="1948830" cy="1388718"/>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3120875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4" y="446043"/>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1" y="0"/>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8" y="1388445"/>
            <a:ext cx="3864347"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5"/>
            <a:ext cx="3873898"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8" y="2001692"/>
            <a:ext cx="3864347"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2"/>
            <a:ext cx="3873898"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a:spLocks noGrp="1"/>
          </p:cNvSpPr>
          <p:nvPr>
            <p:ph type="body" sz="quarter" idx="16" hasCustomPrompt="1"/>
          </p:nvPr>
        </p:nvSpPr>
        <p:spPr>
          <a:xfrm>
            <a:off x="224600" y="4482313"/>
            <a:ext cx="6718075" cy="318287"/>
          </a:xfrm>
        </p:spPr>
        <p:txBody>
          <a:bodyPr anchor="b">
            <a:normAutofit/>
          </a:bodyPr>
          <a:lstStyle>
            <a:lvl1pPr algn="l">
              <a:lnSpc>
                <a:spcPct val="95000"/>
              </a:lnSpc>
              <a:spcBef>
                <a:spcPts val="0"/>
              </a:spcBef>
              <a:spcAft>
                <a:spcPts val="0"/>
              </a:spcAft>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853007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4" y="446043"/>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1" y="0"/>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8" y="1388446"/>
            <a:ext cx="2654085"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7" y="1388445"/>
            <a:ext cx="2654085"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6"/>
            <a:ext cx="2654085"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2"/>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2"/>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2"/>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6"/>
          <p:cNvSpPr>
            <a:spLocks noGrp="1"/>
          </p:cNvSpPr>
          <p:nvPr>
            <p:ph type="body" sz="quarter" idx="16" hasCustomPrompt="1"/>
          </p:nvPr>
        </p:nvSpPr>
        <p:spPr>
          <a:xfrm>
            <a:off x="224600" y="4482313"/>
            <a:ext cx="6718075" cy="318287"/>
          </a:xfrm>
        </p:spPr>
        <p:txBody>
          <a:bodyPr anchor="b">
            <a:normAutofit/>
          </a:bodyPr>
          <a:lstStyle>
            <a:lvl1pPr algn="l">
              <a:lnSpc>
                <a:spcPct val="95000"/>
              </a:lnSpc>
              <a:spcBef>
                <a:spcPts val="0"/>
              </a:spcBef>
              <a:spcAft>
                <a:spcPts val="0"/>
              </a:spcAft>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137241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1" y="446043"/>
            <a:ext cx="7870391"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1" y="0"/>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8" y="1388445"/>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6" y="1388445"/>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61" y="1388445"/>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7" y="1388445"/>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8" y="2001692"/>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6" y="2001692"/>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61" y="2001692"/>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7" y="2001692"/>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6"/>
          <p:cNvSpPr>
            <a:spLocks noGrp="1"/>
          </p:cNvSpPr>
          <p:nvPr>
            <p:ph type="body" sz="quarter" idx="16" hasCustomPrompt="1"/>
          </p:nvPr>
        </p:nvSpPr>
        <p:spPr>
          <a:xfrm>
            <a:off x="224600" y="4482313"/>
            <a:ext cx="6718075" cy="318287"/>
          </a:xfrm>
        </p:spPr>
        <p:txBody>
          <a:bodyPr anchor="b">
            <a:normAutofit/>
          </a:bodyPr>
          <a:lstStyle>
            <a:lvl1pPr algn="l">
              <a:lnSpc>
                <a:spcPct val="95000"/>
              </a:lnSpc>
              <a:spcBef>
                <a:spcPts val="0"/>
              </a:spcBef>
              <a:spcAft>
                <a:spcPts val="0"/>
              </a:spcAft>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1151102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314"/>
            <a:ext cx="8654595"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9" y="0"/>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9782" y="1619810"/>
            <a:ext cx="1515340" cy="2087728"/>
          </a:xfrm>
        </p:spPr>
        <p:txBody>
          <a:bodyPr/>
          <a:lstStyle/>
          <a:p>
            <a:r>
              <a:rPr lang="en-US" dirty="0"/>
              <a:t>Click icon to add picture</a:t>
            </a:r>
            <a:endParaRPr lang="en-GB" dirty="0"/>
          </a:p>
        </p:txBody>
      </p:sp>
    </p:spTree>
    <p:extLst>
      <p:ext uri="{BB962C8B-B14F-4D97-AF65-F5344CB8AC3E}">
        <p14:creationId xmlns:p14="http://schemas.microsoft.com/office/powerpoint/2010/main" val="2772054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 y="0"/>
            <a:ext cx="9143999" cy="5143500"/>
          </a:xfrm>
          <a:effectLst/>
        </p:spPr>
        <p:txBody>
          <a:bodyPr/>
          <a:lstStyle>
            <a:lvl1pPr>
              <a:defRPr baseline="0"/>
            </a:lvl1pPr>
          </a:lstStyle>
          <a:p>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2479438"/>
            <a:ext cx="7093160" cy="960263"/>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1857553"/>
            <a:ext cx="6033722" cy="621884"/>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5" y="4650457"/>
            <a:ext cx="4951963" cy="260192"/>
          </a:xfrm>
          <a:prstGeom prst="rect">
            <a:avLst/>
          </a:prstGeom>
        </p:spPr>
        <p:txBody>
          <a:bodyPr vert="horz" lIns="0" tIns="0" rIns="0" bIns="0" rtlCol="0" anchor="b"/>
          <a:lstStyle>
            <a:lvl1pPr>
              <a:defRPr lang="en-GB" sz="800" smtClean="0">
                <a:solidFill>
                  <a:schemeClr val="bg1"/>
                </a:solidFill>
              </a:defRPr>
            </a:lvl1pPr>
          </a:lstStyle>
          <a:p>
            <a:pPr defTabSz="914400">
              <a:lnSpc>
                <a:spcPct val="85000"/>
              </a:lnSpc>
              <a:spcBef>
                <a:spcPts val="204"/>
              </a:spcBef>
            </a:pPr>
            <a:r>
              <a:rPr lang="en-IE" dirty="0">
                <a:solidFill>
                  <a:prstClr val="white"/>
                </a:solidFill>
              </a:rPr>
              <a:t>© 2017 Ipsos MRBI </a:t>
            </a:r>
          </a:p>
        </p:txBody>
      </p:sp>
      <p:sp>
        <p:nvSpPr>
          <p:cNvPr id="5" name="Slide Number Placeholder 4"/>
          <p:cNvSpPr>
            <a:spLocks noGrp="1"/>
          </p:cNvSpPr>
          <p:nvPr>
            <p:ph type="sldNum" sz="quarter" idx="17"/>
          </p:nvPr>
        </p:nvSpPr>
        <p:spPr>
          <a:xfrm>
            <a:off x="247315" y="4650457"/>
            <a:ext cx="382425" cy="260192"/>
          </a:xfrm>
          <a:prstGeom prst="rect">
            <a:avLst/>
          </a:prstGeom>
        </p:spPr>
        <p:txBody>
          <a:bodyPr vert="horz" lIns="0" tIns="0" rIns="0" bIns="0" rtlCol="0" anchor="b"/>
          <a:lstStyle>
            <a:lvl1pPr>
              <a:defRPr lang="en-US" sz="800" smtClean="0">
                <a:solidFill>
                  <a:schemeClr val="bg1"/>
                </a:solidFill>
              </a:defRPr>
            </a:lvl1pPr>
          </a:lstStyle>
          <a:p>
            <a:pPr defTabSz="914400">
              <a:lnSpc>
                <a:spcPct val="85000"/>
              </a:lnSpc>
              <a:spcBef>
                <a:spcPts val="204"/>
              </a:spcBef>
            </a:pPr>
            <a:fld id="{7F034911-0302-4AAB-AEF0-815419E29289}" type="slidenum">
              <a:rPr lang="en-GB">
                <a:solidFill>
                  <a:prstClr val="white"/>
                </a:solidFill>
              </a:rPr>
              <a:pPr defTabSz="914400">
                <a:lnSpc>
                  <a:spcPct val="85000"/>
                </a:lnSpc>
                <a:spcBef>
                  <a:spcPts val="204"/>
                </a:spcBef>
              </a:pPr>
              <a:t>‹#›</a:t>
            </a:fld>
            <a:endParaRPr lang="en-GB"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0859" y="4610686"/>
            <a:ext cx="1938528" cy="418514"/>
          </a:xfrm>
          <a:prstGeom prst="rect">
            <a:avLst/>
          </a:prstGeom>
        </p:spPr>
      </p:pic>
    </p:spTree>
    <p:extLst>
      <p:ext uri="{BB962C8B-B14F-4D97-AF65-F5344CB8AC3E}">
        <p14:creationId xmlns:p14="http://schemas.microsoft.com/office/powerpoint/2010/main" val="2540696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314"/>
            <a:ext cx="8654595"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9" y="0"/>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468331" y="1707294"/>
            <a:ext cx="1841804" cy="2420380"/>
          </a:xfrm>
        </p:spPr>
        <p:txBody>
          <a:bodyPr/>
          <a:lstStyle/>
          <a:p>
            <a:r>
              <a:rPr lang="en-US" dirty="0"/>
              <a:t>Click icon to add picture</a:t>
            </a:r>
            <a:endParaRPr lang="en-GB" dirty="0"/>
          </a:p>
        </p:txBody>
      </p:sp>
      <p:sp>
        <p:nvSpPr>
          <p:cNvPr id="6" name="Text Placeholder 6"/>
          <p:cNvSpPr>
            <a:spLocks noGrp="1"/>
          </p:cNvSpPr>
          <p:nvPr>
            <p:ph type="body" sz="quarter" idx="17" hasCustomPrompt="1"/>
          </p:nvPr>
        </p:nvSpPr>
        <p:spPr>
          <a:xfrm>
            <a:off x="224600" y="4482313"/>
            <a:ext cx="6718075" cy="318287"/>
          </a:xfrm>
        </p:spPr>
        <p:txBody>
          <a:bodyPr anchor="b">
            <a:normAutofit/>
          </a:bodyPr>
          <a:lstStyle>
            <a:lvl1pPr algn="l">
              <a:lnSpc>
                <a:spcPct val="95000"/>
              </a:lnSpc>
              <a:spcBef>
                <a:spcPts val="0"/>
              </a:spcBef>
              <a:spcAft>
                <a:spcPts val="0"/>
              </a:spcAft>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560303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8389" y="-14288"/>
            <a:ext cx="4879268" cy="516408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70" y="1388446"/>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grpSp>
        <p:nvGrpSpPr>
          <p:cNvPr id="17" name="Group 16"/>
          <p:cNvGrpSpPr/>
          <p:nvPr userDrawn="1"/>
        </p:nvGrpSpPr>
        <p:grpSpPr>
          <a:xfrm>
            <a:off x="7015952" y="4674776"/>
            <a:ext cx="1888496" cy="360659"/>
            <a:chOff x="7040891" y="4559980"/>
            <a:chExt cx="1888496" cy="480879"/>
          </a:xfrm>
        </p:grpSpPr>
        <p:pic>
          <p:nvPicPr>
            <p:cNvPr id="18" name="Picture 17"/>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20" name="Straight Connector 19"/>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1" name="TextBox 1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3" name="TextBox 12"/>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4" name="TextBox 13"/>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1243741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79003" y="2102792"/>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7" name="Picture Placeholder 3"/>
          <p:cNvSpPr>
            <a:spLocks noGrp="1"/>
          </p:cNvSpPr>
          <p:nvPr>
            <p:ph type="pic" sz="quarter" idx="10"/>
          </p:nvPr>
        </p:nvSpPr>
        <p:spPr>
          <a:xfrm>
            <a:off x="1" y="-7144"/>
            <a:ext cx="5930713" cy="515064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grpSp>
        <p:nvGrpSpPr>
          <p:cNvPr id="10" name="Group 9"/>
          <p:cNvGrpSpPr/>
          <p:nvPr userDrawn="1"/>
        </p:nvGrpSpPr>
        <p:grpSpPr>
          <a:xfrm>
            <a:off x="7015952" y="4674776"/>
            <a:ext cx="1888496" cy="360659"/>
            <a:chOff x="7040891" y="4559980"/>
            <a:chExt cx="1888496" cy="480879"/>
          </a:xfrm>
        </p:grpSpPr>
        <p:pic>
          <p:nvPicPr>
            <p:cNvPr id="11" name="Picture 10"/>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6" name="Straight Connector 15"/>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2" name="TextBox 11"/>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8" name="TextBox 17"/>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9" name="TextBox 18"/>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2416221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8"/>
          </p:nvPr>
        </p:nvSpPr>
        <p:spPr>
          <a:xfrm>
            <a:off x="-8389" y="-14288"/>
            <a:ext cx="4879268" cy="516408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70050" y="1388446"/>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grpSp>
        <p:nvGrpSpPr>
          <p:cNvPr id="11" name="Group 10"/>
          <p:cNvGrpSpPr/>
          <p:nvPr userDrawn="1"/>
        </p:nvGrpSpPr>
        <p:grpSpPr>
          <a:xfrm>
            <a:off x="7015952" y="4674776"/>
            <a:ext cx="1888496" cy="360659"/>
            <a:chOff x="7040891" y="4559980"/>
            <a:chExt cx="1888496" cy="480879"/>
          </a:xfrm>
        </p:grpSpPr>
        <p:pic>
          <p:nvPicPr>
            <p:cNvPr id="14" name="Picture 13"/>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6" name="Straight Connector 15"/>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7" name="TextBox 16"/>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8" name="TextBox 17"/>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297272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55957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117238"/>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102467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 wide image [Red]">
    <p:bg>
      <p:bgPr>
        <a:solidFill>
          <a:schemeClr val="accent1"/>
        </a:solidFill>
        <a:effectLst/>
      </p:bgPr>
    </p:bg>
    <p:spTree>
      <p:nvGrpSpPr>
        <p:cNvPr id="1" name=""/>
        <p:cNvGrpSpPr/>
        <p:nvPr/>
      </p:nvGrpSpPr>
      <p:grpSpPr>
        <a:xfrm>
          <a:off x="0" y="0"/>
          <a:ext cx="0" cy="0"/>
          <a:chOff x="0" y="0"/>
          <a:chExt cx="0" cy="0"/>
        </a:xfrm>
      </p:grpSpPr>
      <p:sp>
        <p:nvSpPr>
          <p:cNvPr id="20" name="Picture Placeholder 3"/>
          <p:cNvSpPr>
            <a:spLocks noGrp="1"/>
          </p:cNvSpPr>
          <p:nvPr>
            <p:ph type="pic" sz="quarter" idx="10"/>
          </p:nvPr>
        </p:nvSpPr>
        <p:spPr>
          <a:xfrm>
            <a:off x="1" y="-8963"/>
            <a:ext cx="6313395" cy="5179358"/>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 name="connsiteX0" fmla="*/ 0 w 6313395"/>
              <a:gd name="connsiteY0" fmla="*/ 8964 h 5179357"/>
              <a:gd name="connsiteX1" fmla="*/ 4529418 w 6313395"/>
              <a:gd name="connsiteY1" fmla="*/ 0 h 5179357"/>
              <a:gd name="connsiteX2" fmla="*/ 6313395 w 6313395"/>
              <a:gd name="connsiteY2" fmla="*/ 5179357 h 5179357"/>
              <a:gd name="connsiteX3" fmla="*/ 0 w 6313395"/>
              <a:gd name="connsiteY3" fmla="*/ 5152464 h 5179357"/>
              <a:gd name="connsiteX4" fmla="*/ 0 w 6313395"/>
              <a:gd name="connsiteY4" fmla="*/ 8964 h 5179357"/>
              <a:gd name="connsiteX0" fmla="*/ 0 w 6313395"/>
              <a:gd name="connsiteY0" fmla="*/ 8964 h 5179358"/>
              <a:gd name="connsiteX1" fmla="*/ 4529418 w 6313395"/>
              <a:gd name="connsiteY1" fmla="*/ 0 h 5179358"/>
              <a:gd name="connsiteX2" fmla="*/ 6313395 w 6313395"/>
              <a:gd name="connsiteY2" fmla="*/ 5179357 h 5179358"/>
              <a:gd name="connsiteX3" fmla="*/ 8965 w 6313395"/>
              <a:gd name="connsiteY3" fmla="*/ 5179358 h 5179358"/>
              <a:gd name="connsiteX4" fmla="*/ 0 w 6313395"/>
              <a:gd name="connsiteY4" fmla="*/ 8964 h 517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395" h="5179358">
                <a:moveTo>
                  <a:pt x="0" y="8964"/>
                </a:moveTo>
                <a:lnTo>
                  <a:pt x="4529418" y="0"/>
                </a:lnTo>
                <a:lnTo>
                  <a:pt x="6313395" y="5179357"/>
                </a:lnTo>
                <a:lnTo>
                  <a:pt x="8965" y="5179358"/>
                </a:lnTo>
                <a:cubicBezTo>
                  <a:pt x="5977" y="3455893"/>
                  <a:pt x="2988" y="1732429"/>
                  <a:pt x="0" y="8964"/>
                </a:cubicBez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6889050" y="203354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grpSp>
        <p:nvGrpSpPr>
          <p:cNvPr id="10" name="Group 9"/>
          <p:cNvGrpSpPr/>
          <p:nvPr userDrawn="1"/>
        </p:nvGrpSpPr>
        <p:grpSpPr>
          <a:xfrm>
            <a:off x="7015952" y="4674776"/>
            <a:ext cx="1888496" cy="360659"/>
            <a:chOff x="7040891" y="4559980"/>
            <a:chExt cx="1888496" cy="480879"/>
          </a:xfrm>
        </p:grpSpPr>
        <p:pic>
          <p:nvPicPr>
            <p:cNvPr id="11" name="Picture 10"/>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6" name="Straight Connector 15"/>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7" name="TextBox 16"/>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8" name="TextBox 17"/>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383320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0" name="Picture Placeholder 3"/>
          <p:cNvSpPr>
            <a:spLocks noGrp="1"/>
          </p:cNvSpPr>
          <p:nvPr>
            <p:ph type="pic" sz="quarter" idx="10"/>
          </p:nvPr>
        </p:nvSpPr>
        <p:spPr>
          <a:xfrm>
            <a:off x="1" y="-7144"/>
            <a:ext cx="5930713" cy="515064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grpSp>
        <p:nvGrpSpPr>
          <p:cNvPr id="11" name="Group 10"/>
          <p:cNvGrpSpPr/>
          <p:nvPr userDrawn="1"/>
        </p:nvGrpSpPr>
        <p:grpSpPr>
          <a:xfrm>
            <a:off x="7015952" y="4674776"/>
            <a:ext cx="1888496" cy="360659"/>
            <a:chOff x="7040891" y="4559980"/>
            <a:chExt cx="1888496" cy="480879"/>
          </a:xfrm>
        </p:grpSpPr>
        <p:pic>
          <p:nvPicPr>
            <p:cNvPr id="15" name="Picture 14"/>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8" name="TextBox 17"/>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9" name="TextBox 18"/>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809718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2480192"/>
            <a:ext cx="7093160" cy="960263"/>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1858309"/>
            <a:ext cx="6033722" cy="621884"/>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grpSp>
        <p:nvGrpSpPr>
          <p:cNvPr id="10" name="Group 9"/>
          <p:cNvGrpSpPr/>
          <p:nvPr userDrawn="1"/>
        </p:nvGrpSpPr>
        <p:grpSpPr>
          <a:xfrm>
            <a:off x="7015952" y="4674776"/>
            <a:ext cx="1888496" cy="360659"/>
            <a:chOff x="7040891" y="4559980"/>
            <a:chExt cx="1888496" cy="480879"/>
          </a:xfrm>
        </p:grpSpPr>
        <p:pic>
          <p:nvPicPr>
            <p:cNvPr id="15" name="Picture 14"/>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1" name="TextBox 1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2" name="TextBox 11"/>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3" name="TextBox 12"/>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1346247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Fill1_Title Only">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200"/>
            <a:ext cx="8654595"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14539"/>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grpSp>
        <p:nvGrpSpPr>
          <p:cNvPr id="10" name="Group 9"/>
          <p:cNvGrpSpPr/>
          <p:nvPr userDrawn="1"/>
        </p:nvGrpSpPr>
        <p:grpSpPr>
          <a:xfrm>
            <a:off x="7015952" y="4674776"/>
            <a:ext cx="1888496" cy="360659"/>
            <a:chOff x="7040891" y="4559980"/>
            <a:chExt cx="1888496" cy="480879"/>
          </a:xfrm>
        </p:grpSpPr>
        <p:pic>
          <p:nvPicPr>
            <p:cNvPr id="16" name="Picture 15"/>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8" name="Straight Connector 17"/>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1" name="TextBox 1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2" name="TextBox 11"/>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4" name="TextBox 13"/>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3762580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0965"/>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8" y="0"/>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6"/>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7" name="Group 16"/>
          <p:cNvGrpSpPr/>
          <p:nvPr userDrawn="1"/>
        </p:nvGrpSpPr>
        <p:grpSpPr>
          <a:xfrm>
            <a:off x="7015952" y="4674776"/>
            <a:ext cx="1888496" cy="360659"/>
            <a:chOff x="7040891" y="4559980"/>
            <a:chExt cx="1888496" cy="480879"/>
          </a:xfrm>
        </p:grpSpPr>
        <p:pic>
          <p:nvPicPr>
            <p:cNvPr id="18" name="Picture 17"/>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21" name="Straight Connector 20"/>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2" name="TextBox 11"/>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3" name="TextBox 12"/>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6" name="TextBox 15"/>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1418813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314"/>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8" y="0"/>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6"/>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7" name="Group 16"/>
          <p:cNvGrpSpPr/>
          <p:nvPr userDrawn="1"/>
        </p:nvGrpSpPr>
        <p:grpSpPr>
          <a:xfrm>
            <a:off x="7015952" y="4674776"/>
            <a:ext cx="1888496" cy="360659"/>
            <a:chOff x="7040891" y="4559980"/>
            <a:chExt cx="1888496" cy="480879"/>
          </a:xfrm>
        </p:grpSpPr>
        <p:pic>
          <p:nvPicPr>
            <p:cNvPr id="18" name="Picture 17"/>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21" name="Straight Connector 20"/>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2" name="TextBox 11"/>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3" name="TextBox 12"/>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6" name="TextBox 15"/>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2775085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ill2_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314"/>
            <a:ext cx="8654595"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0"/>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grpSp>
        <p:nvGrpSpPr>
          <p:cNvPr id="10" name="Group 9"/>
          <p:cNvGrpSpPr/>
          <p:nvPr userDrawn="1"/>
        </p:nvGrpSpPr>
        <p:grpSpPr>
          <a:xfrm>
            <a:off x="7015952" y="4674776"/>
            <a:ext cx="1888496" cy="360659"/>
            <a:chOff x="7040891" y="4559980"/>
            <a:chExt cx="1888496" cy="480879"/>
          </a:xfrm>
        </p:grpSpPr>
        <p:pic>
          <p:nvPicPr>
            <p:cNvPr id="15" name="Picture 14"/>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7" name="Straight Connector 16"/>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1" name="TextBox 1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2" name="TextBox 11"/>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3" name="TextBox 12"/>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1371903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4" y="457200"/>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1" y="0"/>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1" y="1388443"/>
            <a:ext cx="7870391" cy="26430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7" name="Group 16"/>
          <p:cNvGrpSpPr/>
          <p:nvPr userDrawn="1"/>
        </p:nvGrpSpPr>
        <p:grpSpPr>
          <a:xfrm>
            <a:off x="7015952" y="4674776"/>
            <a:ext cx="1888496" cy="360659"/>
            <a:chOff x="7040891" y="4559980"/>
            <a:chExt cx="1888496" cy="480879"/>
          </a:xfrm>
        </p:grpSpPr>
        <p:pic>
          <p:nvPicPr>
            <p:cNvPr id="18" name="Picture 17"/>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21" name="Straight Connector 20"/>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2" name="TextBox 11"/>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3" name="TextBox 12"/>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6" name="TextBox 15"/>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904071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4" y="457200"/>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1" y="0"/>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2" name="Text Placeholder 4"/>
          <p:cNvSpPr>
            <a:spLocks noGrp="1"/>
          </p:cNvSpPr>
          <p:nvPr>
            <p:ph type="body" sz="quarter" idx="14" hasCustomPrompt="1"/>
          </p:nvPr>
        </p:nvSpPr>
        <p:spPr>
          <a:xfrm>
            <a:off x="233366" y="1399205"/>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1" name="Group 10"/>
          <p:cNvGrpSpPr/>
          <p:nvPr userDrawn="1"/>
        </p:nvGrpSpPr>
        <p:grpSpPr>
          <a:xfrm>
            <a:off x="7015952" y="4674776"/>
            <a:ext cx="1888496" cy="360659"/>
            <a:chOff x="7040891" y="4559980"/>
            <a:chExt cx="1888496" cy="480879"/>
          </a:xfrm>
        </p:grpSpPr>
        <p:pic>
          <p:nvPicPr>
            <p:cNvPr id="17" name="Picture 16"/>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9" name="Straight Connector 18"/>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6" name="TextBox 15"/>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20" name="TextBox 19"/>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3695252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ill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32378" y="457314"/>
            <a:ext cx="8654595"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7" y="0"/>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grpSp>
        <p:nvGrpSpPr>
          <p:cNvPr id="10" name="Group 9"/>
          <p:cNvGrpSpPr/>
          <p:nvPr userDrawn="1"/>
        </p:nvGrpSpPr>
        <p:grpSpPr>
          <a:xfrm>
            <a:off x="7015952" y="4674776"/>
            <a:ext cx="1888496" cy="360659"/>
            <a:chOff x="7040891" y="4559980"/>
            <a:chExt cx="1888496" cy="480879"/>
          </a:xfrm>
        </p:grpSpPr>
        <p:pic>
          <p:nvPicPr>
            <p:cNvPr id="16" name="Picture 15"/>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8" name="Straight Connector 17"/>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1" name="TextBox 1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2" name="TextBox 11"/>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4" name="TextBox 13"/>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312706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44294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4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dirty="0"/>
              <a:t>© 2019 Ipsos MRBI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44294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348914" y="204788"/>
            <a:ext cx="1143000" cy="805426"/>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314"/>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8" y="0"/>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6"/>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7" name="Group 16"/>
          <p:cNvGrpSpPr/>
          <p:nvPr userDrawn="1"/>
        </p:nvGrpSpPr>
        <p:grpSpPr>
          <a:xfrm>
            <a:off x="7015952" y="4674776"/>
            <a:ext cx="1888496" cy="360659"/>
            <a:chOff x="7040891" y="4559980"/>
            <a:chExt cx="1888496" cy="480879"/>
          </a:xfrm>
        </p:grpSpPr>
        <p:pic>
          <p:nvPicPr>
            <p:cNvPr id="18" name="Picture 17"/>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21" name="Straight Connector 20"/>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2" name="TextBox 11"/>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3" name="TextBox 12"/>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6" name="TextBox 15"/>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1131370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314"/>
            <a:ext cx="8654595"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8" y="0"/>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2" name="Text Placeholder 4"/>
          <p:cNvSpPr>
            <a:spLocks noGrp="1"/>
          </p:cNvSpPr>
          <p:nvPr>
            <p:ph type="body" sz="quarter" idx="14" hasCustomPrompt="1"/>
          </p:nvPr>
        </p:nvSpPr>
        <p:spPr>
          <a:xfrm>
            <a:off x="233366" y="1399205"/>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1" name="Group 10"/>
          <p:cNvGrpSpPr/>
          <p:nvPr userDrawn="1"/>
        </p:nvGrpSpPr>
        <p:grpSpPr>
          <a:xfrm>
            <a:off x="7015952" y="4674776"/>
            <a:ext cx="1888496" cy="360659"/>
            <a:chOff x="7040891" y="4559980"/>
            <a:chExt cx="1888496" cy="480879"/>
          </a:xfrm>
        </p:grpSpPr>
        <p:pic>
          <p:nvPicPr>
            <p:cNvPr id="17" name="Picture 16"/>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19" name="Straight Connector 18"/>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6" name="TextBox 15"/>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20" name="TextBox 19"/>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5248887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9526" y="-7142"/>
            <a:ext cx="4714345" cy="515693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 name="connsiteX0" fmla="*/ 0 w 3797216"/>
              <a:gd name="connsiteY0" fmla="*/ 8966 h 5152466"/>
              <a:gd name="connsiteX1" fmla="*/ 441511 w 3797216"/>
              <a:gd name="connsiteY1" fmla="*/ 0 h 5152466"/>
              <a:gd name="connsiteX2" fmla="*/ 3797216 w 3797216"/>
              <a:gd name="connsiteY2" fmla="*/ 5152466 h 5152466"/>
              <a:gd name="connsiteX3" fmla="*/ 0 w 3797216"/>
              <a:gd name="connsiteY3" fmla="*/ 5152466 h 5152466"/>
              <a:gd name="connsiteX4" fmla="*/ 0 w 3797216"/>
              <a:gd name="connsiteY4" fmla="*/ 8966 h 5152466"/>
              <a:gd name="connsiteX0" fmla="*/ 0 w 3797216"/>
              <a:gd name="connsiteY0" fmla="*/ 0 h 5143500"/>
              <a:gd name="connsiteX1" fmla="*/ 299780 w 3797216"/>
              <a:gd name="connsiteY1" fmla="*/ 16201 h 5143500"/>
              <a:gd name="connsiteX2" fmla="*/ 3797216 w 3797216"/>
              <a:gd name="connsiteY2" fmla="*/ 5143500 h 5143500"/>
              <a:gd name="connsiteX3" fmla="*/ 0 w 3797216"/>
              <a:gd name="connsiteY3" fmla="*/ 5143500 h 5143500"/>
              <a:gd name="connsiteX4" fmla="*/ 0 w 3797216"/>
              <a:gd name="connsiteY4" fmla="*/ 0 h 5143500"/>
              <a:gd name="connsiteX0" fmla="*/ 0 w 3974380"/>
              <a:gd name="connsiteY0" fmla="*/ 0 h 5143500"/>
              <a:gd name="connsiteX1" fmla="*/ 299780 w 3974380"/>
              <a:gd name="connsiteY1" fmla="*/ 16201 h 5143500"/>
              <a:gd name="connsiteX2" fmla="*/ 3974380 w 3974380"/>
              <a:gd name="connsiteY2" fmla="*/ 5118334 h 5143500"/>
              <a:gd name="connsiteX3" fmla="*/ 0 w 3974380"/>
              <a:gd name="connsiteY3" fmla="*/ 5143500 h 5143500"/>
              <a:gd name="connsiteX4" fmla="*/ 0 w 3974380"/>
              <a:gd name="connsiteY4" fmla="*/ 0 h 5143500"/>
              <a:gd name="connsiteX0" fmla="*/ 0 w 3974380"/>
              <a:gd name="connsiteY0" fmla="*/ 2675 h 5146175"/>
              <a:gd name="connsiteX1" fmla="*/ 306867 w 3974380"/>
              <a:gd name="connsiteY1" fmla="*/ 0 h 5146175"/>
              <a:gd name="connsiteX2" fmla="*/ 3974380 w 3974380"/>
              <a:gd name="connsiteY2" fmla="*/ 5121009 h 5146175"/>
              <a:gd name="connsiteX3" fmla="*/ 0 w 3974380"/>
              <a:gd name="connsiteY3" fmla="*/ 5146175 h 5146175"/>
              <a:gd name="connsiteX4" fmla="*/ 0 w 3974380"/>
              <a:gd name="connsiteY4" fmla="*/ 2675 h 5146175"/>
              <a:gd name="connsiteX0" fmla="*/ 0 w 3974380"/>
              <a:gd name="connsiteY0" fmla="*/ 2675 h 5152467"/>
              <a:gd name="connsiteX1" fmla="*/ 306867 w 3974380"/>
              <a:gd name="connsiteY1" fmla="*/ 0 h 5152467"/>
              <a:gd name="connsiteX2" fmla="*/ 3974380 w 3974380"/>
              <a:gd name="connsiteY2" fmla="*/ 5152467 h 5152467"/>
              <a:gd name="connsiteX3" fmla="*/ 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2126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14173 w 3974380"/>
              <a:gd name="connsiteY3" fmla="*/ 5152467 h 5152467"/>
              <a:gd name="connsiteX4" fmla="*/ 0 w 3974380"/>
              <a:gd name="connsiteY4" fmla="*/ 2675 h 5152467"/>
              <a:gd name="connsiteX0" fmla="*/ 3766 w 3978146"/>
              <a:gd name="connsiteY0" fmla="*/ 2675 h 5152467"/>
              <a:gd name="connsiteX1" fmla="*/ 310633 w 3978146"/>
              <a:gd name="connsiteY1" fmla="*/ 0 h 5152467"/>
              <a:gd name="connsiteX2" fmla="*/ 3978146 w 3978146"/>
              <a:gd name="connsiteY2" fmla="*/ 5152467 h 5152467"/>
              <a:gd name="connsiteX3" fmla="*/ 1847 w 3978146"/>
              <a:gd name="connsiteY3" fmla="*/ 5152467 h 5152467"/>
              <a:gd name="connsiteX4" fmla="*/ 3766 w 3978146"/>
              <a:gd name="connsiteY4" fmla="*/ 2675 h 5152467"/>
              <a:gd name="connsiteX0" fmla="*/ 0 w 3982426"/>
              <a:gd name="connsiteY0" fmla="*/ 0 h 5171223"/>
              <a:gd name="connsiteX1" fmla="*/ 314913 w 3982426"/>
              <a:gd name="connsiteY1" fmla="*/ 18756 h 5171223"/>
              <a:gd name="connsiteX2" fmla="*/ 3982426 w 3982426"/>
              <a:gd name="connsiteY2" fmla="*/ 5171223 h 5171223"/>
              <a:gd name="connsiteX3" fmla="*/ 6127 w 3982426"/>
              <a:gd name="connsiteY3" fmla="*/ 5171223 h 5171223"/>
              <a:gd name="connsiteX4" fmla="*/ 0 w 3982426"/>
              <a:gd name="connsiteY4" fmla="*/ 0 h 5171223"/>
              <a:gd name="connsiteX0" fmla="*/ 0 w 3982426"/>
              <a:gd name="connsiteY0" fmla="*/ 0 h 5156935"/>
              <a:gd name="connsiteX1" fmla="*/ 314913 w 3982426"/>
              <a:gd name="connsiteY1" fmla="*/ 4468 h 5156935"/>
              <a:gd name="connsiteX2" fmla="*/ 3982426 w 3982426"/>
              <a:gd name="connsiteY2" fmla="*/ 5156935 h 5156935"/>
              <a:gd name="connsiteX3" fmla="*/ 6127 w 3982426"/>
              <a:gd name="connsiteY3" fmla="*/ 5156935 h 5156935"/>
              <a:gd name="connsiteX4" fmla="*/ 0 w 3982426"/>
              <a:gd name="connsiteY4" fmla="*/ 0 h 51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26" h="5156935">
                <a:moveTo>
                  <a:pt x="0" y="0"/>
                </a:moveTo>
                <a:lnTo>
                  <a:pt x="314913" y="4468"/>
                </a:lnTo>
                <a:lnTo>
                  <a:pt x="3982426" y="5156935"/>
                </a:lnTo>
                <a:lnTo>
                  <a:pt x="6127" y="5156935"/>
                </a:lnTo>
                <a:cubicBezTo>
                  <a:pt x="-960" y="3442435"/>
                  <a:pt x="7087" y="1714500"/>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2" y="2150333"/>
            <a:ext cx="4699059"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2"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2" y="1275606"/>
            <a:ext cx="4699059" cy="750911"/>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1938" y="411511"/>
            <a:ext cx="1165276" cy="486054"/>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4" name="Footer Placeholder 10"/>
          <p:cNvSpPr>
            <a:spLocks noGrp="1"/>
          </p:cNvSpPr>
          <p:nvPr>
            <p:ph type="ftr" sz="quarter" idx="11"/>
          </p:nvPr>
        </p:nvSpPr>
        <p:spPr>
          <a:xfrm>
            <a:off x="4176002" y="4031451"/>
            <a:ext cx="4699059" cy="595972"/>
          </a:xfrm>
          <a:prstGeom prst="rect">
            <a:avLst/>
          </a:prstGeom>
        </p:spPr>
        <p:txBody>
          <a:bodyPr lIns="0" tIns="0" rIns="0" bIns="0"/>
          <a:lstStyle>
            <a:lvl1pPr>
              <a:defRPr sz="1000">
                <a:solidFill>
                  <a:schemeClr val="accent4">
                    <a:lumMod val="75000"/>
                  </a:schemeClr>
                </a:solidFill>
              </a:defRPr>
            </a:lvl1pPr>
          </a:lstStyle>
          <a:p>
            <a:pPr defTabSz="914400"/>
            <a:r>
              <a:rPr lang="en-GB" dirty="0">
                <a:solidFill>
                  <a:srgbClr val="C8C9C7">
                    <a:lumMod val="75000"/>
                  </a:srgbClr>
                </a:solidFill>
              </a:rPr>
              <a:t>© 2017 Ipsos MRBI  All rights reserved. Contains Ipsos' Confidential and Proprietary information and may not be disclosed or reproduced without the prior written consent of Ipsos.</a:t>
            </a:r>
          </a:p>
        </p:txBody>
      </p:sp>
    </p:spTree>
    <p:extLst>
      <p:ext uri="{BB962C8B-B14F-4D97-AF65-F5344CB8AC3E}">
        <p14:creationId xmlns:p14="http://schemas.microsoft.com/office/powerpoint/2010/main" val="295789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762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8" y="457314"/>
            <a:ext cx="8654595" cy="457048"/>
          </a:xfrm>
        </p:spPr>
        <p:txBody>
          <a:bodyPr/>
          <a:lstStyle>
            <a:lvl1pPr>
              <a:defRPr baseline="0">
                <a:solidFill>
                  <a:schemeClr val="tx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47650" y="0"/>
            <a:ext cx="7472962"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4330" y="1633068"/>
            <a:ext cx="1809823" cy="2141331"/>
          </a:xfrm>
        </p:spPr>
        <p:txBody>
          <a:bodyPr/>
          <a:lstStyle/>
          <a:p>
            <a:r>
              <a:rPr lang="en-US" dirty="0"/>
              <a:t>Click icon to add picture</a:t>
            </a:r>
            <a:endParaRPr lang="en-GB" dirty="0"/>
          </a:p>
        </p:txBody>
      </p:sp>
    </p:spTree>
    <p:extLst>
      <p:ext uri="{BB962C8B-B14F-4D97-AF65-F5344CB8AC3E}">
        <p14:creationId xmlns:p14="http://schemas.microsoft.com/office/powerpoint/2010/main" val="41226556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6" name="Picture Placeholder 5"/>
          <p:cNvSpPr>
            <a:spLocks noGrp="1"/>
          </p:cNvSpPr>
          <p:nvPr>
            <p:ph type="pic" sz="quarter" idx="10"/>
          </p:nvPr>
        </p:nvSpPr>
        <p:spPr>
          <a:xfrm>
            <a:off x="743383" y="1622615"/>
            <a:ext cx="1260000" cy="945000"/>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8" y="1622615"/>
            <a:ext cx="1260000" cy="945000"/>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4" y="1622615"/>
            <a:ext cx="1260000" cy="945000"/>
          </a:xfrm>
          <a:prstGeom prst="ellipse">
            <a:avLst/>
          </a:prstGeom>
        </p:spPr>
        <p:txBody>
          <a:bodyPr/>
          <a:lstStyle>
            <a:lvl1pPr>
              <a:defRPr>
                <a:solidFill>
                  <a:schemeClr val="bg1"/>
                </a:solidFill>
              </a:defRPr>
            </a:lvl1pPr>
          </a:lstStyle>
          <a:p>
            <a:r>
              <a:rPr lang="en-US" dirty="0"/>
              <a:t>Click icon to add picture</a:t>
            </a:r>
            <a:endParaRPr lang="en-GB" dirty="0"/>
          </a:p>
        </p:txBody>
      </p:sp>
      <p:grpSp>
        <p:nvGrpSpPr>
          <p:cNvPr id="12" name="Group 11"/>
          <p:cNvGrpSpPr/>
          <p:nvPr userDrawn="1"/>
        </p:nvGrpSpPr>
        <p:grpSpPr>
          <a:xfrm>
            <a:off x="7015952" y="4674776"/>
            <a:ext cx="1888496" cy="360659"/>
            <a:chOff x="7040891" y="4559980"/>
            <a:chExt cx="1888496" cy="480879"/>
          </a:xfrm>
        </p:grpSpPr>
        <p:pic>
          <p:nvPicPr>
            <p:cNvPr id="17" name="Picture 16"/>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28655" t="70194"/>
            <a:stretch/>
          </p:blipFill>
          <p:spPr>
            <a:xfrm>
              <a:off x="7546349" y="4874534"/>
              <a:ext cx="1383038" cy="16632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91" y="4559980"/>
              <a:ext cx="1828800" cy="314554"/>
            </a:xfrm>
            <a:prstGeom prst="rect">
              <a:avLst/>
            </a:prstGeom>
          </p:spPr>
        </p:pic>
        <p:cxnSp>
          <p:nvCxnSpPr>
            <p:cNvPr id="20" name="Straight Connector 19"/>
            <p:cNvCxnSpPr/>
            <p:nvPr userDrawn="1"/>
          </p:nvCxnSpPr>
          <p:spPr>
            <a:xfrm>
              <a:off x="7509163" y="4845627"/>
              <a:ext cx="1344168" cy="0"/>
            </a:xfrm>
            <a:prstGeom prst="line">
              <a:avLst/>
            </a:prstGeom>
            <a:noFill/>
            <a:ln w="9525">
              <a:solidFill>
                <a:schemeClr val="tx1">
                  <a:lumMod val="10000"/>
                  <a:lumOff val="90000"/>
                </a:schemeClr>
              </a:solidFill>
              <a:round/>
              <a:headEnd/>
              <a:tailEnd/>
            </a:ln>
            <a:effectLst/>
            <a:extLst>
              <a:ext uri="{909E8E84-426E-40DD-AFC4-6F175D3DCCD1}">
                <a14:hiddenFill xmlns:a14="http://schemas.microsoft.com/office/drawing/2010/main">
                  <a:noFill/>
                </a14:hiddenFill>
              </a:ext>
            </a:extLst>
          </p:spPr>
        </p:cxnSp>
      </p:gr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14" name="TextBox 13"/>
          <p:cNvSpPr txBox="1"/>
          <p:nvPr userDrawn="1"/>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2017 Ipsos MRBI</a:t>
            </a:r>
            <a:endParaRPr lang="en-GB" sz="1200" dirty="0">
              <a:solidFill>
                <a:prstClr val="white"/>
              </a:solidFill>
            </a:endParaRPr>
          </a:p>
        </p:txBody>
      </p:sp>
      <p:sp>
        <p:nvSpPr>
          <p:cNvPr id="15" name="TextBox 14"/>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prstClr val="white"/>
                </a:solidFill>
              </a:rPr>
              <a:t>Job Number</a:t>
            </a:r>
            <a:endParaRPr lang="en-GB" sz="1200" dirty="0">
              <a:solidFill>
                <a:prstClr val="white"/>
              </a:solidFill>
            </a:endParaRPr>
          </a:p>
        </p:txBody>
      </p:sp>
    </p:spTree>
    <p:extLst>
      <p:ext uri="{BB962C8B-B14F-4D97-AF65-F5344CB8AC3E}">
        <p14:creationId xmlns:p14="http://schemas.microsoft.com/office/powerpoint/2010/main" val="2843659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2" y="49159"/>
            <a:ext cx="7268013" cy="443198"/>
          </a:xfrm>
        </p:spPr>
        <p:txBody>
          <a:bodyPr/>
          <a:lstStyle>
            <a:lvl1pPr>
              <a:defRPr sz="32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24600" y="4381969"/>
            <a:ext cx="6718075" cy="318287"/>
          </a:xfrm>
        </p:spPr>
        <p:txBody>
          <a:bodyPr anchor="b">
            <a:normAutofit/>
          </a:bodyPr>
          <a:lstStyle>
            <a:lvl1pPr marL="463550" indent="-463550" algn="l">
              <a:lnSpc>
                <a:spcPct val="100000"/>
              </a:lnSpc>
              <a:spcBef>
                <a:spcPts val="0"/>
              </a:spcBef>
              <a:spcAft>
                <a:spcPts val="0"/>
              </a:spcAft>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28367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10449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593134"/>
            <a:ext cx="8654595" cy="44319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Box 12"/>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sp>
        <p:nvSpPr>
          <p:cNvPr id="23" name="TextBox 22"/>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2019 Ipsos MRBI</a:t>
            </a:r>
            <a:endParaRPr lang="en-GB" sz="1200" dirty="0">
              <a:solidFill>
                <a:srgbClr val="1C1C1C">
                  <a:lumMod val="75000"/>
                  <a:lumOff val="25000"/>
                </a:srgbClr>
              </a:solidFill>
            </a:endParaRPr>
          </a:p>
        </p:txBody>
      </p:sp>
      <p:pic>
        <p:nvPicPr>
          <p:cNvPr id="6" name="Picture 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990859" y="4482840"/>
            <a:ext cx="1938528" cy="558019"/>
          </a:xfrm>
          <a:prstGeom prst="rect">
            <a:avLst/>
          </a:prstGeom>
        </p:spPr>
      </p:pic>
      <p:sp>
        <p:nvSpPr>
          <p:cNvPr id="8" name="TextBox 7"/>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2"/>
                </a:solidFill>
                <a:latin typeface="+mn-lt"/>
                <a:ea typeface="+mn-ea"/>
                <a:cs typeface="+mn-cs"/>
              </a:rPr>
              <a:t>18-084378-Safetrak Research</a:t>
            </a:r>
            <a:endParaRPr lang="en-GB" sz="1200" dirty="0">
              <a:solidFill>
                <a:srgbClr val="1C1C1C">
                  <a:lumMod val="75000"/>
                  <a:lumOff val="25000"/>
                </a:srgbClr>
              </a:solidFill>
            </a:endParaRPr>
          </a:p>
        </p:txBody>
      </p:sp>
      <p:pic>
        <p:nvPicPr>
          <p:cNvPr id="9" name="Picture 8"/>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7738105" y="209707"/>
            <a:ext cx="1280160" cy="350915"/>
          </a:xfrm>
          <a:prstGeom prst="rect">
            <a:avLst/>
          </a:prstGeom>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83" r:id="rId2"/>
    <p:sldLayoutId id="2147493319" r:id="rId3"/>
    <p:sldLayoutId id="2147493322" r:id="rId4"/>
    <p:sldLayoutId id="2147493323" r:id="rId5"/>
    <p:sldLayoutId id="2147493382" r:id="rId6"/>
    <p:sldLayoutId id="2147493314" r:id="rId7"/>
    <p:sldLayoutId id="2147493315" r:id="rId8"/>
    <p:sldLayoutId id="2147493391" r:id="rId9"/>
    <p:sldLayoutId id="2147493388" r:id="rId10"/>
    <p:sldLayoutId id="2147493316" r:id="rId11"/>
    <p:sldLayoutId id="2147493390" r:id="rId12"/>
    <p:sldLayoutId id="2147493317" r:id="rId13"/>
    <p:sldLayoutId id="2147493331" r:id="rId14"/>
    <p:sldLayoutId id="2147493332" r:id="rId15"/>
    <p:sldLayoutId id="2147493333" r:id="rId16"/>
    <p:sldLayoutId id="2147493334" r:id="rId17"/>
    <p:sldLayoutId id="2147493335" r:id="rId18"/>
    <p:sldLayoutId id="2147493336" r:id="rId19"/>
    <p:sldLayoutId id="2147493339" r:id="rId20"/>
    <p:sldLayoutId id="2147493340" r:id="rId21"/>
    <p:sldLayoutId id="2147493392" r:id="rId22"/>
    <p:sldLayoutId id="2147493393" r:id="rId23"/>
    <p:sldLayoutId id="2147493394" r:id="rId24"/>
    <p:sldLayoutId id="2147493395" r:id="rId25"/>
    <p:sldLayoutId id="2147493353" r:id="rId26"/>
    <p:sldLayoutId id="2147493386" r:id="rId27"/>
    <p:sldLayoutId id="2147493385" r:id="rId28"/>
    <p:sldLayoutId id="2147493379" r:id="rId29"/>
    <p:sldLayoutId id="2147493380" r:id="rId30"/>
    <p:sldLayoutId id="2147493384" r:id="rId31"/>
    <p:sldLayoutId id="2147493389" r:id="rId32"/>
    <p:sldLayoutId id="2147493387" r:id="rId33"/>
    <p:sldLayoutId id="2147493397" r:id="rId34"/>
  </p:sldLayoutIdLst>
  <p:hf hdr="0"/>
  <p:txStyles>
    <p:title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8" y="343014"/>
            <a:ext cx="8654595" cy="4570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2" y="971551"/>
            <a:ext cx="8651621" cy="305990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srgbClr val="888B8D"/>
                </a:solidFill>
              </a:rPr>
              <a:pPr>
                <a:lnSpc>
                  <a:spcPct val="85000"/>
                </a:lnSpc>
                <a:spcBef>
                  <a:spcPts val="204"/>
                </a:spcBef>
              </a:pPr>
              <a:t>‹#›</a:t>
            </a:fld>
            <a:endParaRPr lang="en-GB" sz="800" dirty="0">
              <a:solidFill>
                <a:srgbClr val="888B8D"/>
              </a:solidFill>
            </a:endParaRPr>
          </a:p>
        </p:txBody>
      </p:sp>
      <p:sp>
        <p:nvSpPr>
          <p:cNvPr id="23" name="TextBox 22"/>
          <p:cNvSpPr txBox="1"/>
          <p:nvPr/>
        </p:nvSpPr>
        <p:spPr>
          <a:xfrm>
            <a:off x="629736" y="4755926"/>
            <a:ext cx="894264"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srgbClr val="888B8D"/>
                </a:solidFill>
              </a:rPr>
              <a:t>© 2017 Ipsos MRBI</a:t>
            </a:r>
            <a:endParaRPr lang="en-GB" sz="1200" dirty="0">
              <a:solidFill>
                <a:srgbClr val="1C1C1C">
                  <a:lumMod val="75000"/>
                  <a:lumOff val="25000"/>
                </a:srgbClr>
              </a:solidFill>
            </a:endParaRPr>
          </a:p>
        </p:txBody>
      </p:sp>
      <p:pic>
        <p:nvPicPr>
          <p:cNvPr id="15" name="Picture 14"/>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90859" y="4610686"/>
            <a:ext cx="1938528" cy="418514"/>
          </a:xfrm>
          <a:prstGeom prst="rect">
            <a:avLst/>
          </a:prstGeom>
        </p:spPr>
      </p:pic>
      <p:sp>
        <p:nvSpPr>
          <p:cNvPr id="7" name="TextBox 6"/>
          <p:cNvSpPr txBox="1"/>
          <p:nvPr userDrawn="1"/>
        </p:nvSpPr>
        <p:spPr>
          <a:xfrm>
            <a:off x="1664353" y="4782970"/>
            <a:ext cx="2491531" cy="213701"/>
          </a:xfrm>
          <a:prstGeom prst="rect">
            <a:avLst/>
          </a:prstGeom>
        </p:spPr>
        <p:txBody>
          <a:bodyPr vert="horz" wrap="none" lIns="0" tIns="0" rIns="0" bIns="0" rtlCol="0" anchor="ctr">
            <a:normAutofit/>
          </a:bodyPr>
          <a:lstStyle/>
          <a:p>
            <a:pPr>
              <a:lnSpc>
                <a:spcPct val="85000"/>
              </a:lnSpc>
              <a:spcBef>
                <a:spcPts val="204"/>
              </a:spcBef>
              <a:defRPr/>
            </a:pPr>
            <a:r>
              <a:rPr lang="en-GB" sz="800" dirty="0">
                <a:solidFill>
                  <a:srgbClr val="888B8D"/>
                </a:solidFill>
              </a:rPr>
              <a:t>Job Number</a:t>
            </a:r>
            <a:endParaRPr lang="en-GB" sz="1200" dirty="0">
              <a:solidFill>
                <a:srgbClr val="1C1C1C">
                  <a:lumMod val="75000"/>
                  <a:lumOff val="25000"/>
                </a:srgbClr>
              </a:solidFill>
            </a:endParaRPr>
          </a:p>
        </p:txBody>
      </p:sp>
    </p:spTree>
    <p:extLst>
      <p:ext uri="{BB962C8B-B14F-4D97-AF65-F5344CB8AC3E}">
        <p14:creationId xmlns:p14="http://schemas.microsoft.com/office/powerpoint/2010/main" val="1352232741"/>
      </p:ext>
    </p:extLst>
  </p:cSld>
  <p:clrMap bg1="lt1" tx1="dk1" bg2="lt2" tx2="dk2" accent1="accent1" accent2="accent2" accent3="accent3" accent4="accent4" accent5="accent5" accent6="accent6" hlink="hlink" folHlink="folHlink"/>
  <p:sldLayoutIdLst>
    <p:sldLayoutId id="2147493406" r:id="rId1"/>
    <p:sldLayoutId id="2147493407" r:id="rId2"/>
    <p:sldLayoutId id="2147493408" r:id="rId3"/>
    <p:sldLayoutId id="2147493409" r:id="rId4"/>
    <p:sldLayoutId id="2147493410" r:id="rId5"/>
    <p:sldLayoutId id="2147493411" r:id="rId6"/>
    <p:sldLayoutId id="2147493412" r:id="rId7"/>
    <p:sldLayoutId id="2147493413" r:id="rId8"/>
    <p:sldLayoutId id="2147493414" r:id="rId9"/>
    <p:sldLayoutId id="2147493415" r:id="rId10"/>
    <p:sldLayoutId id="2147493416" r:id="rId11"/>
    <p:sldLayoutId id="2147493417" r:id="rId12"/>
    <p:sldLayoutId id="2147493418" r:id="rId13"/>
    <p:sldLayoutId id="2147493419" r:id="rId14"/>
    <p:sldLayoutId id="2147493420" r:id="rId15"/>
    <p:sldLayoutId id="2147493421" r:id="rId16"/>
    <p:sldLayoutId id="2147493422" r:id="rId17"/>
    <p:sldLayoutId id="2147493423" r:id="rId18"/>
    <p:sldLayoutId id="2147493424" r:id="rId19"/>
    <p:sldLayoutId id="2147493425" r:id="rId20"/>
    <p:sldLayoutId id="2147493426" r:id="rId21"/>
    <p:sldLayoutId id="2147493427" r:id="rId22"/>
    <p:sldLayoutId id="2147493428" r:id="rId23"/>
    <p:sldLayoutId id="2147493429" r:id="rId24"/>
    <p:sldLayoutId id="2147493430" r:id="rId25"/>
    <p:sldLayoutId id="2147493431" r:id="rId26"/>
    <p:sldLayoutId id="2147493432" r:id="rId27"/>
    <p:sldLayoutId id="2147493433" r:id="rId28"/>
    <p:sldLayoutId id="2147493434" r:id="rId29"/>
    <p:sldLayoutId id="2147493435" r:id="rId30"/>
    <p:sldLayoutId id="2147493436" r:id="rId31"/>
    <p:sldLayoutId id="2147493437" r:id="rId32"/>
    <p:sldLayoutId id="2147493438" r:id="rId33"/>
    <p:sldLayoutId id="2147493439" r:id="rId34"/>
    <p:sldLayoutId id="2147493440" r:id="rId35"/>
    <p:sldLayoutId id="2147493441" r:id="rId36"/>
    <p:sldLayoutId id="2147493442" r:id="rId37"/>
    <p:sldLayoutId id="2147493443" r:id="rId38"/>
    <p:sldLayoutId id="2147493444" r:id="rId39"/>
    <p:sldLayoutId id="2147493445" r:id="rId40"/>
    <p:sldLayoutId id="2147493446" r:id="rId41"/>
    <p:sldLayoutId id="2147493447" r:id="rId42"/>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C20531-002E-4FF3-845E-09E40AB43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930" cy="5143500"/>
          </a:xfrm>
          <a:prstGeom prst="rect">
            <a:avLst/>
          </a:prstGeom>
        </p:spPr>
      </p:pic>
    </p:spTree>
    <p:extLst>
      <p:ext uri="{BB962C8B-B14F-4D97-AF65-F5344CB8AC3E}">
        <p14:creationId xmlns:p14="http://schemas.microsoft.com/office/powerpoint/2010/main" val="366388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678999" y="2289764"/>
            <a:ext cx="2190693" cy="373949"/>
          </a:xfrm>
        </p:spPr>
        <p:txBody>
          <a:bodyPr/>
          <a:lstStyle/>
          <a:p>
            <a:r>
              <a:rPr lang="en-IE" dirty="0"/>
              <a:t>Healthy Eating </a:t>
            </a:r>
          </a:p>
        </p:txBody>
      </p:sp>
      <p:pic>
        <p:nvPicPr>
          <p:cNvPr id="10" name="Picture Placeholder 9">
            <a:extLst>
              <a:ext uri="{FF2B5EF4-FFF2-40B4-BE49-F238E27FC236}">
                <a16:creationId xmlns:a16="http://schemas.microsoft.com/office/drawing/2014/main" id="{FF166621-D861-4404-B50E-F00C355E089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978" r="8978"/>
          <a:stretch>
            <a:fillRect/>
          </a:stretch>
        </p:blipFill>
        <p:spPr/>
      </p:pic>
      <p:sp>
        <p:nvSpPr>
          <p:cNvPr id="5" name="TextBox 4">
            <a:extLst>
              <a:ext uri="{FF2B5EF4-FFF2-40B4-BE49-F238E27FC236}">
                <a16:creationId xmlns:a16="http://schemas.microsoft.com/office/drawing/2014/main" id="{6153A30D-CA44-4F8C-B88F-FC66C1928A50}"/>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10</a:t>
            </a:fld>
            <a:endParaRPr lang="en-GB" sz="800" kern="1200"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7F1674CF-F2B0-4367-9A4E-C5E9CEA331A5}"/>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rPr>
              <a:t>© 2019 Ipsos MRBI</a:t>
            </a:r>
            <a:endParaRPr lang="en-GB" sz="1200" dirty="0">
              <a:solidFill>
                <a:schemeClr val="bg1"/>
              </a:solidFill>
            </a:endParaRPr>
          </a:p>
        </p:txBody>
      </p:sp>
      <p:sp>
        <p:nvSpPr>
          <p:cNvPr id="7" name="TextBox 6">
            <a:extLst>
              <a:ext uri="{FF2B5EF4-FFF2-40B4-BE49-F238E27FC236}">
                <a16:creationId xmlns:a16="http://schemas.microsoft.com/office/drawing/2014/main" id="{DF0775A5-A5F4-4D36-8588-BA36C6551359}"/>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rPr>
              <a:t>18-084378-Safetrak Research</a:t>
            </a:r>
            <a:endParaRPr lang="en-GB" sz="1200" dirty="0">
              <a:solidFill>
                <a:schemeClr val="bg1"/>
              </a:solidFill>
            </a:endParaRPr>
          </a:p>
        </p:txBody>
      </p:sp>
    </p:spTree>
    <p:extLst>
      <p:ext uri="{BB962C8B-B14F-4D97-AF65-F5344CB8AC3E}">
        <p14:creationId xmlns:p14="http://schemas.microsoft.com/office/powerpoint/2010/main" val="225032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E802B-D032-4342-82D3-3EB73AC5A76E}"/>
              </a:ext>
            </a:extLst>
          </p:cNvPr>
          <p:cNvSpPr txBox="1">
            <a:spLocks/>
          </p:cNvSpPr>
          <p:nvPr/>
        </p:nvSpPr>
        <p:spPr>
          <a:xfrm>
            <a:off x="233999" y="56725"/>
            <a:ext cx="8646971" cy="443198"/>
          </a:xfrm>
          <a:prstGeom prst="rect">
            <a:avLst/>
          </a:prstGeom>
        </p:spPr>
        <p:txBody>
          <a:bodyPr/>
          <a:lst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a:lstStyle>
          <a:p>
            <a:r>
              <a:rPr lang="en-IE" dirty="0">
                <a:solidFill>
                  <a:schemeClr val="bg1"/>
                </a:solidFill>
              </a:rPr>
              <a:t>Healthy Eating – Key Take Outs</a:t>
            </a:r>
          </a:p>
        </p:txBody>
      </p:sp>
      <p:sp useBgFill="1">
        <p:nvSpPr>
          <p:cNvPr id="5" name="Subtitle 2">
            <a:extLst>
              <a:ext uri="{FF2B5EF4-FFF2-40B4-BE49-F238E27FC236}">
                <a16:creationId xmlns:a16="http://schemas.microsoft.com/office/drawing/2014/main" id="{AC8F4027-87CC-4F11-9BC6-4B34A704A03F}"/>
              </a:ext>
            </a:extLst>
          </p:cNvPr>
          <p:cNvSpPr txBox="1">
            <a:spLocks/>
          </p:cNvSpPr>
          <p:nvPr/>
        </p:nvSpPr>
        <p:spPr>
          <a:xfrm>
            <a:off x="1045043" y="1726608"/>
            <a:ext cx="7024884" cy="2294556"/>
          </a:xfrm>
          <a:prstGeom prst="rect">
            <a:avLst/>
          </a:prstGeom>
        </p:spPr>
        <p:txBody>
          <a:bodyPr vert="horz" lIns="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bg1"/>
                </a:solidFill>
                <a:latin typeface="+mn-lt"/>
                <a:ea typeface="+mn-ea"/>
                <a:cs typeface="+mn-cs"/>
              </a:defRPr>
            </a:lvl1pPr>
            <a:lvl2pPr marL="3240" indent="0" algn="l" defTabSz="924282" rtl="0" eaLnBrk="1" latinLnBrk="0" hangingPunct="1">
              <a:lnSpc>
                <a:spcPct val="90000"/>
              </a:lnSpc>
              <a:spcBef>
                <a:spcPts val="408"/>
              </a:spcBef>
              <a:spcAft>
                <a:spcPts val="300"/>
              </a:spcAft>
              <a:buFont typeface="Arial" panose="020B0604020202020204" pitchFamily="34" charset="0"/>
              <a:buNone/>
              <a:tabLst/>
              <a:defRPr sz="2200" b="1" kern="1200" baseline="0">
                <a:solidFill>
                  <a:schemeClr val="bg1">
                    <a:alpha val="70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baseline="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IE" sz="2000" i="1" cap="none" dirty="0"/>
              <a:t>The proportion of adults on the island of Ireland concerned about healthy eating has held steady at 74%, however the proportion who are very concerned has declined by 5 points to 40%. This decline is driven by those living in ROI, where the proportion who are very concerned has declined from 45% to 38%.</a:t>
            </a:r>
          </a:p>
          <a:p>
            <a:endParaRPr lang="en-IE" sz="2000" i="1" cap="none" dirty="0"/>
          </a:p>
          <a:p>
            <a:r>
              <a:rPr lang="en-IE" sz="2000" i="1" cap="none" dirty="0"/>
              <a:t>30% of ROI respondents claim that they are not well informed about healthy eating, up 5 points since 2017.</a:t>
            </a:r>
          </a:p>
          <a:p>
            <a:endParaRPr lang="en-IE" sz="2000" i="1" cap="none" dirty="0"/>
          </a:p>
          <a:p>
            <a:r>
              <a:rPr lang="en-IE" sz="2000" i="1" cap="none" dirty="0"/>
              <a:t>Almost one in five (19%) adults in NI claim not to be interested in healthy eating, an increase of 6 points since 2017 and 17% claim to be confused about healthy eating, up 5 points since 2017.</a:t>
            </a:r>
          </a:p>
          <a:p>
            <a:pPr lvl="0"/>
            <a:endParaRPr lang="en-US" sz="2400" i="1" cap="none" dirty="0"/>
          </a:p>
        </p:txBody>
      </p:sp>
    </p:spTree>
    <p:extLst>
      <p:ext uri="{BB962C8B-B14F-4D97-AF65-F5344CB8AC3E}">
        <p14:creationId xmlns:p14="http://schemas.microsoft.com/office/powerpoint/2010/main" val="381390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66113"/>
            <a:ext cx="7366335" cy="886397"/>
          </a:xfrm>
        </p:spPr>
        <p:txBody>
          <a:bodyPr/>
          <a:lstStyle/>
          <a:p>
            <a:r>
              <a:rPr lang="en-IE" dirty="0"/>
              <a:t>Level Of Agreement With Statements About Healthy Eating – IOI </a:t>
            </a:r>
          </a:p>
        </p:txBody>
      </p:sp>
      <p:sp>
        <p:nvSpPr>
          <p:cNvPr id="4" name="Text Placeholder 3"/>
          <p:cNvSpPr>
            <a:spLocks noGrp="1"/>
          </p:cNvSpPr>
          <p:nvPr>
            <p:ph type="body" sz="quarter" idx="16"/>
          </p:nvPr>
        </p:nvSpPr>
        <p:spPr>
          <a:xfrm>
            <a:off x="224598" y="4085116"/>
            <a:ext cx="8054163" cy="615140"/>
          </a:xfrm>
        </p:spPr>
        <p:txBody>
          <a:bodyPr>
            <a:normAutofit/>
          </a:bodyPr>
          <a:lstStyle/>
          <a:p>
            <a:r>
              <a:rPr lang="en-IE" dirty="0"/>
              <a:t>Q.18	I’m now going to read out four statements about eating healthily, if you could please tell me how much you agree or disagree with each statement using a scale of 0 to 10. 0 means you completely disagree with the statement and 10 means you completely agree.</a:t>
            </a:r>
          </a:p>
          <a:p>
            <a:r>
              <a:rPr lang="en-IE" dirty="0"/>
              <a:t>Base:	All Respondents:  813</a:t>
            </a:r>
          </a:p>
        </p:txBody>
      </p:sp>
      <p:graphicFrame>
        <p:nvGraphicFramePr>
          <p:cNvPr id="7" name="Chart 6"/>
          <p:cNvGraphicFramePr/>
          <p:nvPr>
            <p:extLst>
              <p:ext uri="{D42A27DB-BD31-4B8C-83A1-F6EECF244321}">
                <p14:modId xmlns:p14="http://schemas.microsoft.com/office/powerpoint/2010/main" val="521496800"/>
              </p:ext>
            </p:extLst>
          </p:nvPr>
        </p:nvGraphicFramePr>
        <p:xfrm>
          <a:off x="983226" y="1268362"/>
          <a:ext cx="8160773" cy="281675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4168" y="2318398"/>
            <a:ext cx="1101212" cy="1785104"/>
          </a:xfrm>
          <a:prstGeom prst="rect">
            <a:avLst/>
          </a:prstGeom>
        </p:spPr>
        <p:txBody>
          <a:bodyPr wrap="square">
            <a:spAutoFit/>
          </a:bodyPr>
          <a:lstStyle/>
          <a:p>
            <a:pPr algn="r"/>
            <a:r>
              <a:rPr lang="en-IE" sz="1400" b="1" dirty="0">
                <a:ea typeface="Times New Roman" panose="02020603050405020304" pitchFamily="18" charset="0"/>
                <a:cs typeface="Arial" panose="020B0604020202020204" pitchFamily="34" charset="0"/>
              </a:rPr>
              <a:t>9-10</a:t>
            </a:r>
          </a:p>
          <a:p>
            <a:pPr algn="r"/>
            <a:endParaRPr lang="en-IE" sz="1600" b="1" dirty="0">
              <a:cs typeface="Arial" panose="020B0604020202020204" pitchFamily="34" charset="0"/>
            </a:endParaRPr>
          </a:p>
          <a:p>
            <a:pPr algn="r"/>
            <a:endParaRPr lang="en-IE" sz="2000" b="1" dirty="0">
              <a:cs typeface="Arial" panose="020B0604020202020204" pitchFamily="34" charset="0"/>
            </a:endParaRPr>
          </a:p>
          <a:p>
            <a:pPr algn="r"/>
            <a:r>
              <a:rPr lang="en-IE" sz="1400" b="1" dirty="0">
                <a:cs typeface="Arial" panose="020B0604020202020204" pitchFamily="34" charset="0"/>
              </a:rPr>
              <a:t>7-8</a:t>
            </a:r>
          </a:p>
          <a:p>
            <a:pPr algn="r"/>
            <a:endParaRPr lang="en-IE" b="1" dirty="0">
              <a:cs typeface="Arial" panose="020B0604020202020204" pitchFamily="34" charset="0"/>
            </a:endParaRPr>
          </a:p>
          <a:p>
            <a:pPr algn="r"/>
            <a:r>
              <a:rPr lang="en-IE" sz="1400" b="1" dirty="0">
                <a:cs typeface="Arial" panose="020B0604020202020204" pitchFamily="34" charset="0"/>
              </a:rPr>
              <a:t>0-6</a:t>
            </a:r>
          </a:p>
          <a:p>
            <a:pPr algn="r"/>
            <a:r>
              <a:rPr lang="en-IE" sz="1400" b="1" dirty="0">
                <a:cs typeface="Arial" panose="020B0604020202020204" pitchFamily="34" charset="0"/>
              </a:rPr>
              <a:t>Don’t know</a:t>
            </a:r>
            <a:endParaRPr lang="en-IE" sz="1400" b="1" dirty="0"/>
          </a:p>
        </p:txBody>
      </p:sp>
      <p:sp>
        <p:nvSpPr>
          <p:cNvPr id="9" name="TextBox 8"/>
          <p:cNvSpPr txBox="1"/>
          <p:nvPr/>
        </p:nvSpPr>
        <p:spPr>
          <a:xfrm>
            <a:off x="1325380" y="964509"/>
            <a:ext cx="1526080" cy="215444"/>
          </a:xfrm>
          <a:prstGeom prst="rect">
            <a:avLst/>
          </a:prstGeom>
        </p:spPr>
        <p:txBody>
          <a:bodyPr vert="horz" wrap="square" lIns="0" tIns="0" rIns="0" bIns="0" rtlCol="0">
            <a:spAutoFit/>
          </a:bodyPr>
          <a:lstStyle/>
          <a:p>
            <a:pPr marL="4763" algn="ctr"/>
            <a:r>
              <a:rPr lang="en-IE" sz="1400" b="1" dirty="0"/>
              <a:t>Concerned about  </a:t>
            </a:r>
          </a:p>
        </p:txBody>
      </p:sp>
      <p:sp>
        <p:nvSpPr>
          <p:cNvPr id="12" name="TextBox 11"/>
          <p:cNvSpPr txBox="1"/>
          <p:nvPr/>
        </p:nvSpPr>
        <p:spPr>
          <a:xfrm>
            <a:off x="3207242" y="958680"/>
            <a:ext cx="1526080" cy="215444"/>
          </a:xfrm>
          <a:prstGeom prst="rect">
            <a:avLst/>
          </a:prstGeom>
        </p:spPr>
        <p:txBody>
          <a:bodyPr vert="horz" wrap="square" lIns="0" tIns="0" rIns="0" bIns="0" rtlCol="0">
            <a:spAutoFit/>
          </a:bodyPr>
          <a:lstStyle/>
          <a:p>
            <a:pPr marL="4763" algn="ctr"/>
            <a:r>
              <a:rPr lang="en-IE" sz="1400" b="1" dirty="0"/>
              <a:t>Confused by  </a:t>
            </a:r>
          </a:p>
        </p:txBody>
      </p:sp>
      <p:sp>
        <p:nvSpPr>
          <p:cNvPr id="15" name="TextBox 14"/>
          <p:cNvSpPr txBox="1"/>
          <p:nvPr/>
        </p:nvSpPr>
        <p:spPr>
          <a:xfrm>
            <a:off x="5386791" y="582010"/>
            <a:ext cx="1627692" cy="169277"/>
          </a:xfrm>
          <a:prstGeom prst="rect">
            <a:avLst/>
          </a:prstGeom>
        </p:spPr>
        <p:txBody>
          <a:bodyPr vert="horz" wrap="square" lIns="0" tIns="0" rIns="0" bIns="0" rtlCol="0">
            <a:spAutoFit/>
          </a:bodyPr>
          <a:lstStyle/>
          <a:p>
            <a:pPr marL="4763"/>
            <a:r>
              <a:rPr lang="en-IE" sz="1100" b="1" dirty="0">
                <a:solidFill>
                  <a:srgbClr val="00B050"/>
                </a:solidFill>
              </a:rPr>
              <a:t>10=Completely Agree</a:t>
            </a:r>
          </a:p>
        </p:txBody>
      </p:sp>
      <p:sp>
        <p:nvSpPr>
          <p:cNvPr id="19" name="TextBox 18"/>
          <p:cNvSpPr txBox="1"/>
          <p:nvPr/>
        </p:nvSpPr>
        <p:spPr>
          <a:xfrm>
            <a:off x="5386791" y="726509"/>
            <a:ext cx="1627692" cy="169277"/>
          </a:xfrm>
          <a:prstGeom prst="rect">
            <a:avLst/>
          </a:prstGeom>
        </p:spPr>
        <p:txBody>
          <a:bodyPr vert="horz" wrap="square" lIns="0" tIns="0" rIns="0" bIns="0" rtlCol="0">
            <a:spAutoFit/>
          </a:bodyPr>
          <a:lstStyle/>
          <a:p>
            <a:pPr marL="4763"/>
            <a:r>
              <a:rPr lang="en-IE" sz="1100" b="1" dirty="0">
                <a:solidFill>
                  <a:srgbClr val="FF0000"/>
                </a:solidFill>
              </a:rPr>
              <a:t>0 =Completely  Disagree</a:t>
            </a:r>
          </a:p>
        </p:txBody>
      </p:sp>
      <p:cxnSp>
        <p:nvCxnSpPr>
          <p:cNvPr id="17" name="Straight Connector 16">
            <a:extLst>
              <a:ext uri="{FF2B5EF4-FFF2-40B4-BE49-F238E27FC236}">
                <a16:creationId xmlns:a16="http://schemas.microsoft.com/office/drawing/2014/main" id="{D02E3CBE-2EA7-45A9-A5AF-311C5771AA31}"/>
              </a:ext>
            </a:extLst>
          </p:cNvPr>
          <p:cNvCxnSpPr>
            <a:cxnSpLocks/>
          </p:cNvCxnSpPr>
          <p:nvPr/>
        </p:nvCxnSpPr>
        <p:spPr>
          <a:xfrm>
            <a:off x="3048821" y="1318124"/>
            <a:ext cx="0" cy="2869843"/>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E5542396-93EE-4881-948C-FBDCD4FF70B4}"/>
              </a:ext>
            </a:extLst>
          </p:cNvPr>
          <p:cNvCxnSpPr>
            <a:cxnSpLocks/>
          </p:cNvCxnSpPr>
          <p:nvPr/>
        </p:nvCxnSpPr>
        <p:spPr>
          <a:xfrm>
            <a:off x="5063887" y="1318124"/>
            <a:ext cx="0" cy="2869843"/>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cxnSp>
        <p:nvCxnSpPr>
          <p:cNvPr id="27" name="Straight Connector 26">
            <a:extLst>
              <a:ext uri="{FF2B5EF4-FFF2-40B4-BE49-F238E27FC236}">
                <a16:creationId xmlns:a16="http://schemas.microsoft.com/office/drawing/2014/main" id="{AD6CDB63-B342-4DA9-85D6-FCC2BCF81DF5}"/>
              </a:ext>
            </a:extLst>
          </p:cNvPr>
          <p:cNvCxnSpPr>
            <a:cxnSpLocks/>
          </p:cNvCxnSpPr>
          <p:nvPr/>
        </p:nvCxnSpPr>
        <p:spPr>
          <a:xfrm>
            <a:off x="7146687" y="1318124"/>
            <a:ext cx="0" cy="2869843"/>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4BF9E935-02B1-4979-995A-524E1C348B49}"/>
              </a:ext>
            </a:extLst>
          </p:cNvPr>
          <p:cNvSpPr txBox="1"/>
          <p:nvPr/>
        </p:nvSpPr>
        <p:spPr>
          <a:xfrm>
            <a:off x="5189066" y="933198"/>
            <a:ext cx="1726107" cy="215444"/>
          </a:xfrm>
          <a:prstGeom prst="rect">
            <a:avLst/>
          </a:prstGeom>
        </p:spPr>
        <p:txBody>
          <a:bodyPr vert="horz" wrap="square" lIns="0" tIns="0" rIns="0" bIns="0" rtlCol="0">
            <a:spAutoFit/>
          </a:bodyPr>
          <a:lstStyle/>
          <a:p>
            <a:pPr marL="4763" algn="ctr"/>
            <a:r>
              <a:rPr lang="en-IE" sz="1400" b="1" dirty="0"/>
              <a:t>Well informed about</a:t>
            </a:r>
          </a:p>
        </p:txBody>
      </p:sp>
      <p:sp>
        <p:nvSpPr>
          <p:cNvPr id="29" name="TextBox 28">
            <a:extLst>
              <a:ext uri="{FF2B5EF4-FFF2-40B4-BE49-F238E27FC236}">
                <a16:creationId xmlns:a16="http://schemas.microsoft.com/office/drawing/2014/main" id="{E62896DE-DDDB-4087-A300-CE2FF6D5BB78}"/>
              </a:ext>
            </a:extLst>
          </p:cNvPr>
          <p:cNvSpPr txBox="1"/>
          <p:nvPr/>
        </p:nvSpPr>
        <p:spPr>
          <a:xfrm>
            <a:off x="7193077" y="928345"/>
            <a:ext cx="1526080" cy="215444"/>
          </a:xfrm>
          <a:prstGeom prst="rect">
            <a:avLst/>
          </a:prstGeom>
        </p:spPr>
        <p:txBody>
          <a:bodyPr vert="horz" wrap="square" lIns="0" tIns="0" rIns="0" bIns="0" rtlCol="0">
            <a:spAutoFit/>
          </a:bodyPr>
          <a:lstStyle/>
          <a:p>
            <a:pPr marL="4763" algn="ctr"/>
            <a:r>
              <a:rPr lang="en-IE" sz="1400" b="1" dirty="0"/>
              <a:t>Not interested in</a:t>
            </a:r>
          </a:p>
        </p:txBody>
      </p:sp>
    </p:spTree>
    <p:extLst>
      <p:ext uri="{BB962C8B-B14F-4D97-AF65-F5344CB8AC3E}">
        <p14:creationId xmlns:p14="http://schemas.microsoft.com/office/powerpoint/2010/main" val="174446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64433"/>
            <a:ext cx="8646971" cy="443198"/>
          </a:xfrm>
        </p:spPr>
        <p:txBody>
          <a:bodyPr/>
          <a:lstStyle/>
          <a:p>
            <a:r>
              <a:rPr lang="en-IE" dirty="0"/>
              <a:t>Healthy Eating – Main Issue Of Concern*</a:t>
            </a:r>
          </a:p>
        </p:txBody>
      </p:sp>
      <p:sp>
        <p:nvSpPr>
          <p:cNvPr id="4" name="Text Placeholder 3"/>
          <p:cNvSpPr>
            <a:spLocks noGrp="1"/>
          </p:cNvSpPr>
          <p:nvPr>
            <p:ph type="body" sz="quarter" idx="16"/>
          </p:nvPr>
        </p:nvSpPr>
        <p:spPr>
          <a:xfrm>
            <a:off x="224598" y="4126681"/>
            <a:ext cx="8290010" cy="615140"/>
          </a:xfrm>
        </p:spPr>
        <p:txBody>
          <a:bodyPr>
            <a:normAutofit/>
          </a:bodyPr>
          <a:lstStyle/>
          <a:p>
            <a:r>
              <a:rPr lang="en-IE" dirty="0"/>
              <a:t>Q.19	What one healthy eating issue are you most concerned about? (Unprompted)	</a:t>
            </a:r>
          </a:p>
          <a:p>
            <a:r>
              <a:rPr lang="en-IE" dirty="0"/>
              <a:t>Base:	All Respondents:  813</a:t>
            </a:r>
          </a:p>
        </p:txBody>
      </p:sp>
      <p:graphicFrame>
        <p:nvGraphicFramePr>
          <p:cNvPr id="5" name="Table 4"/>
          <p:cNvGraphicFramePr>
            <a:graphicFrameLocks noGrp="1"/>
          </p:cNvGraphicFramePr>
          <p:nvPr>
            <p:extLst>
              <p:ext uri="{D42A27DB-BD31-4B8C-83A1-F6EECF244321}">
                <p14:modId xmlns:p14="http://schemas.microsoft.com/office/powerpoint/2010/main" val="1125077781"/>
              </p:ext>
            </p:extLst>
          </p:nvPr>
        </p:nvGraphicFramePr>
        <p:xfrm>
          <a:off x="366902" y="930180"/>
          <a:ext cx="8147706" cy="3331185"/>
        </p:xfrm>
        <a:graphic>
          <a:graphicData uri="http://schemas.openxmlformats.org/drawingml/2006/table">
            <a:tbl>
              <a:tblPr firstRow="1" bandRow="1">
                <a:tableStyleId>{F5AB1C69-6EDB-4FF4-983F-18BD219EF322}</a:tableStyleId>
              </a:tblPr>
              <a:tblGrid>
                <a:gridCol w="3464064">
                  <a:extLst>
                    <a:ext uri="{9D8B030D-6E8A-4147-A177-3AD203B41FA5}">
                      <a16:colId xmlns:a16="http://schemas.microsoft.com/office/drawing/2014/main" val="1761372298"/>
                    </a:ext>
                  </a:extLst>
                </a:gridCol>
                <a:gridCol w="501318">
                  <a:extLst>
                    <a:ext uri="{9D8B030D-6E8A-4147-A177-3AD203B41FA5}">
                      <a16:colId xmlns:a16="http://schemas.microsoft.com/office/drawing/2014/main" val="2958994197"/>
                    </a:ext>
                  </a:extLst>
                </a:gridCol>
                <a:gridCol w="501318">
                  <a:extLst>
                    <a:ext uri="{9D8B030D-6E8A-4147-A177-3AD203B41FA5}">
                      <a16:colId xmlns:a16="http://schemas.microsoft.com/office/drawing/2014/main" val="150242267"/>
                    </a:ext>
                  </a:extLst>
                </a:gridCol>
                <a:gridCol w="525858">
                  <a:extLst>
                    <a:ext uri="{9D8B030D-6E8A-4147-A177-3AD203B41FA5}">
                      <a16:colId xmlns:a16="http://schemas.microsoft.com/office/drawing/2014/main" val="623540443"/>
                    </a:ext>
                  </a:extLst>
                </a:gridCol>
                <a:gridCol w="525858">
                  <a:extLst>
                    <a:ext uri="{9D8B030D-6E8A-4147-A177-3AD203B41FA5}">
                      <a16:colId xmlns:a16="http://schemas.microsoft.com/office/drawing/2014/main" val="3152481799"/>
                    </a:ext>
                  </a:extLst>
                </a:gridCol>
                <a:gridCol w="525858">
                  <a:extLst>
                    <a:ext uri="{9D8B030D-6E8A-4147-A177-3AD203B41FA5}">
                      <a16:colId xmlns:a16="http://schemas.microsoft.com/office/drawing/2014/main" val="1158304533"/>
                    </a:ext>
                  </a:extLst>
                </a:gridCol>
                <a:gridCol w="525858">
                  <a:extLst>
                    <a:ext uri="{9D8B030D-6E8A-4147-A177-3AD203B41FA5}">
                      <a16:colId xmlns:a16="http://schemas.microsoft.com/office/drawing/2014/main" val="1743056428"/>
                    </a:ext>
                  </a:extLst>
                </a:gridCol>
                <a:gridCol w="525858">
                  <a:extLst>
                    <a:ext uri="{9D8B030D-6E8A-4147-A177-3AD203B41FA5}">
                      <a16:colId xmlns:a16="http://schemas.microsoft.com/office/drawing/2014/main" val="709451516"/>
                    </a:ext>
                  </a:extLst>
                </a:gridCol>
                <a:gridCol w="525858">
                  <a:extLst>
                    <a:ext uri="{9D8B030D-6E8A-4147-A177-3AD203B41FA5}">
                      <a16:colId xmlns:a16="http://schemas.microsoft.com/office/drawing/2014/main" val="1425432912"/>
                    </a:ext>
                  </a:extLst>
                </a:gridCol>
                <a:gridCol w="525858">
                  <a:extLst>
                    <a:ext uri="{9D8B030D-6E8A-4147-A177-3AD203B41FA5}">
                      <a16:colId xmlns:a16="http://schemas.microsoft.com/office/drawing/2014/main" val="2491340967"/>
                    </a:ext>
                  </a:extLst>
                </a:gridCol>
              </a:tblGrid>
              <a:tr h="310429">
                <a:tc>
                  <a:txBody>
                    <a:bodyPr/>
                    <a:lstStyle/>
                    <a:p>
                      <a:pPr>
                        <a:lnSpc>
                          <a:spcPct val="90000"/>
                        </a:lnSpc>
                      </a:pPr>
                      <a:endParaRPr lang="en-IE" sz="1400" b="1" dirty="0">
                        <a:solidFill>
                          <a:schemeClr val="bg1"/>
                        </a:solidFill>
                        <a:latin typeface="+mn-lt"/>
                      </a:endParaRPr>
                    </a:p>
                  </a:txBody>
                  <a:tcPr marL="45720" marR="45720" marT="0" marB="0" anchor="ctr"/>
                </a:tc>
                <a:tc>
                  <a:txBody>
                    <a:bodyPr/>
                    <a:lstStyle/>
                    <a:p>
                      <a:pPr algn="ctr">
                        <a:lnSpc>
                          <a:spcPct val="90000"/>
                        </a:lnSpc>
                      </a:pPr>
                      <a:r>
                        <a:rPr lang="en-IE" sz="1400" b="1" dirty="0"/>
                        <a:t>ST 19</a:t>
                      </a:r>
                      <a:endParaRPr lang="en-IE" sz="1400" b="1" dirty="0">
                        <a:solidFill>
                          <a:schemeClr val="bg1"/>
                        </a:solidFill>
                        <a:latin typeface="+mn-lt"/>
                      </a:endParaRPr>
                    </a:p>
                  </a:txBody>
                  <a:tcPr marL="45720" marR="45720" marT="0" marB="0" anchor="ctr"/>
                </a:tc>
                <a:tc>
                  <a:txBody>
                    <a:bodyPr/>
                    <a:lstStyle/>
                    <a:p>
                      <a:pPr algn="ctr">
                        <a:lnSpc>
                          <a:spcPct val="90000"/>
                        </a:lnSpc>
                      </a:pPr>
                      <a:r>
                        <a:rPr lang="en-IE" sz="1400" b="1" dirty="0">
                          <a:solidFill>
                            <a:schemeClr val="bg1"/>
                          </a:solidFill>
                          <a:latin typeface="+mn-lt"/>
                        </a:rPr>
                        <a:t>ST 20</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dirty="0"/>
                        <a:t>15-24</a:t>
                      </a:r>
                      <a:endParaRPr lang="en-IE" sz="1400" b="1" dirty="0">
                        <a:solidFill>
                          <a:schemeClr val="bg1"/>
                        </a:solidFill>
                        <a:latin typeface="+mn-lt"/>
                      </a:endParaRP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dirty="0"/>
                        <a:t>25-34</a:t>
                      </a:r>
                      <a:endParaRPr lang="en-IE" sz="1400" b="1" dirty="0">
                        <a:solidFill>
                          <a:schemeClr val="bg1"/>
                        </a:solidFill>
                        <a:latin typeface="+mn-lt"/>
                      </a:endParaRPr>
                    </a:p>
                  </a:txBody>
                  <a:tcPr marL="45720" marR="45720" marT="0" marB="0" anchor="ctr"/>
                </a:tc>
                <a:tc>
                  <a:txBody>
                    <a:bodyPr/>
                    <a:lstStyle/>
                    <a:p>
                      <a:pPr algn="ctr">
                        <a:lnSpc>
                          <a:spcPct val="90000"/>
                        </a:lnSpc>
                      </a:pPr>
                      <a:r>
                        <a:rPr lang="en-IE" sz="1400" b="1" dirty="0"/>
                        <a:t>35-44</a:t>
                      </a:r>
                      <a:endParaRPr lang="en-IE" sz="1400" b="1" dirty="0">
                        <a:solidFill>
                          <a:schemeClr val="bg1"/>
                        </a:solidFill>
                        <a:latin typeface="+mn-lt"/>
                      </a:endParaRPr>
                    </a:p>
                  </a:txBody>
                  <a:tcPr marL="45720" marR="45720" marT="0" marB="0" anchor="ctr"/>
                </a:tc>
                <a:tc>
                  <a:txBody>
                    <a:bodyPr/>
                    <a:lstStyle/>
                    <a:p>
                      <a:pPr algn="ctr">
                        <a:lnSpc>
                          <a:spcPct val="90000"/>
                        </a:lnSpc>
                      </a:pPr>
                      <a:r>
                        <a:rPr lang="en-IE" sz="1400" b="1" dirty="0"/>
                        <a:t>45-59</a:t>
                      </a:r>
                      <a:endParaRPr lang="en-IE" sz="1400" b="1" dirty="0">
                        <a:solidFill>
                          <a:schemeClr val="bg1"/>
                        </a:solidFill>
                        <a:latin typeface="+mn-lt"/>
                      </a:endParaRPr>
                    </a:p>
                  </a:txBody>
                  <a:tcPr marL="45720" marR="45720" marT="0" marB="0" anchor="ctr"/>
                </a:tc>
                <a:tc>
                  <a:txBody>
                    <a:bodyPr/>
                    <a:lstStyle/>
                    <a:p>
                      <a:pPr algn="ctr">
                        <a:lnSpc>
                          <a:spcPct val="90000"/>
                        </a:lnSpc>
                      </a:pPr>
                      <a:r>
                        <a:rPr lang="en-IE" sz="1400" b="1" dirty="0"/>
                        <a:t>50-54</a:t>
                      </a:r>
                      <a:endParaRPr lang="en-IE" sz="1400" b="1" dirty="0">
                        <a:solidFill>
                          <a:schemeClr val="bg1"/>
                        </a:solidFill>
                        <a:latin typeface="+mn-lt"/>
                      </a:endParaRPr>
                    </a:p>
                  </a:txBody>
                  <a:tcPr marL="45720" marR="45720" marT="0" marB="0" anchor="ctr"/>
                </a:tc>
                <a:tc>
                  <a:txBody>
                    <a:bodyPr/>
                    <a:lstStyle/>
                    <a:p>
                      <a:pPr algn="ctr">
                        <a:lnSpc>
                          <a:spcPct val="90000"/>
                        </a:lnSpc>
                      </a:pPr>
                      <a:r>
                        <a:rPr lang="en-IE" sz="1400" b="1" dirty="0"/>
                        <a:t>55-64</a:t>
                      </a:r>
                      <a:endParaRPr lang="en-IE" sz="1400" b="1" dirty="0">
                        <a:solidFill>
                          <a:schemeClr val="bg1"/>
                        </a:solidFill>
                        <a:latin typeface="+mn-lt"/>
                      </a:endParaRPr>
                    </a:p>
                  </a:txBody>
                  <a:tcPr marL="45720" marR="45720" marT="0" marB="0" anchor="ctr"/>
                </a:tc>
                <a:tc>
                  <a:txBody>
                    <a:bodyPr/>
                    <a:lstStyle/>
                    <a:p>
                      <a:pPr algn="ctr">
                        <a:lnSpc>
                          <a:spcPct val="90000"/>
                        </a:lnSpc>
                      </a:pPr>
                      <a:r>
                        <a:rPr lang="en-IE" sz="1400" b="1" dirty="0"/>
                        <a:t>65-74</a:t>
                      </a:r>
                      <a:endParaRPr lang="en-IE" sz="1400" b="1" dirty="0">
                        <a:solidFill>
                          <a:schemeClr val="bg1"/>
                        </a:solidFill>
                        <a:latin typeface="+mn-lt"/>
                      </a:endParaRPr>
                    </a:p>
                  </a:txBody>
                  <a:tcPr marL="45720" marR="45720" marT="0" marB="0" anchor="ctr"/>
                </a:tc>
                <a:extLst>
                  <a:ext uri="{0D108BD9-81ED-4DB2-BD59-A6C34878D82A}">
                    <a16:rowId xmlns:a16="http://schemas.microsoft.com/office/drawing/2014/main" val="2362487610"/>
                  </a:ext>
                </a:extLst>
              </a:tr>
              <a:tr h="371019">
                <a:tc>
                  <a:txBody>
                    <a:bodyPr/>
                    <a:lstStyle/>
                    <a:p>
                      <a:pPr>
                        <a:lnSpc>
                          <a:spcPct val="90000"/>
                        </a:lnSpc>
                      </a:pPr>
                      <a:endParaRPr lang="en-IE" sz="1300" b="1" dirty="0">
                        <a:latin typeface="+mn-lt"/>
                      </a:endParaRPr>
                    </a:p>
                  </a:txBody>
                  <a:tcPr marL="45720" marR="45720" marT="0" marB="0"/>
                </a:tc>
                <a:tc>
                  <a:txBody>
                    <a:bodyPr/>
                    <a:lstStyle/>
                    <a:p>
                      <a:pPr algn="ctr">
                        <a:lnSpc>
                          <a:spcPct val="90000"/>
                        </a:lnSpc>
                      </a:pPr>
                      <a:r>
                        <a:rPr lang="en-IE" sz="1400" b="1" kern="1200" dirty="0"/>
                        <a:t>(808)</a:t>
                      </a:r>
                      <a:endParaRPr lang="en-IE" sz="1400" b="1" kern="1200" dirty="0">
                        <a:solidFill>
                          <a:schemeClr val="tx1"/>
                        </a:solidFill>
                        <a:latin typeface="+mn-lt"/>
                        <a:ea typeface="+mn-ea"/>
                        <a:cs typeface="+mn-cs"/>
                      </a:endParaRPr>
                    </a:p>
                  </a:txBody>
                  <a:tcPr marL="45720" marR="45720" marT="0" marB="0" anchor="ctr"/>
                </a:tc>
                <a:tc>
                  <a:txBody>
                    <a:bodyPr/>
                    <a:lstStyle/>
                    <a:p>
                      <a:pPr algn="ctr">
                        <a:lnSpc>
                          <a:spcPct val="90000"/>
                        </a:lnSpc>
                      </a:pPr>
                      <a:r>
                        <a:rPr lang="en-IE" sz="1400" b="1" kern="1200" dirty="0">
                          <a:solidFill>
                            <a:schemeClr val="tx1"/>
                          </a:solidFill>
                          <a:latin typeface="+mn-lt"/>
                          <a:ea typeface="+mn-ea"/>
                          <a:cs typeface="+mn-cs"/>
                        </a:rPr>
                        <a:t>(813)</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r>
                        <a:rPr lang="en-IE" sz="1400" b="1" dirty="0"/>
                        <a:t>(120)</a:t>
                      </a:r>
                      <a:endParaRPr lang="en-IE" sz="1400" b="1" dirty="0">
                        <a:solidFill>
                          <a:schemeClr val="tx1"/>
                        </a:solidFill>
                      </a:endParaRPr>
                    </a:p>
                  </a:txBody>
                  <a:tcPr marL="45720" marR="45720" anchor="ctr">
                    <a:lnL w="38100" cap="flat" cmpd="sng" algn="ctr">
                      <a:solidFill>
                        <a:schemeClr val="bg1"/>
                      </a:solidFill>
                      <a:prstDash val="solid"/>
                      <a:round/>
                      <a:headEnd type="none" w="med" len="med"/>
                      <a:tailEnd type="none" w="med" len="med"/>
                    </a:lnL>
                  </a:tcPr>
                </a:tc>
                <a:tc>
                  <a:txBody>
                    <a:bodyPr/>
                    <a:lstStyle/>
                    <a:p>
                      <a:pPr algn="ctr"/>
                      <a:r>
                        <a:rPr lang="en-IE" sz="1400" b="1" dirty="0"/>
                        <a:t>(153)</a:t>
                      </a:r>
                      <a:endParaRPr lang="en-IE" sz="1400" b="1" dirty="0">
                        <a:solidFill>
                          <a:schemeClr val="tx1"/>
                        </a:solidFill>
                      </a:endParaRPr>
                    </a:p>
                  </a:txBody>
                  <a:tcPr marL="45720" marR="45720" anchor="ctr"/>
                </a:tc>
                <a:tc>
                  <a:txBody>
                    <a:bodyPr/>
                    <a:lstStyle/>
                    <a:p>
                      <a:pPr algn="ctr"/>
                      <a:r>
                        <a:rPr lang="en-IE" sz="1400" b="1" dirty="0"/>
                        <a:t>(168)</a:t>
                      </a:r>
                      <a:endParaRPr lang="en-IE" sz="1400" b="1" dirty="0">
                        <a:solidFill>
                          <a:schemeClr val="tx1"/>
                        </a:solidFill>
                      </a:endParaRPr>
                    </a:p>
                  </a:txBody>
                  <a:tcPr marL="45720" marR="45720" anchor="ctr"/>
                </a:tc>
                <a:tc>
                  <a:txBody>
                    <a:bodyPr/>
                    <a:lstStyle/>
                    <a:p>
                      <a:pPr algn="ctr"/>
                      <a:r>
                        <a:rPr lang="en-IE" sz="1400" b="1" dirty="0"/>
                        <a:t>(77)</a:t>
                      </a:r>
                      <a:endParaRPr lang="en-IE" sz="1400" b="1" dirty="0">
                        <a:solidFill>
                          <a:schemeClr val="tx1"/>
                        </a:solidFill>
                      </a:endParaRPr>
                    </a:p>
                  </a:txBody>
                  <a:tcPr marL="45720" marR="45720" anchor="ctr"/>
                </a:tc>
                <a:tc>
                  <a:txBody>
                    <a:bodyPr/>
                    <a:lstStyle/>
                    <a:p>
                      <a:pPr algn="ctr"/>
                      <a:r>
                        <a:rPr lang="en-IE" sz="1400" b="1" dirty="0"/>
                        <a:t>(73)</a:t>
                      </a:r>
                      <a:endParaRPr lang="en-IE" sz="1400" b="1" dirty="0">
                        <a:solidFill>
                          <a:schemeClr val="tx1"/>
                        </a:solidFill>
                      </a:endParaRPr>
                    </a:p>
                  </a:txBody>
                  <a:tcPr marL="45720" marR="45720" anchor="ctr"/>
                </a:tc>
                <a:tc>
                  <a:txBody>
                    <a:bodyPr/>
                    <a:lstStyle/>
                    <a:p>
                      <a:pPr algn="ctr"/>
                      <a:r>
                        <a:rPr lang="en-IE" sz="1400" b="1" dirty="0"/>
                        <a:t>(104)</a:t>
                      </a:r>
                      <a:endParaRPr lang="en-IE" sz="1400" b="1" dirty="0">
                        <a:solidFill>
                          <a:schemeClr val="tx1"/>
                        </a:solidFill>
                      </a:endParaRPr>
                    </a:p>
                  </a:txBody>
                  <a:tcPr marL="45720" marR="45720" anchor="ctr"/>
                </a:tc>
                <a:tc>
                  <a:txBody>
                    <a:bodyPr/>
                    <a:lstStyle/>
                    <a:p>
                      <a:pPr algn="ctr"/>
                      <a:r>
                        <a:rPr lang="en-IE" sz="1400" b="1" dirty="0"/>
                        <a:t>(117)</a:t>
                      </a:r>
                      <a:endParaRPr lang="en-IE" sz="1400" b="1" dirty="0">
                        <a:solidFill>
                          <a:schemeClr val="tx1"/>
                        </a:solidFill>
                      </a:endParaRPr>
                    </a:p>
                  </a:txBody>
                  <a:tcPr marL="45720" marR="45720" anchor="ctr"/>
                </a:tc>
                <a:extLst>
                  <a:ext uri="{0D108BD9-81ED-4DB2-BD59-A6C34878D82A}">
                    <a16:rowId xmlns:a16="http://schemas.microsoft.com/office/drawing/2014/main" val="1842621530"/>
                  </a:ext>
                </a:extLst>
              </a:tr>
              <a:tr h="310429">
                <a:tc>
                  <a:txBody>
                    <a:bodyPr/>
                    <a:lstStyle/>
                    <a:p>
                      <a:pPr>
                        <a:lnSpc>
                          <a:spcPct val="90000"/>
                        </a:lnSpc>
                      </a:pPr>
                      <a:endParaRPr lang="en-IE" sz="1300" b="1" dirty="0">
                        <a:latin typeface="+mn-lt"/>
                      </a:endParaRPr>
                    </a:p>
                  </a:txBody>
                  <a:tcPr marL="45720" marR="45720" marT="0" marB="0"/>
                </a:tc>
                <a:tc>
                  <a:txBody>
                    <a:bodyPr/>
                    <a:lstStyle/>
                    <a:p>
                      <a:pPr algn="ctr">
                        <a:lnSpc>
                          <a:spcPct val="90000"/>
                        </a:lnSpc>
                      </a:pPr>
                      <a:r>
                        <a:rPr lang="en-IE" sz="1400" b="1" dirty="0"/>
                        <a:t>%</a:t>
                      </a:r>
                      <a:endParaRPr lang="en-IE" sz="1400" b="1" dirty="0">
                        <a:latin typeface="+mn-lt"/>
                      </a:endParaRPr>
                    </a:p>
                  </a:txBody>
                  <a:tcPr marL="45720" marR="45720" marT="0" marB="0" anchor="ctr"/>
                </a:tc>
                <a:tc>
                  <a:txBody>
                    <a:bodyPr/>
                    <a:lstStyle/>
                    <a:p>
                      <a:pPr algn="ctr">
                        <a:lnSpc>
                          <a:spcPct val="90000"/>
                        </a:lnSpc>
                      </a:pPr>
                      <a:r>
                        <a:rPr lang="en-IE" sz="1400" b="1" dirty="0">
                          <a:latin typeface="+mn-lt"/>
                        </a:rPr>
                        <a:t>%</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dirty="0"/>
                        <a:t>%</a:t>
                      </a:r>
                      <a:endParaRPr lang="en-IE" sz="1400" b="1" dirty="0">
                        <a:latin typeface="+mn-lt"/>
                      </a:endParaRP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dirty="0"/>
                        <a:t>%</a:t>
                      </a:r>
                      <a:endParaRPr lang="en-IE" sz="1400" b="1" dirty="0">
                        <a:latin typeface="+mn-lt"/>
                      </a:endParaRPr>
                    </a:p>
                  </a:txBody>
                  <a:tcPr marL="45720" marR="45720" marT="0" marB="0" anchor="ctr"/>
                </a:tc>
                <a:tc>
                  <a:txBody>
                    <a:bodyPr/>
                    <a:lstStyle/>
                    <a:p>
                      <a:pPr algn="ctr">
                        <a:lnSpc>
                          <a:spcPct val="90000"/>
                        </a:lnSpc>
                      </a:pPr>
                      <a:r>
                        <a:rPr lang="en-IE" sz="1400" b="1" dirty="0"/>
                        <a:t>%</a:t>
                      </a:r>
                      <a:endParaRPr lang="en-IE" sz="1400" b="1" dirty="0">
                        <a:latin typeface="+mn-lt"/>
                      </a:endParaRPr>
                    </a:p>
                  </a:txBody>
                  <a:tcPr marL="45720" marR="45720" marT="0" marB="0" anchor="ctr"/>
                </a:tc>
                <a:tc>
                  <a:txBody>
                    <a:bodyPr/>
                    <a:lstStyle/>
                    <a:p>
                      <a:pPr algn="ctr">
                        <a:lnSpc>
                          <a:spcPct val="90000"/>
                        </a:lnSpc>
                      </a:pPr>
                      <a:r>
                        <a:rPr lang="en-IE" sz="1400" b="1" dirty="0"/>
                        <a:t>%</a:t>
                      </a:r>
                      <a:endParaRPr lang="en-IE" sz="1400" b="1" dirty="0">
                        <a:latin typeface="+mn-lt"/>
                      </a:endParaRPr>
                    </a:p>
                  </a:txBody>
                  <a:tcPr marL="45720" marR="45720" marT="0" marB="0" anchor="ctr"/>
                </a:tc>
                <a:tc>
                  <a:txBody>
                    <a:bodyPr/>
                    <a:lstStyle/>
                    <a:p>
                      <a:pPr algn="ctr">
                        <a:lnSpc>
                          <a:spcPct val="90000"/>
                        </a:lnSpc>
                      </a:pPr>
                      <a:r>
                        <a:rPr lang="en-IE" sz="1400" b="1" dirty="0"/>
                        <a:t>%</a:t>
                      </a:r>
                      <a:endParaRPr lang="en-IE" sz="1400" b="1" dirty="0">
                        <a:latin typeface="+mn-lt"/>
                      </a:endParaRPr>
                    </a:p>
                  </a:txBody>
                  <a:tcPr marL="45720" marR="45720" marT="0" marB="0" anchor="ctr"/>
                </a:tc>
                <a:tc>
                  <a:txBody>
                    <a:bodyPr/>
                    <a:lstStyle/>
                    <a:p>
                      <a:pPr algn="ctr">
                        <a:lnSpc>
                          <a:spcPct val="90000"/>
                        </a:lnSpc>
                      </a:pPr>
                      <a:r>
                        <a:rPr lang="en-IE" sz="1400" b="1" dirty="0"/>
                        <a:t>%</a:t>
                      </a:r>
                      <a:endParaRPr lang="en-IE" sz="1400" b="1" dirty="0">
                        <a:latin typeface="+mn-lt"/>
                      </a:endParaRPr>
                    </a:p>
                  </a:txBody>
                  <a:tcPr marL="45720" marR="45720" marT="0" marB="0" anchor="ctr"/>
                </a:tc>
                <a:tc>
                  <a:txBody>
                    <a:bodyPr/>
                    <a:lstStyle/>
                    <a:p>
                      <a:pPr algn="ctr">
                        <a:lnSpc>
                          <a:spcPct val="90000"/>
                        </a:lnSpc>
                      </a:pPr>
                      <a:r>
                        <a:rPr lang="en-IE" sz="1400" b="1" dirty="0"/>
                        <a:t>%</a:t>
                      </a:r>
                      <a:endParaRPr lang="en-IE" sz="1400" b="1" dirty="0">
                        <a:latin typeface="+mn-lt"/>
                      </a:endParaRPr>
                    </a:p>
                  </a:txBody>
                  <a:tcPr marL="45720" marR="45720" marT="0" marB="0" anchor="ctr"/>
                </a:tc>
                <a:extLst>
                  <a:ext uri="{0D108BD9-81ED-4DB2-BD59-A6C34878D82A}">
                    <a16:rowId xmlns:a16="http://schemas.microsoft.com/office/drawing/2014/main" val="3941155005"/>
                  </a:ext>
                </a:extLst>
              </a:tr>
              <a:tr h="320694">
                <a:tc>
                  <a:txBody>
                    <a:bodyPr/>
                    <a:lstStyle/>
                    <a:p>
                      <a:pPr algn="l" fontAlgn="ctr">
                        <a:lnSpc>
                          <a:spcPct val="90000"/>
                        </a:lnSpc>
                      </a:pPr>
                      <a:r>
                        <a:rPr lang="en-IE" sz="1300" b="1" u="none" strike="noStrike" dirty="0">
                          <a:effectLst/>
                        </a:rPr>
                        <a:t>Cholesterol/Blood pressure/Heart disease/Stroke</a:t>
                      </a:r>
                      <a:endParaRPr lang="en-IE" sz="13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400" b="1" kern="1200" dirty="0"/>
                        <a:t>14</a:t>
                      </a:r>
                      <a:endParaRPr lang="en-IE" sz="1400" b="1" kern="1200" dirty="0">
                        <a:solidFill>
                          <a:schemeClr val="dk1"/>
                        </a:solidFill>
                        <a:latin typeface="+mn-lt"/>
                        <a:ea typeface="+mn-ea"/>
                        <a:cs typeface="+mn-cs"/>
                      </a:endParaRP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17</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kern="1200" dirty="0">
                          <a:solidFill>
                            <a:schemeClr val="dk1"/>
                          </a:solidFill>
                          <a:latin typeface="+mn-lt"/>
                          <a:ea typeface="+mn-ea"/>
                          <a:cs typeface="+mn-cs"/>
                        </a:rPr>
                        <a:t>10</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kern="1200" dirty="0">
                          <a:solidFill>
                            <a:schemeClr val="dk1"/>
                          </a:solidFill>
                          <a:latin typeface="+mn-lt"/>
                          <a:ea typeface="+mn-ea"/>
                          <a:cs typeface="+mn-cs"/>
                        </a:rPr>
                        <a:t>14</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12</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18</a:t>
                      </a:r>
                    </a:p>
                  </a:txBody>
                  <a:tcPr marL="45720" marR="45720" marT="0" marB="0" anchor="ctr"/>
                </a:tc>
                <a:tc>
                  <a:txBody>
                    <a:bodyPr/>
                    <a:lstStyle/>
                    <a:p>
                      <a:pPr algn="ctr">
                        <a:lnSpc>
                          <a:spcPct val="90000"/>
                        </a:lnSpc>
                      </a:pPr>
                      <a:r>
                        <a:rPr lang="en-IE" sz="1400" b="1" kern="1200" dirty="0">
                          <a:solidFill>
                            <a:srgbClr val="FF0000"/>
                          </a:solidFill>
                          <a:latin typeface="+mn-lt"/>
                          <a:ea typeface="+mn-ea"/>
                          <a:cs typeface="+mn-cs"/>
                        </a:rPr>
                        <a:t>25</a:t>
                      </a:r>
                    </a:p>
                  </a:txBody>
                  <a:tcPr marL="45720" marR="45720" marT="0" marB="0" anchor="ctr"/>
                </a:tc>
                <a:tc>
                  <a:txBody>
                    <a:bodyPr/>
                    <a:lstStyle/>
                    <a:p>
                      <a:pPr algn="ctr">
                        <a:lnSpc>
                          <a:spcPct val="90000"/>
                        </a:lnSpc>
                      </a:pPr>
                      <a:r>
                        <a:rPr lang="en-IE" sz="1400" b="1" kern="1200" dirty="0">
                          <a:solidFill>
                            <a:srgbClr val="FF0000"/>
                          </a:solidFill>
                          <a:latin typeface="+mn-lt"/>
                          <a:ea typeface="+mn-ea"/>
                          <a:cs typeface="+mn-cs"/>
                        </a:rPr>
                        <a:t>24</a:t>
                      </a:r>
                    </a:p>
                  </a:txBody>
                  <a:tcPr marL="45720" marR="45720" marT="0" marB="0" anchor="ctr"/>
                </a:tc>
                <a:tc>
                  <a:txBody>
                    <a:bodyPr/>
                    <a:lstStyle/>
                    <a:p>
                      <a:pPr algn="ctr">
                        <a:lnSpc>
                          <a:spcPct val="90000"/>
                        </a:lnSpc>
                      </a:pPr>
                      <a:r>
                        <a:rPr lang="en-IE" sz="1400" b="1" kern="1200" dirty="0">
                          <a:solidFill>
                            <a:srgbClr val="FF0000"/>
                          </a:solidFill>
                          <a:latin typeface="+mn-lt"/>
                          <a:ea typeface="+mn-ea"/>
                          <a:cs typeface="+mn-cs"/>
                        </a:rPr>
                        <a:t>27</a:t>
                      </a:r>
                    </a:p>
                  </a:txBody>
                  <a:tcPr marL="45720" marR="45720" marT="0" marB="0" anchor="ctr"/>
                </a:tc>
                <a:extLst>
                  <a:ext uri="{0D108BD9-81ED-4DB2-BD59-A6C34878D82A}">
                    <a16:rowId xmlns:a16="http://schemas.microsoft.com/office/drawing/2014/main" val="2335798525"/>
                  </a:ext>
                </a:extLst>
              </a:tr>
              <a:tr h="320694">
                <a:tc>
                  <a:txBody>
                    <a:bodyPr/>
                    <a:lstStyle/>
                    <a:p>
                      <a:pPr algn="l" fontAlgn="ctr">
                        <a:lnSpc>
                          <a:spcPct val="90000"/>
                        </a:lnSpc>
                      </a:pPr>
                      <a:r>
                        <a:rPr lang="en-IE" sz="1300" b="1" u="none" strike="noStrike" dirty="0">
                          <a:effectLst/>
                        </a:rPr>
                        <a:t>Sugar intake</a:t>
                      </a:r>
                      <a:endParaRPr lang="en-IE" sz="13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400" b="1" kern="1200" dirty="0"/>
                        <a:t>12</a:t>
                      </a:r>
                      <a:endParaRPr lang="en-IE" sz="1400" b="1" kern="1200" dirty="0">
                        <a:solidFill>
                          <a:schemeClr val="dk1"/>
                        </a:solidFill>
                        <a:latin typeface="+mn-lt"/>
                        <a:ea typeface="+mn-ea"/>
                        <a:cs typeface="+mn-cs"/>
                      </a:endParaRP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12</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kern="1200" dirty="0">
                          <a:solidFill>
                            <a:srgbClr val="FF0000"/>
                          </a:solidFill>
                          <a:latin typeface="+mn-lt"/>
                          <a:ea typeface="+mn-ea"/>
                          <a:cs typeface="+mn-cs"/>
                        </a:rPr>
                        <a:t>14</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kern="1200" dirty="0">
                          <a:solidFill>
                            <a:srgbClr val="FF0000"/>
                          </a:solidFill>
                          <a:latin typeface="+mn-lt"/>
                          <a:ea typeface="+mn-ea"/>
                          <a:cs typeface="+mn-cs"/>
                        </a:rPr>
                        <a:t>15</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12</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8</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8</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9</a:t>
                      </a:r>
                    </a:p>
                  </a:txBody>
                  <a:tcPr marL="45720" marR="45720" marT="0" marB="0" anchor="ctr"/>
                </a:tc>
                <a:tc>
                  <a:txBody>
                    <a:bodyPr/>
                    <a:lstStyle/>
                    <a:p>
                      <a:pPr algn="ctr">
                        <a:lnSpc>
                          <a:spcPct val="90000"/>
                        </a:lnSpc>
                      </a:pPr>
                      <a:r>
                        <a:rPr lang="en-IE" sz="1400" b="1" kern="1200" dirty="0">
                          <a:solidFill>
                            <a:srgbClr val="FF0000"/>
                          </a:solidFill>
                          <a:latin typeface="+mn-lt"/>
                          <a:ea typeface="+mn-ea"/>
                          <a:cs typeface="+mn-cs"/>
                        </a:rPr>
                        <a:t>18</a:t>
                      </a:r>
                    </a:p>
                  </a:txBody>
                  <a:tcPr marL="45720" marR="45720" marT="0" marB="0" anchor="ctr"/>
                </a:tc>
                <a:extLst>
                  <a:ext uri="{0D108BD9-81ED-4DB2-BD59-A6C34878D82A}">
                    <a16:rowId xmlns:a16="http://schemas.microsoft.com/office/drawing/2014/main" val="3451425326"/>
                  </a:ext>
                </a:extLst>
              </a:tr>
              <a:tr h="320694">
                <a:tc>
                  <a:txBody>
                    <a:bodyPr/>
                    <a:lstStyle/>
                    <a:p>
                      <a:pPr algn="l" fontAlgn="ctr">
                        <a:lnSpc>
                          <a:spcPct val="90000"/>
                        </a:lnSpc>
                      </a:pPr>
                      <a:r>
                        <a:rPr lang="en-IE" sz="1300" b="1" u="none" strike="noStrike" dirty="0">
                          <a:effectLst/>
                        </a:rPr>
                        <a:t>Fats in food/ Fat content/ Saturated fat/ Trans fat</a:t>
                      </a:r>
                      <a:endParaRPr lang="en-IE" sz="13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400" b="1" kern="1200" dirty="0"/>
                        <a:t>12</a:t>
                      </a:r>
                      <a:endParaRPr lang="en-IE" sz="1400" b="1" kern="1200" dirty="0">
                        <a:solidFill>
                          <a:schemeClr val="dk1"/>
                        </a:solidFill>
                        <a:latin typeface="+mn-lt"/>
                        <a:ea typeface="+mn-ea"/>
                        <a:cs typeface="+mn-cs"/>
                      </a:endParaRP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13</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kern="1200" dirty="0">
                          <a:solidFill>
                            <a:schemeClr val="dk1"/>
                          </a:solidFill>
                          <a:latin typeface="+mn-lt"/>
                          <a:ea typeface="+mn-ea"/>
                          <a:cs typeface="+mn-cs"/>
                        </a:rPr>
                        <a:t>16</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kern="1200" dirty="0">
                          <a:solidFill>
                            <a:schemeClr val="dk1"/>
                          </a:solidFill>
                          <a:latin typeface="+mn-lt"/>
                          <a:ea typeface="+mn-ea"/>
                          <a:cs typeface="+mn-cs"/>
                        </a:rPr>
                        <a:t>12</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15</a:t>
                      </a:r>
                    </a:p>
                  </a:txBody>
                  <a:tcPr marL="45720" marR="45720" marT="0" marB="0" anchor="ctr"/>
                </a:tc>
                <a:tc>
                  <a:txBody>
                    <a:bodyPr/>
                    <a:lstStyle/>
                    <a:p>
                      <a:pPr algn="ctr">
                        <a:lnSpc>
                          <a:spcPct val="90000"/>
                        </a:lnSpc>
                      </a:pPr>
                      <a:r>
                        <a:rPr lang="en-IE" sz="1400" b="1" kern="1200" dirty="0">
                          <a:solidFill>
                            <a:srgbClr val="FF0000"/>
                          </a:solidFill>
                          <a:latin typeface="+mn-lt"/>
                          <a:ea typeface="+mn-ea"/>
                          <a:cs typeface="+mn-cs"/>
                        </a:rPr>
                        <a:t>22</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8</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9</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12</a:t>
                      </a:r>
                    </a:p>
                  </a:txBody>
                  <a:tcPr marL="45720" marR="45720" marT="0" marB="0" anchor="ctr"/>
                </a:tc>
                <a:extLst>
                  <a:ext uri="{0D108BD9-81ED-4DB2-BD59-A6C34878D82A}">
                    <a16:rowId xmlns:a16="http://schemas.microsoft.com/office/drawing/2014/main" val="3225910108"/>
                  </a:ext>
                </a:extLst>
              </a:tr>
              <a:tr h="320694">
                <a:tc>
                  <a:txBody>
                    <a:bodyPr/>
                    <a:lstStyle/>
                    <a:p>
                      <a:pPr algn="l" fontAlgn="ctr">
                        <a:lnSpc>
                          <a:spcPct val="90000"/>
                        </a:lnSpc>
                      </a:pPr>
                      <a:r>
                        <a:rPr lang="en-IE" sz="1300" b="1" u="none" strike="noStrike" dirty="0">
                          <a:effectLst/>
                        </a:rPr>
                        <a:t>Preservatives/Additives/Colouring</a:t>
                      </a:r>
                      <a:endParaRPr lang="en-IE" sz="13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400" b="1" kern="1200" dirty="0"/>
                        <a:t>9</a:t>
                      </a:r>
                      <a:endParaRPr lang="en-IE" sz="1400" b="1" kern="1200" dirty="0">
                        <a:solidFill>
                          <a:schemeClr val="dk1"/>
                        </a:solidFill>
                        <a:latin typeface="+mn-lt"/>
                        <a:ea typeface="+mn-ea"/>
                        <a:cs typeface="+mn-cs"/>
                      </a:endParaRP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8</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kern="1200" dirty="0">
                          <a:solidFill>
                            <a:schemeClr val="dk1"/>
                          </a:solidFill>
                          <a:latin typeface="+mn-lt"/>
                          <a:ea typeface="+mn-ea"/>
                          <a:cs typeface="+mn-cs"/>
                        </a:rPr>
                        <a:t>6</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kern="1200" dirty="0">
                          <a:solidFill>
                            <a:schemeClr val="dk1"/>
                          </a:solidFill>
                          <a:latin typeface="+mn-lt"/>
                          <a:ea typeface="+mn-ea"/>
                          <a:cs typeface="+mn-cs"/>
                        </a:rPr>
                        <a:t>10</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11</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5</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11</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7</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5</a:t>
                      </a:r>
                    </a:p>
                  </a:txBody>
                  <a:tcPr marL="45720" marR="45720" marT="0" marB="0" anchor="ctr"/>
                </a:tc>
                <a:extLst>
                  <a:ext uri="{0D108BD9-81ED-4DB2-BD59-A6C34878D82A}">
                    <a16:rowId xmlns:a16="http://schemas.microsoft.com/office/drawing/2014/main" val="751795312"/>
                  </a:ext>
                </a:extLst>
              </a:tr>
              <a:tr h="320694">
                <a:tc>
                  <a:txBody>
                    <a:bodyPr/>
                    <a:lstStyle/>
                    <a:p>
                      <a:pPr algn="l" fontAlgn="ctr">
                        <a:lnSpc>
                          <a:spcPct val="90000"/>
                        </a:lnSpc>
                      </a:pPr>
                      <a:r>
                        <a:rPr lang="en-IE" sz="1300" b="1" u="none" strike="noStrike" dirty="0">
                          <a:effectLst/>
                        </a:rPr>
                        <a:t>Weight management </a:t>
                      </a:r>
                      <a:endParaRPr lang="en-IE" sz="13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400" b="1" kern="1200" dirty="0"/>
                        <a:t>8</a:t>
                      </a:r>
                      <a:endParaRPr lang="en-IE" sz="1400" b="1" kern="1200" dirty="0">
                        <a:solidFill>
                          <a:schemeClr val="dk1"/>
                        </a:solidFill>
                        <a:latin typeface="+mn-lt"/>
                        <a:ea typeface="+mn-ea"/>
                        <a:cs typeface="+mn-cs"/>
                      </a:endParaRP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5</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kern="1200" dirty="0">
                          <a:solidFill>
                            <a:schemeClr val="dk1"/>
                          </a:solidFill>
                          <a:latin typeface="+mn-lt"/>
                          <a:ea typeface="+mn-ea"/>
                          <a:cs typeface="+mn-cs"/>
                        </a:rPr>
                        <a:t>7</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kern="1200" dirty="0">
                          <a:solidFill>
                            <a:schemeClr val="dk1"/>
                          </a:solidFill>
                          <a:latin typeface="+mn-lt"/>
                          <a:ea typeface="+mn-ea"/>
                          <a:cs typeface="+mn-cs"/>
                        </a:rPr>
                        <a:t>8</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6</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4</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3</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4</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a:t>
                      </a:r>
                    </a:p>
                  </a:txBody>
                  <a:tcPr marL="45720" marR="45720" marT="0" marB="0" anchor="ctr"/>
                </a:tc>
                <a:extLst>
                  <a:ext uri="{0D108BD9-81ED-4DB2-BD59-A6C34878D82A}">
                    <a16:rowId xmlns:a16="http://schemas.microsoft.com/office/drawing/2014/main" val="752359839"/>
                  </a:ext>
                </a:extLst>
              </a:tr>
              <a:tr h="320694">
                <a:tc>
                  <a:txBody>
                    <a:bodyPr/>
                    <a:lstStyle/>
                    <a:p>
                      <a:pPr algn="l" fontAlgn="ctr">
                        <a:lnSpc>
                          <a:spcPct val="90000"/>
                        </a:lnSpc>
                      </a:pPr>
                      <a:r>
                        <a:rPr lang="en-IE" sz="1300" b="1" u="none" strike="noStrike" dirty="0">
                          <a:effectLst/>
                        </a:rPr>
                        <a:t>Cancer</a:t>
                      </a:r>
                      <a:endParaRPr lang="en-IE" sz="13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400" b="1" kern="1200" dirty="0"/>
                        <a:t>7</a:t>
                      </a:r>
                      <a:endParaRPr lang="en-IE" sz="1400" b="1" kern="1200" dirty="0">
                        <a:solidFill>
                          <a:schemeClr val="dk1"/>
                        </a:solidFill>
                        <a:latin typeface="+mn-lt"/>
                        <a:ea typeface="+mn-ea"/>
                        <a:cs typeface="+mn-cs"/>
                      </a:endParaRP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7</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kern="1200" dirty="0">
                          <a:solidFill>
                            <a:schemeClr val="dk1"/>
                          </a:solidFill>
                          <a:latin typeface="+mn-lt"/>
                          <a:ea typeface="+mn-ea"/>
                          <a:cs typeface="+mn-cs"/>
                        </a:rPr>
                        <a:t>6</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kern="1200" dirty="0">
                          <a:solidFill>
                            <a:schemeClr val="dk1"/>
                          </a:solidFill>
                          <a:latin typeface="+mn-lt"/>
                          <a:ea typeface="+mn-ea"/>
                          <a:cs typeface="+mn-cs"/>
                        </a:rPr>
                        <a:t>7</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9</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7</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8</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3</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4</a:t>
                      </a:r>
                    </a:p>
                  </a:txBody>
                  <a:tcPr marL="45720" marR="45720" marT="0" marB="0" anchor="ctr"/>
                </a:tc>
                <a:extLst>
                  <a:ext uri="{0D108BD9-81ED-4DB2-BD59-A6C34878D82A}">
                    <a16:rowId xmlns:a16="http://schemas.microsoft.com/office/drawing/2014/main" val="2766883362"/>
                  </a:ext>
                </a:extLst>
              </a:tr>
              <a:tr h="320694">
                <a:tc>
                  <a:txBody>
                    <a:bodyPr/>
                    <a:lstStyle/>
                    <a:p>
                      <a:pPr algn="l" fontAlgn="ctr">
                        <a:lnSpc>
                          <a:spcPct val="90000"/>
                        </a:lnSpc>
                      </a:pPr>
                      <a:r>
                        <a:rPr lang="en-IE" sz="1300" b="1" u="none" strike="noStrike" dirty="0">
                          <a:effectLst/>
                        </a:rPr>
                        <a:t>Diabetes</a:t>
                      </a:r>
                      <a:endParaRPr lang="en-IE" sz="13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400" b="1" kern="1200" dirty="0">
                          <a:solidFill>
                            <a:schemeClr val="dk1"/>
                          </a:solidFill>
                          <a:latin typeface="+mn-lt"/>
                          <a:ea typeface="+mn-ea"/>
                          <a:cs typeface="+mn-cs"/>
                        </a:rPr>
                        <a:t>7</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5</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400" b="1" kern="1200" dirty="0">
                          <a:solidFill>
                            <a:schemeClr val="dk1"/>
                          </a:solidFill>
                          <a:latin typeface="+mn-lt"/>
                          <a:ea typeface="+mn-ea"/>
                          <a:cs typeface="+mn-cs"/>
                        </a:rPr>
                        <a:t>5</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400" b="1" kern="1200" dirty="0">
                          <a:solidFill>
                            <a:schemeClr val="dk1"/>
                          </a:solidFill>
                          <a:latin typeface="+mn-lt"/>
                          <a:ea typeface="+mn-ea"/>
                          <a:cs typeface="+mn-cs"/>
                        </a:rPr>
                        <a:t>3</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5</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5</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6</a:t>
                      </a:r>
                    </a:p>
                  </a:txBody>
                  <a:tcPr marL="45720" marR="45720" marT="0" marB="0" anchor="ctr"/>
                </a:tc>
                <a:tc>
                  <a:txBody>
                    <a:bodyPr/>
                    <a:lstStyle/>
                    <a:p>
                      <a:pPr algn="ctr">
                        <a:lnSpc>
                          <a:spcPct val="90000"/>
                        </a:lnSpc>
                      </a:pPr>
                      <a:r>
                        <a:rPr lang="en-IE" sz="1400" b="1" kern="1200" dirty="0">
                          <a:solidFill>
                            <a:schemeClr val="dk1"/>
                          </a:solidFill>
                          <a:latin typeface="+mn-lt"/>
                          <a:ea typeface="+mn-ea"/>
                          <a:cs typeface="+mn-cs"/>
                        </a:rPr>
                        <a:t>9</a:t>
                      </a:r>
                    </a:p>
                  </a:txBody>
                  <a:tcPr marL="45720" marR="45720" marT="0" marB="0" anchor="ctr"/>
                </a:tc>
                <a:extLst>
                  <a:ext uri="{0D108BD9-81ED-4DB2-BD59-A6C34878D82A}">
                    <a16:rowId xmlns:a16="http://schemas.microsoft.com/office/drawing/2014/main" val="3143308874"/>
                  </a:ext>
                </a:extLst>
              </a:tr>
            </a:tbl>
          </a:graphicData>
        </a:graphic>
      </p:graphicFrame>
      <p:sp>
        <p:nvSpPr>
          <p:cNvPr id="3" name="TextBox 2"/>
          <p:cNvSpPr txBox="1"/>
          <p:nvPr/>
        </p:nvSpPr>
        <p:spPr>
          <a:xfrm>
            <a:off x="6994070" y="4396049"/>
            <a:ext cx="2090057" cy="123111"/>
          </a:xfrm>
          <a:prstGeom prst="rect">
            <a:avLst/>
          </a:prstGeom>
        </p:spPr>
        <p:txBody>
          <a:bodyPr vert="horz" wrap="square" lIns="0" tIns="0" rIns="0" bIns="0" rtlCol="0">
            <a:spAutoFit/>
          </a:bodyPr>
          <a:lstStyle/>
          <a:p>
            <a:pPr marL="4763"/>
            <a:r>
              <a:rPr lang="en-IE" sz="800" i="1" dirty="0"/>
              <a:t>*Mentions of 7% or more shown</a:t>
            </a:r>
          </a:p>
        </p:txBody>
      </p:sp>
    </p:spTree>
    <p:extLst>
      <p:ext uri="{BB962C8B-B14F-4D97-AF65-F5344CB8AC3E}">
        <p14:creationId xmlns:p14="http://schemas.microsoft.com/office/powerpoint/2010/main" val="24808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579220" y="1915816"/>
            <a:ext cx="2124206" cy="1121846"/>
          </a:xfrm>
        </p:spPr>
        <p:txBody>
          <a:bodyPr/>
          <a:lstStyle/>
          <a:p>
            <a:r>
              <a:rPr lang="en-IE" dirty="0"/>
              <a:t>Barriers to Healthy Eating</a:t>
            </a:r>
          </a:p>
        </p:txBody>
      </p:sp>
      <p:pic>
        <p:nvPicPr>
          <p:cNvPr id="5" name="Picture Placeholder 4">
            <a:extLst>
              <a:ext uri="{FF2B5EF4-FFF2-40B4-BE49-F238E27FC236}">
                <a16:creationId xmlns:a16="http://schemas.microsoft.com/office/drawing/2014/main" id="{D0DC2AED-C3F7-432A-83BB-6E936C8B75E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9745" r="9745"/>
          <a:stretch>
            <a:fillRect/>
          </a:stretch>
        </p:blipFill>
        <p:spPr/>
      </p:pic>
      <p:sp>
        <p:nvSpPr>
          <p:cNvPr id="8" name="TextBox 7">
            <a:extLst>
              <a:ext uri="{FF2B5EF4-FFF2-40B4-BE49-F238E27FC236}">
                <a16:creationId xmlns:a16="http://schemas.microsoft.com/office/drawing/2014/main" id="{6928CC2F-DCF5-4117-BD1E-F18D0273DFAF}"/>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14</a:t>
            </a:fld>
            <a:endParaRPr lang="en-GB" sz="800" kern="1200" dirty="0">
              <a:solidFill>
                <a:schemeClr val="bg1"/>
              </a:solidFill>
              <a:latin typeface="+mn-lt"/>
              <a:ea typeface="+mn-ea"/>
              <a:cs typeface="+mn-cs"/>
            </a:endParaRPr>
          </a:p>
        </p:txBody>
      </p:sp>
      <p:sp>
        <p:nvSpPr>
          <p:cNvPr id="9" name="TextBox 8">
            <a:extLst>
              <a:ext uri="{FF2B5EF4-FFF2-40B4-BE49-F238E27FC236}">
                <a16:creationId xmlns:a16="http://schemas.microsoft.com/office/drawing/2014/main" id="{9B70C8E5-DAE1-4C32-B6F7-6A37FE5569AA}"/>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rPr>
              <a:t>© 2019 Ipsos MRBI</a:t>
            </a:r>
            <a:endParaRPr lang="en-GB" sz="1200" dirty="0">
              <a:solidFill>
                <a:schemeClr val="bg1"/>
              </a:solidFill>
            </a:endParaRPr>
          </a:p>
        </p:txBody>
      </p:sp>
      <p:sp>
        <p:nvSpPr>
          <p:cNvPr id="10" name="TextBox 9">
            <a:extLst>
              <a:ext uri="{FF2B5EF4-FFF2-40B4-BE49-F238E27FC236}">
                <a16:creationId xmlns:a16="http://schemas.microsoft.com/office/drawing/2014/main" id="{4D9BACE0-F576-4C75-9AB1-5807B128F305}"/>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rPr>
              <a:t>18-084378-Safetrak Research</a:t>
            </a:r>
            <a:endParaRPr lang="en-GB" sz="1200" dirty="0">
              <a:solidFill>
                <a:schemeClr val="bg1"/>
              </a:solidFill>
            </a:endParaRPr>
          </a:p>
        </p:txBody>
      </p:sp>
    </p:spTree>
    <p:extLst>
      <p:ext uri="{BB962C8B-B14F-4D97-AF65-F5344CB8AC3E}">
        <p14:creationId xmlns:p14="http://schemas.microsoft.com/office/powerpoint/2010/main" val="388543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E802B-D032-4342-82D3-3EB73AC5A76E}"/>
              </a:ext>
            </a:extLst>
          </p:cNvPr>
          <p:cNvSpPr txBox="1">
            <a:spLocks/>
          </p:cNvSpPr>
          <p:nvPr/>
        </p:nvSpPr>
        <p:spPr>
          <a:xfrm>
            <a:off x="248514" y="272625"/>
            <a:ext cx="8646971" cy="443198"/>
          </a:xfrm>
          <a:prstGeom prst="rect">
            <a:avLst/>
          </a:prstGeom>
        </p:spPr>
        <p:txBody>
          <a:bodyPr/>
          <a:lst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a:lstStyle>
          <a:p>
            <a:r>
              <a:rPr lang="en-IE" dirty="0">
                <a:solidFill>
                  <a:schemeClr val="bg1"/>
                </a:solidFill>
              </a:rPr>
              <a:t>Barriers to Healthy Eating – Key Take Outs</a:t>
            </a:r>
          </a:p>
        </p:txBody>
      </p:sp>
      <p:sp useBgFill="1">
        <p:nvSpPr>
          <p:cNvPr id="5" name="Subtitle 2">
            <a:extLst>
              <a:ext uri="{FF2B5EF4-FFF2-40B4-BE49-F238E27FC236}">
                <a16:creationId xmlns:a16="http://schemas.microsoft.com/office/drawing/2014/main" id="{AC8F4027-87CC-4F11-9BC6-4B34A704A03F}"/>
              </a:ext>
            </a:extLst>
          </p:cNvPr>
          <p:cNvSpPr txBox="1">
            <a:spLocks/>
          </p:cNvSpPr>
          <p:nvPr/>
        </p:nvSpPr>
        <p:spPr>
          <a:xfrm>
            <a:off x="1038933" y="1961854"/>
            <a:ext cx="7024884" cy="2294556"/>
          </a:xfrm>
          <a:prstGeom prst="rect">
            <a:avLst/>
          </a:prstGeom>
        </p:spPr>
        <p:txBody>
          <a:bodyPr vert="horz" lIns="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bg1"/>
                </a:solidFill>
                <a:latin typeface="+mn-lt"/>
                <a:ea typeface="+mn-ea"/>
                <a:cs typeface="+mn-cs"/>
              </a:defRPr>
            </a:lvl1pPr>
            <a:lvl2pPr marL="3240" indent="0" algn="l" defTabSz="924282" rtl="0" eaLnBrk="1" latinLnBrk="0" hangingPunct="1">
              <a:lnSpc>
                <a:spcPct val="90000"/>
              </a:lnSpc>
              <a:spcBef>
                <a:spcPts val="408"/>
              </a:spcBef>
              <a:spcAft>
                <a:spcPts val="300"/>
              </a:spcAft>
              <a:buFont typeface="Arial" panose="020B0604020202020204" pitchFamily="34" charset="0"/>
              <a:buNone/>
              <a:tabLst/>
              <a:defRPr sz="2200" b="1" kern="1200" baseline="0">
                <a:solidFill>
                  <a:schemeClr val="bg1">
                    <a:alpha val="70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baseline="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IE" sz="2000" i="1" cap="none" dirty="0"/>
              <a:t>Just over one third (34%) of adults on the island of Ireland claim to eat out often, rising to 37% in ROI.</a:t>
            </a:r>
          </a:p>
          <a:p>
            <a:endParaRPr lang="en-IE" sz="2000" i="1" cap="none" dirty="0"/>
          </a:p>
          <a:p>
            <a:r>
              <a:rPr lang="en-IE" sz="2000" i="1" cap="none" dirty="0"/>
              <a:t>The vast majority (81%), believe that there are more special offers for unhealthy foods than there are for healthy foods. This rises to 85% in NI, perhaps going some way to explaining why 57% of NI respondents believe that it is expensive to eat healthily compared to 51% in ROI.</a:t>
            </a:r>
          </a:p>
          <a:p>
            <a:endParaRPr lang="en-IE" sz="1800" i="1" cap="none" dirty="0"/>
          </a:p>
          <a:p>
            <a:pPr lvl="0"/>
            <a:endParaRPr lang="en-US" sz="2400" i="1" cap="none" dirty="0"/>
          </a:p>
        </p:txBody>
      </p:sp>
    </p:spTree>
    <p:extLst>
      <p:ext uri="{BB962C8B-B14F-4D97-AF65-F5344CB8AC3E}">
        <p14:creationId xmlns:p14="http://schemas.microsoft.com/office/powerpoint/2010/main" val="368940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BEDC-5082-4F8D-AC04-DA49D722F066}"/>
              </a:ext>
            </a:extLst>
          </p:cNvPr>
          <p:cNvSpPr>
            <a:spLocks noGrp="1"/>
          </p:cNvSpPr>
          <p:nvPr>
            <p:ph type="title"/>
          </p:nvPr>
        </p:nvSpPr>
        <p:spPr>
          <a:xfrm>
            <a:off x="234000" y="230682"/>
            <a:ext cx="7268013" cy="443198"/>
          </a:xfrm>
        </p:spPr>
        <p:txBody>
          <a:bodyPr anchor="ctr"/>
          <a:lstStyle/>
          <a:p>
            <a:r>
              <a:rPr lang="en-IE" dirty="0"/>
              <a:t>Challenges Facing Households</a:t>
            </a:r>
          </a:p>
        </p:txBody>
      </p:sp>
      <p:sp>
        <p:nvSpPr>
          <p:cNvPr id="4" name="Text Placeholder 3">
            <a:extLst>
              <a:ext uri="{FF2B5EF4-FFF2-40B4-BE49-F238E27FC236}">
                <a16:creationId xmlns:a16="http://schemas.microsoft.com/office/drawing/2014/main" id="{B5E2875A-876C-43A3-A0DB-4C271B384610}"/>
              </a:ext>
            </a:extLst>
          </p:cNvPr>
          <p:cNvSpPr>
            <a:spLocks noGrp="1"/>
          </p:cNvSpPr>
          <p:nvPr>
            <p:ph type="body" sz="quarter" idx="16"/>
          </p:nvPr>
        </p:nvSpPr>
        <p:spPr>
          <a:xfrm>
            <a:off x="224598" y="3975652"/>
            <a:ext cx="7806219" cy="724604"/>
          </a:xfrm>
        </p:spPr>
        <p:txBody>
          <a:bodyPr>
            <a:normAutofit/>
          </a:bodyPr>
          <a:lstStyle/>
          <a:p>
            <a:r>
              <a:rPr lang="en-IE" dirty="0"/>
              <a:t>Q.19aa	I am now going to read out some statements people have said in relation to the challenges they face for them and their household regarding healthy eating. For each of these statements could you please tell me if they apply, or do not apply to you and your household.</a:t>
            </a:r>
          </a:p>
          <a:p>
            <a:r>
              <a:rPr lang="en-IE" dirty="0"/>
              <a:t>Base:	All Respondents:  813</a:t>
            </a:r>
          </a:p>
        </p:txBody>
      </p:sp>
      <p:graphicFrame>
        <p:nvGraphicFramePr>
          <p:cNvPr id="5" name="Table 4">
            <a:extLst>
              <a:ext uri="{FF2B5EF4-FFF2-40B4-BE49-F238E27FC236}">
                <a16:creationId xmlns:a16="http://schemas.microsoft.com/office/drawing/2014/main" id="{E2774A91-BB82-4EF5-A672-B093828F3167}"/>
              </a:ext>
            </a:extLst>
          </p:cNvPr>
          <p:cNvGraphicFramePr>
            <a:graphicFrameLocks noGrp="1"/>
          </p:cNvGraphicFramePr>
          <p:nvPr>
            <p:extLst>
              <p:ext uri="{D42A27DB-BD31-4B8C-83A1-F6EECF244321}">
                <p14:modId xmlns:p14="http://schemas.microsoft.com/office/powerpoint/2010/main" val="415133017"/>
              </p:ext>
            </p:extLst>
          </p:nvPr>
        </p:nvGraphicFramePr>
        <p:xfrm>
          <a:off x="541909" y="977074"/>
          <a:ext cx="8183308" cy="2987040"/>
        </p:xfrm>
        <a:graphic>
          <a:graphicData uri="http://schemas.openxmlformats.org/drawingml/2006/table">
            <a:tbl>
              <a:tblPr firstRow="1" bandRow="1">
                <a:tableStyleId>{93296810-A885-4BE3-A3E7-6D5BEEA58F35}</a:tableStyleId>
              </a:tblPr>
              <a:tblGrid>
                <a:gridCol w="3883996">
                  <a:extLst>
                    <a:ext uri="{9D8B030D-6E8A-4147-A177-3AD203B41FA5}">
                      <a16:colId xmlns:a16="http://schemas.microsoft.com/office/drawing/2014/main" val="1197305383"/>
                    </a:ext>
                  </a:extLst>
                </a:gridCol>
                <a:gridCol w="1433104">
                  <a:extLst>
                    <a:ext uri="{9D8B030D-6E8A-4147-A177-3AD203B41FA5}">
                      <a16:colId xmlns:a16="http://schemas.microsoft.com/office/drawing/2014/main" val="781899061"/>
                    </a:ext>
                  </a:extLst>
                </a:gridCol>
                <a:gridCol w="1433104">
                  <a:extLst>
                    <a:ext uri="{9D8B030D-6E8A-4147-A177-3AD203B41FA5}">
                      <a16:colId xmlns:a16="http://schemas.microsoft.com/office/drawing/2014/main" val="1711658292"/>
                    </a:ext>
                  </a:extLst>
                </a:gridCol>
                <a:gridCol w="1433104">
                  <a:extLst>
                    <a:ext uri="{9D8B030D-6E8A-4147-A177-3AD203B41FA5}">
                      <a16:colId xmlns:a16="http://schemas.microsoft.com/office/drawing/2014/main" val="3366305220"/>
                    </a:ext>
                  </a:extLst>
                </a:gridCol>
              </a:tblGrid>
              <a:tr h="486513">
                <a:tc>
                  <a:txBody>
                    <a:bodyPr/>
                    <a:lstStyle/>
                    <a:p>
                      <a:endParaRPr lang="en-IE" sz="1400" dirty="0"/>
                    </a:p>
                  </a:txBody>
                  <a:tcPr/>
                </a:tc>
                <a:tc gridSpan="3">
                  <a:txBody>
                    <a:bodyPr/>
                    <a:lstStyle/>
                    <a:p>
                      <a:pPr algn="ctr"/>
                      <a:r>
                        <a:rPr lang="en-IE" sz="1400" dirty="0"/>
                        <a:t>Applies  </a:t>
                      </a:r>
                    </a:p>
                    <a:p>
                      <a:pPr algn="ctr"/>
                      <a:r>
                        <a:rPr lang="en-IE" sz="2800" dirty="0">
                          <a:sym typeface="Wingdings" panose="05000000000000000000" pitchFamily="2" charset="2"/>
                        </a:rPr>
                        <a:t></a:t>
                      </a:r>
                      <a:endParaRPr lang="en-IE" sz="2800" dirty="0"/>
                    </a:p>
                  </a:txBody>
                  <a:tcPr anchor="ctr"/>
                </a:tc>
                <a:tc hMerge="1">
                  <a:txBody>
                    <a:bodyPr/>
                    <a:lstStyle/>
                    <a:p>
                      <a:pPr algn="ctr"/>
                      <a:endParaRPr lang="en-IE" sz="2800" dirty="0"/>
                    </a:p>
                  </a:txBody>
                  <a:tcPr anchor="ctr"/>
                </a:tc>
                <a:tc hMerge="1">
                  <a:txBody>
                    <a:bodyPr/>
                    <a:lstStyle/>
                    <a:p>
                      <a:endParaRPr lang="en-IE" sz="1400" dirty="0"/>
                    </a:p>
                  </a:txBody>
                  <a:tcPr/>
                </a:tc>
                <a:extLst>
                  <a:ext uri="{0D108BD9-81ED-4DB2-BD59-A6C34878D82A}">
                    <a16:rowId xmlns:a16="http://schemas.microsoft.com/office/drawing/2014/main" val="1109006923"/>
                  </a:ext>
                </a:extLst>
              </a:tr>
              <a:tr h="246635">
                <a:tc>
                  <a:txBody>
                    <a:bodyPr/>
                    <a:lstStyle/>
                    <a:p>
                      <a:endParaRPr lang="en-IE" sz="1400" b="1" dirty="0"/>
                    </a:p>
                  </a:txBody>
                  <a:tcPr/>
                </a:tc>
                <a:tc>
                  <a:txBody>
                    <a:bodyPr/>
                    <a:lstStyle/>
                    <a:p>
                      <a:pPr algn="ctr"/>
                      <a:r>
                        <a:rPr lang="en-IE" sz="1400" b="1" dirty="0"/>
                        <a:t>IOI</a:t>
                      </a:r>
                    </a:p>
                  </a:txBody>
                  <a:tcPr/>
                </a:tc>
                <a:tc>
                  <a:txBody>
                    <a:bodyPr/>
                    <a:lstStyle/>
                    <a:p>
                      <a:pPr algn="ctr"/>
                      <a:r>
                        <a:rPr lang="en-IE" sz="1400" b="1" dirty="0"/>
                        <a:t>ROI</a:t>
                      </a:r>
                    </a:p>
                  </a:txBody>
                  <a:tcPr/>
                </a:tc>
                <a:tc>
                  <a:txBody>
                    <a:bodyPr/>
                    <a:lstStyle/>
                    <a:p>
                      <a:pPr algn="ctr"/>
                      <a:r>
                        <a:rPr lang="en-IE" sz="1400" b="1" dirty="0"/>
                        <a:t>NI</a:t>
                      </a:r>
                    </a:p>
                  </a:txBody>
                  <a:tcPr/>
                </a:tc>
                <a:extLst>
                  <a:ext uri="{0D108BD9-81ED-4DB2-BD59-A6C34878D82A}">
                    <a16:rowId xmlns:a16="http://schemas.microsoft.com/office/drawing/2014/main" val="1758169234"/>
                  </a:ext>
                </a:extLst>
              </a:tr>
              <a:tr h="246635">
                <a:tc>
                  <a:txBody>
                    <a:bodyPr/>
                    <a:lstStyle/>
                    <a:p>
                      <a:endParaRPr lang="en-IE" sz="1400" b="1" dirty="0"/>
                    </a:p>
                  </a:txBody>
                  <a:tcPr/>
                </a:tc>
                <a:tc>
                  <a:txBody>
                    <a:bodyP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IE" sz="1400" b="1" kern="1200" dirty="0">
                          <a:solidFill>
                            <a:schemeClr val="dk1"/>
                          </a:solidFill>
                          <a:latin typeface="+mn-lt"/>
                          <a:ea typeface="+mn-ea"/>
                          <a:cs typeface="+mn-cs"/>
                        </a:rPr>
                        <a:t>(813)</a:t>
                      </a:r>
                    </a:p>
                  </a:txBody>
                  <a:tcPr anchor="ctr"/>
                </a:tc>
                <a:tc>
                  <a:txBody>
                    <a:bodyPr/>
                    <a:lstStyle/>
                    <a:p>
                      <a:pPr algn="ctr"/>
                      <a:r>
                        <a:rPr lang="en-IE" sz="1400" b="1" dirty="0"/>
                        <a:t>(504)</a:t>
                      </a:r>
                    </a:p>
                  </a:txBody>
                  <a:tcPr/>
                </a:tc>
                <a:tc>
                  <a:txBody>
                    <a:bodyPr/>
                    <a:lstStyle/>
                    <a:p>
                      <a:pPr algn="ctr"/>
                      <a:r>
                        <a:rPr lang="en-IE" sz="1400" b="1" dirty="0"/>
                        <a:t>(309)</a:t>
                      </a:r>
                    </a:p>
                  </a:txBody>
                  <a:tcPr/>
                </a:tc>
                <a:extLst>
                  <a:ext uri="{0D108BD9-81ED-4DB2-BD59-A6C34878D82A}">
                    <a16:rowId xmlns:a16="http://schemas.microsoft.com/office/drawing/2014/main" val="3215897548"/>
                  </a:ext>
                </a:extLst>
              </a:tr>
              <a:tr h="246635">
                <a:tc>
                  <a:txBody>
                    <a:bodyPr/>
                    <a:lstStyle/>
                    <a:p>
                      <a:endParaRPr lang="en-IE" sz="1400" b="1" dirty="0"/>
                    </a:p>
                  </a:txBody>
                  <a:tcPr/>
                </a:tc>
                <a:tc>
                  <a:txBody>
                    <a:bodyP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IE" sz="1400" b="1" kern="1200" dirty="0">
                          <a:solidFill>
                            <a:schemeClr val="dk1"/>
                          </a:solidFill>
                          <a:latin typeface="+mn-lt"/>
                          <a:ea typeface="+mn-ea"/>
                          <a:cs typeface="+mn-cs"/>
                        </a:rPr>
                        <a:t>%</a:t>
                      </a:r>
                    </a:p>
                  </a:txBody>
                  <a:tcPr anchor="ctr"/>
                </a:tc>
                <a:tc>
                  <a:txBody>
                    <a:bodyPr/>
                    <a:lstStyle/>
                    <a:p>
                      <a:pPr algn="ctr"/>
                      <a:r>
                        <a:rPr lang="en-IE" sz="1400" b="1" dirty="0"/>
                        <a:t>%</a:t>
                      </a:r>
                    </a:p>
                  </a:txBody>
                  <a:tcPr/>
                </a:tc>
                <a:tc>
                  <a:txBody>
                    <a:bodyPr/>
                    <a:lstStyle/>
                    <a:p>
                      <a:pPr algn="ctr"/>
                      <a:r>
                        <a:rPr lang="en-IE" sz="1400" b="1" dirty="0"/>
                        <a:t>%</a:t>
                      </a:r>
                    </a:p>
                  </a:txBody>
                  <a:tcPr/>
                </a:tc>
                <a:extLst>
                  <a:ext uri="{0D108BD9-81ED-4DB2-BD59-A6C34878D82A}">
                    <a16:rowId xmlns:a16="http://schemas.microsoft.com/office/drawing/2014/main" val="327421716"/>
                  </a:ext>
                </a:extLst>
              </a:tr>
              <a:tr h="246635">
                <a:tc>
                  <a:txBody>
                    <a:bodyPr/>
                    <a:lstStyle/>
                    <a:p>
                      <a:r>
                        <a:rPr lang="en-IE" sz="1400" dirty="0"/>
                        <a:t>We/I often eat out of the house</a:t>
                      </a:r>
                    </a:p>
                  </a:txBody>
                  <a:tcPr/>
                </a:tc>
                <a:tc>
                  <a:txBody>
                    <a:bodyPr/>
                    <a:lstStyle/>
                    <a:p>
                      <a:pPr algn="ctr"/>
                      <a:r>
                        <a:rPr lang="en-IE" sz="1400" dirty="0"/>
                        <a:t>34</a:t>
                      </a:r>
                    </a:p>
                  </a:txBody>
                  <a:tcPr/>
                </a:tc>
                <a:tc>
                  <a:txBody>
                    <a:bodyPr/>
                    <a:lstStyle/>
                    <a:p>
                      <a:pPr algn="ctr"/>
                      <a:r>
                        <a:rPr lang="en-IE" sz="1400" b="1" dirty="0"/>
                        <a:t>37</a:t>
                      </a:r>
                    </a:p>
                  </a:txBody>
                  <a:tcPr/>
                </a:tc>
                <a:tc>
                  <a:txBody>
                    <a:bodyPr/>
                    <a:lstStyle/>
                    <a:p>
                      <a:pPr algn="ctr"/>
                      <a:r>
                        <a:rPr lang="en-IE" sz="1400" dirty="0"/>
                        <a:t>30</a:t>
                      </a:r>
                    </a:p>
                  </a:txBody>
                  <a:tcPr/>
                </a:tc>
                <a:extLst>
                  <a:ext uri="{0D108BD9-81ED-4DB2-BD59-A6C34878D82A}">
                    <a16:rowId xmlns:a16="http://schemas.microsoft.com/office/drawing/2014/main" val="2366366614"/>
                  </a:ext>
                </a:extLst>
              </a:tr>
              <a:tr h="246635">
                <a:tc>
                  <a:txBody>
                    <a:bodyPr/>
                    <a:lstStyle/>
                    <a:p>
                      <a:r>
                        <a:rPr lang="en-IE" sz="1400" dirty="0"/>
                        <a:t>We/I don’t have enough time to plan &amp; prepare healthy meals</a:t>
                      </a:r>
                    </a:p>
                  </a:txBody>
                  <a:tcPr/>
                </a:tc>
                <a:tc>
                  <a:txBody>
                    <a:bodyPr/>
                    <a:lstStyle/>
                    <a:p>
                      <a:pPr algn="ctr"/>
                      <a:r>
                        <a:rPr lang="en-IE" sz="1400" dirty="0"/>
                        <a:t>21</a:t>
                      </a:r>
                    </a:p>
                  </a:txBody>
                  <a:tcPr/>
                </a:tc>
                <a:tc>
                  <a:txBody>
                    <a:bodyPr/>
                    <a:lstStyle/>
                    <a:p>
                      <a:pPr algn="ctr"/>
                      <a:r>
                        <a:rPr lang="en-IE" sz="1400" dirty="0"/>
                        <a:t>20</a:t>
                      </a:r>
                    </a:p>
                  </a:txBody>
                  <a:tcPr/>
                </a:tc>
                <a:tc>
                  <a:txBody>
                    <a:bodyPr/>
                    <a:lstStyle/>
                    <a:p>
                      <a:pPr algn="ctr"/>
                      <a:r>
                        <a:rPr lang="en-IE" sz="1400" dirty="0"/>
                        <a:t>22</a:t>
                      </a:r>
                    </a:p>
                  </a:txBody>
                  <a:tcPr/>
                </a:tc>
                <a:extLst>
                  <a:ext uri="{0D108BD9-81ED-4DB2-BD59-A6C34878D82A}">
                    <a16:rowId xmlns:a16="http://schemas.microsoft.com/office/drawing/2014/main" val="1815979195"/>
                  </a:ext>
                </a:extLst>
              </a:tr>
              <a:tr h="344613">
                <a:tc>
                  <a:txBody>
                    <a:bodyPr/>
                    <a:lstStyle/>
                    <a:p>
                      <a:r>
                        <a:rPr lang="en-IE" sz="1400" dirty="0"/>
                        <a:t>We/I do not have enough time to sit down for meals</a:t>
                      </a:r>
                    </a:p>
                  </a:txBody>
                  <a:tcPr/>
                </a:tc>
                <a:tc>
                  <a:txBody>
                    <a:bodyPr/>
                    <a:lstStyle/>
                    <a:p>
                      <a:pPr algn="ctr"/>
                      <a:r>
                        <a:rPr lang="en-IE" sz="1400" dirty="0"/>
                        <a:t>15</a:t>
                      </a:r>
                    </a:p>
                  </a:txBody>
                  <a:tcPr/>
                </a:tc>
                <a:tc>
                  <a:txBody>
                    <a:bodyPr/>
                    <a:lstStyle/>
                    <a:p>
                      <a:pPr algn="ctr"/>
                      <a:r>
                        <a:rPr lang="en-IE" sz="1400" dirty="0"/>
                        <a:t>15</a:t>
                      </a:r>
                    </a:p>
                  </a:txBody>
                  <a:tcPr/>
                </a:tc>
                <a:tc>
                  <a:txBody>
                    <a:bodyPr/>
                    <a:lstStyle/>
                    <a:p>
                      <a:pPr algn="ctr"/>
                      <a:r>
                        <a:rPr lang="en-IE" sz="1400" dirty="0"/>
                        <a:t>15</a:t>
                      </a:r>
                    </a:p>
                  </a:txBody>
                  <a:tcPr/>
                </a:tc>
                <a:extLst>
                  <a:ext uri="{0D108BD9-81ED-4DB2-BD59-A6C34878D82A}">
                    <a16:rowId xmlns:a16="http://schemas.microsoft.com/office/drawing/2014/main" val="1589190008"/>
                  </a:ext>
                </a:extLst>
              </a:tr>
            </a:tbl>
          </a:graphicData>
        </a:graphic>
      </p:graphicFrame>
    </p:spTree>
    <p:extLst>
      <p:ext uri="{BB962C8B-B14F-4D97-AF65-F5344CB8AC3E}">
        <p14:creationId xmlns:p14="http://schemas.microsoft.com/office/powerpoint/2010/main" val="23322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BEDC-5082-4F8D-AC04-DA49D722F066}"/>
              </a:ext>
            </a:extLst>
          </p:cNvPr>
          <p:cNvSpPr>
            <a:spLocks noGrp="1"/>
          </p:cNvSpPr>
          <p:nvPr>
            <p:ph type="title"/>
          </p:nvPr>
        </p:nvSpPr>
        <p:spPr>
          <a:xfrm>
            <a:off x="234000" y="230682"/>
            <a:ext cx="7268013" cy="443198"/>
          </a:xfrm>
        </p:spPr>
        <p:txBody>
          <a:bodyPr anchor="ctr"/>
          <a:lstStyle/>
          <a:p>
            <a:r>
              <a:rPr lang="en-IE" dirty="0"/>
              <a:t>Statements Relating To Healthy Eating</a:t>
            </a:r>
          </a:p>
        </p:txBody>
      </p:sp>
      <p:sp>
        <p:nvSpPr>
          <p:cNvPr id="4" name="Text Placeholder 3">
            <a:extLst>
              <a:ext uri="{FF2B5EF4-FFF2-40B4-BE49-F238E27FC236}">
                <a16:creationId xmlns:a16="http://schemas.microsoft.com/office/drawing/2014/main" id="{B5E2875A-876C-43A3-A0DB-4C271B384610}"/>
              </a:ext>
            </a:extLst>
          </p:cNvPr>
          <p:cNvSpPr>
            <a:spLocks noGrp="1"/>
          </p:cNvSpPr>
          <p:nvPr>
            <p:ph type="body" sz="quarter" idx="16"/>
          </p:nvPr>
        </p:nvSpPr>
        <p:spPr>
          <a:xfrm>
            <a:off x="220407" y="3962030"/>
            <a:ext cx="8377493" cy="724604"/>
          </a:xfrm>
        </p:spPr>
        <p:txBody>
          <a:bodyPr>
            <a:normAutofit/>
          </a:bodyPr>
          <a:lstStyle/>
          <a:p>
            <a:r>
              <a:rPr lang="en-IE" dirty="0"/>
              <a:t>Q.19ab	Thinking now about access to different food types, for each of these statements could you please tell me if you agree or disagree with each of the below.  </a:t>
            </a:r>
          </a:p>
          <a:p>
            <a:r>
              <a:rPr lang="en-IE" dirty="0"/>
              <a:t>Base:	All Respondents:  504 (ROI), 309 (NI) / **All those with children:  250 (ROI), 123 (NI)</a:t>
            </a:r>
          </a:p>
        </p:txBody>
      </p:sp>
      <p:graphicFrame>
        <p:nvGraphicFramePr>
          <p:cNvPr id="5" name="Table 4">
            <a:extLst>
              <a:ext uri="{FF2B5EF4-FFF2-40B4-BE49-F238E27FC236}">
                <a16:creationId xmlns:a16="http://schemas.microsoft.com/office/drawing/2014/main" id="{E2774A91-BB82-4EF5-A672-B093828F3167}"/>
              </a:ext>
            </a:extLst>
          </p:cNvPr>
          <p:cNvGraphicFramePr>
            <a:graphicFrameLocks noGrp="1"/>
          </p:cNvGraphicFramePr>
          <p:nvPr>
            <p:extLst>
              <p:ext uri="{D42A27DB-BD31-4B8C-83A1-F6EECF244321}">
                <p14:modId xmlns:p14="http://schemas.microsoft.com/office/powerpoint/2010/main" val="1444013608"/>
              </p:ext>
            </p:extLst>
          </p:nvPr>
        </p:nvGraphicFramePr>
        <p:xfrm>
          <a:off x="546100" y="781450"/>
          <a:ext cx="8055991" cy="3401102"/>
        </p:xfrm>
        <a:graphic>
          <a:graphicData uri="http://schemas.openxmlformats.org/drawingml/2006/table">
            <a:tbl>
              <a:tblPr firstRow="1" bandRow="1">
                <a:tableStyleId>{21E4AEA4-8DFA-4A89-87EB-49C32662AFE0}</a:tableStyleId>
              </a:tblPr>
              <a:tblGrid>
                <a:gridCol w="3187894">
                  <a:extLst>
                    <a:ext uri="{9D8B030D-6E8A-4147-A177-3AD203B41FA5}">
                      <a16:colId xmlns:a16="http://schemas.microsoft.com/office/drawing/2014/main" val="1197305383"/>
                    </a:ext>
                  </a:extLst>
                </a:gridCol>
                <a:gridCol w="1622699">
                  <a:extLst>
                    <a:ext uri="{9D8B030D-6E8A-4147-A177-3AD203B41FA5}">
                      <a16:colId xmlns:a16="http://schemas.microsoft.com/office/drawing/2014/main" val="2857760227"/>
                    </a:ext>
                  </a:extLst>
                </a:gridCol>
                <a:gridCol w="1622699">
                  <a:extLst>
                    <a:ext uri="{9D8B030D-6E8A-4147-A177-3AD203B41FA5}">
                      <a16:colId xmlns:a16="http://schemas.microsoft.com/office/drawing/2014/main" val="1711658292"/>
                    </a:ext>
                  </a:extLst>
                </a:gridCol>
                <a:gridCol w="1622699">
                  <a:extLst>
                    <a:ext uri="{9D8B030D-6E8A-4147-A177-3AD203B41FA5}">
                      <a16:colId xmlns:a16="http://schemas.microsoft.com/office/drawing/2014/main" val="3366305220"/>
                    </a:ext>
                  </a:extLst>
                </a:gridCol>
              </a:tblGrid>
              <a:tr h="662633">
                <a:tc>
                  <a:txBody>
                    <a:bodyPr/>
                    <a:lstStyle/>
                    <a:p>
                      <a:pPr>
                        <a:lnSpc>
                          <a:spcPct val="90000"/>
                        </a:lnSpc>
                      </a:pPr>
                      <a:endParaRPr lang="en-IE" sz="1200" dirty="0"/>
                    </a:p>
                  </a:txBody>
                  <a:tcPr/>
                </a:tc>
                <a:tc gridSpan="3">
                  <a:txBody>
                    <a:bodyPr/>
                    <a:lstStyle/>
                    <a:p>
                      <a:pPr algn="ctr">
                        <a:lnSpc>
                          <a:spcPct val="90000"/>
                        </a:lnSpc>
                      </a:pPr>
                      <a:r>
                        <a:rPr lang="en-IE" sz="1200" dirty="0"/>
                        <a:t>Applies  </a:t>
                      </a:r>
                    </a:p>
                    <a:p>
                      <a:pPr algn="ctr">
                        <a:lnSpc>
                          <a:spcPct val="90000"/>
                        </a:lnSpc>
                      </a:pPr>
                      <a:r>
                        <a:rPr lang="en-IE" sz="1200" dirty="0">
                          <a:sym typeface="Wingdings" panose="05000000000000000000" pitchFamily="2" charset="2"/>
                        </a:rPr>
                        <a:t></a:t>
                      </a:r>
                      <a:endParaRPr lang="en-IE" sz="1200" dirty="0"/>
                    </a:p>
                  </a:txBody>
                  <a:tcPr anchor="ctr"/>
                </a:tc>
                <a:tc hMerge="1">
                  <a:txBody>
                    <a:bodyPr/>
                    <a:lstStyle/>
                    <a:p>
                      <a:pPr algn="ctr">
                        <a:lnSpc>
                          <a:spcPct val="90000"/>
                        </a:lnSpc>
                      </a:pPr>
                      <a:endParaRPr lang="en-IE" sz="2800" dirty="0"/>
                    </a:p>
                  </a:txBody>
                  <a:tcPr anchor="ctr"/>
                </a:tc>
                <a:tc hMerge="1">
                  <a:txBody>
                    <a:bodyPr/>
                    <a:lstStyle/>
                    <a:p>
                      <a:endParaRPr lang="en-IE" sz="1400" dirty="0"/>
                    </a:p>
                  </a:txBody>
                  <a:tcPr/>
                </a:tc>
                <a:extLst>
                  <a:ext uri="{0D108BD9-81ED-4DB2-BD59-A6C34878D82A}">
                    <a16:rowId xmlns:a16="http://schemas.microsoft.com/office/drawing/2014/main" val="1109006923"/>
                  </a:ext>
                </a:extLst>
              </a:tr>
              <a:tr h="276097">
                <a:tc>
                  <a:txBody>
                    <a:bodyPr/>
                    <a:lstStyle/>
                    <a:p>
                      <a:endParaRPr lang="en-IE" sz="1200" b="1" dirty="0"/>
                    </a:p>
                  </a:txBody>
                  <a:tcPr/>
                </a:tc>
                <a:tc>
                  <a:txBody>
                    <a:bodyPr/>
                    <a:lstStyle/>
                    <a:p>
                      <a:pPr algn="ctr"/>
                      <a:r>
                        <a:rPr lang="en-IE" sz="1200" dirty="0"/>
                        <a:t>IOI</a:t>
                      </a:r>
                      <a:endParaRPr lang="en-IE" sz="1200" b="1" dirty="0"/>
                    </a:p>
                  </a:txBody>
                  <a:tcPr/>
                </a:tc>
                <a:tc>
                  <a:txBody>
                    <a:bodyPr/>
                    <a:lstStyle/>
                    <a:p>
                      <a:pPr algn="ctr"/>
                      <a:r>
                        <a:rPr lang="en-IE" sz="1200" dirty="0"/>
                        <a:t>ROI</a:t>
                      </a:r>
                      <a:endParaRPr lang="en-IE" sz="1200" b="1" dirty="0"/>
                    </a:p>
                  </a:txBody>
                  <a:tcPr/>
                </a:tc>
                <a:tc>
                  <a:txBody>
                    <a:bodyPr/>
                    <a:lstStyle/>
                    <a:p>
                      <a:pPr algn="ctr"/>
                      <a:r>
                        <a:rPr lang="en-IE" sz="1200" dirty="0"/>
                        <a:t>NI</a:t>
                      </a:r>
                      <a:endParaRPr lang="en-IE" sz="1200" b="1" dirty="0"/>
                    </a:p>
                  </a:txBody>
                  <a:tcPr/>
                </a:tc>
                <a:extLst>
                  <a:ext uri="{0D108BD9-81ED-4DB2-BD59-A6C34878D82A}">
                    <a16:rowId xmlns:a16="http://schemas.microsoft.com/office/drawing/2014/main" val="1758169234"/>
                  </a:ext>
                </a:extLst>
              </a:tr>
              <a:tr h="276097">
                <a:tc>
                  <a:txBody>
                    <a:bodyPr/>
                    <a:lstStyle/>
                    <a:p>
                      <a:endParaRPr lang="en-IE" sz="1200" b="1" dirty="0"/>
                    </a:p>
                  </a:txBody>
                  <a:tcPr/>
                </a:tc>
                <a:tc>
                  <a:txBody>
                    <a:bodyPr/>
                    <a:lstStyle/>
                    <a:p>
                      <a:pPr algn="ctr"/>
                      <a:r>
                        <a:rPr lang="en-IE" sz="1200" dirty="0"/>
                        <a:t>(813)</a:t>
                      </a:r>
                      <a:endParaRPr lang="en-IE" sz="1200" b="1" dirty="0"/>
                    </a:p>
                  </a:txBody>
                  <a:tcPr/>
                </a:tc>
                <a:tc>
                  <a:txBody>
                    <a:bodyPr/>
                    <a:lstStyle/>
                    <a:p>
                      <a:pPr algn="ctr"/>
                      <a:r>
                        <a:rPr lang="en-IE" sz="1200" dirty="0"/>
                        <a:t>(504)</a:t>
                      </a:r>
                      <a:endParaRPr lang="en-IE" sz="1200" b="1" dirty="0"/>
                    </a:p>
                  </a:txBody>
                  <a:tcPr/>
                </a:tc>
                <a:tc>
                  <a:txBody>
                    <a:bodyPr/>
                    <a:lstStyle/>
                    <a:p>
                      <a:pPr algn="ctr"/>
                      <a:r>
                        <a:rPr lang="en-IE" sz="1200" dirty="0"/>
                        <a:t>(309)</a:t>
                      </a:r>
                      <a:endParaRPr lang="en-IE" sz="1200" b="1" dirty="0"/>
                    </a:p>
                  </a:txBody>
                  <a:tcPr/>
                </a:tc>
                <a:extLst>
                  <a:ext uri="{0D108BD9-81ED-4DB2-BD59-A6C34878D82A}">
                    <a16:rowId xmlns:a16="http://schemas.microsoft.com/office/drawing/2014/main" val="3215897548"/>
                  </a:ext>
                </a:extLst>
              </a:tr>
              <a:tr h="276097">
                <a:tc>
                  <a:txBody>
                    <a:bodyPr/>
                    <a:lstStyle/>
                    <a:p>
                      <a:endParaRPr lang="en-IE" sz="1200" b="1" dirty="0"/>
                    </a:p>
                  </a:txBody>
                  <a:tcPr/>
                </a:tc>
                <a:tc>
                  <a:txBody>
                    <a:bodyPr/>
                    <a:lstStyle/>
                    <a:p>
                      <a:pPr algn="ctr"/>
                      <a:r>
                        <a:rPr lang="en-IE" sz="1200" b="0" dirty="0"/>
                        <a:t>%</a:t>
                      </a:r>
                    </a:p>
                  </a:txBody>
                  <a:tcPr/>
                </a:tc>
                <a:tc>
                  <a:txBody>
                    <a:bodyPr/>
                    <a:lstStyle/>
                    <a:p>
                      <a:pPr algn="ctr"/>
                      <a:r>
                        <a:rPr lang="en-IE" sz="1200" dirty="0"/>
                        <a:t>%</a:t>
                      </a:r>
                      <a:endParaRPr lang="en-IE" sz="1200" b="1" dirty="0"/>
                    </a:p>
                  </a:txBody>
                  <a:tcPr/>
                </a:tc>
                <a:tc>
                  <a:txBody>
                    <a:bodyPr/>
                    <a:lstStyle/>
                    <a:p>
                      <a:pPr algn="ctr"/>
                      <a:r>
                        <a:rPr lang="en-IE" sz="1200" dirty="0"/>
                        <a:t>%</a:t>
                      </a:r>
                      <a:endParaRPr lang="en-IE" sz="1200" b="1" dirty="0"/>
                    </a:p>
                  </a:txBody>
                  <a:tcPr/>
                </a:tc>
                <a:extLst>
                  <a:ext uri="{0D108BD9-81ED-4DB2-BD59-A6C34878D82A}">
                    <a16:rowId xmlns:a16="http://schemas.microsoft.com/office/drawing/2014/main" val="327421716"/>
                  </a:ext>
                </a:extLst>
              </a:tr>
              <a:tr h="386536">
                <a:tc>
                  <a:txBody>
                    <a:bodyPr/>
                    <a:lstStyle/>
                    <a:p>
                      <a:pPr marL="0" marR="0" lvl="0" indent="0" algn="l" defTabSz="924282" rtl="0" eaLnBrk="1" fontAlgn="auto" latinLnBrk="0" hangingPunct="1">
                        <a:lnSpc>
                          <a:spcPct val="100000"/>
                        </a:lnSpc>
                        <a:spcBef>
                          <a:spcPts val="0"/>
                        </a:spcBef>
                        <a:spcAft>
                          <a:spcPts val="0"/>
                        </a:spcAft>
                        <a:buClrTx/>
                        <a:buSzTx/>
                        <a:buFontTx/>
                        <a:buNone/>
                        <a:tabLst>
                          <a:tab pos="2806700" algn="l"/>
                        </a:tabLst>
                        <a:defRPr/>
                      </a:pPr>
                      <a:r>
                        <a:rPr lang="en-IE" sz="1200" kern="1200" dirty="0">
                          <a:effectLst/>
                        </a:rPr>
                        <a:t>There are more special offers for unhealthy foods than there are for healthy foods</a:t>
                      </a:r>
                      <a:endParaRPr lang="en-IE" sz="1200" kern="1200" dirty="0">
                        <a:solidFill>
                          <a:schemeClr val="dk1"/>
                        </a:solidFill>
                        <a:effectLst/>
                        <a:latin typeface="+mn-lt"/>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81</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79</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85</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2366366614"/>
                  </a:ext>
                </a:extLst>
              </a:tr>
              <a:tr h="276097">
                <a:tc>
                  <a:txBody>
                    <a:bodyPr/>
                    <a:lstStyle/>
                    <a:p>
                      <a:pPr marL="0" marR="0" lvl="0" indent="0" algn="l" defTabSz="924282" rtl="0" eaLnBrk="1" fontAlgn="auto" latinLnBrk="0" hangingPunct="1">
                        <a:lnSpc>
                          <a:spcPct val="100000"/>
                        </a:lnSpc>
                        <a:spcBef>
                          <a:spcPts val="0"/>
                        </a:spcBef>
                        <a:spcAft>
                          <a:spcPts val="0"/>
                        </a:spcAft>
                        <a:buClrTx/>
                        <a:buSzTx/>
                        <a:buFontTx/>
                        <a:buNone/>
                        <a:tabLst>
                          <a:tab pos="2806700" algn="l"/>
                        </a:tabLst>
                        <a:defRPr/>
                      </a:pPr>
                      <a:r>
                        <a:rPr lang="en-IE" sz="1200" kern="1200" dirty="0">
                          <a:effectLst/>
                        </a:rPr>
                        <a:t>The amount of advertising for unhealthy food should be restricted</a:t>
                      </a:r>
                      <a:endParaRPr lang="en-IE" sz="1200" kern="1200" dirty="0">
                        <a:solidFill>
                          <a:schemeClr val="dk1"/>
                        </a:solidFill>
                        <a:effectLst/>
                        <a:latin typeface="+mn-lt"/>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76</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78</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71</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1815979195"/>
                  </a:ext>
                </a:extLst>
              </a:tr>
              <a:tr h="386536">
                <a:tc>
                  <a:txBody>
                    <a:bodyPr/>
                    <a:lstStyle/>
                    <a:p>
                      <a:pPr marL="0" marR="0" lvl="0" indent="0" algn="l" defTabSz="924282" rtl="0" eaLnBrk="1" fontAlgn="auto" latinLnBrk="0" hangingPunct="1">
                        <a:lnSpc>
                          <a:spcPct val="100000"/>
                        </a:lnSpc>
                        <a:spcBef>
                          <a:spcPts val="0"/>
                        </a:spcBef>
                        <a:spcAft>
                          <a:spcPts val="0"/>
                        </a:spcAft>
                        <a:buClrTx/>
                        <a:buSzTx/>
                        <a:buFontTx/>
                        <a:buNone/>
                        <a:tabLst>
                          <a:tab pos="2806700" algn="l"/>
                        </a:tabLst>
                        <a:defRPr/>
                      </a:pPr>
                      <a:r>
                        <a:rPr lang="en-IE" sz="1200" kern="1200" dirty="0">
                          <a:effectLst/>
                        </a:rPr>
                        <a:t>Children prefer to eat unhealthy foods rather than healthy foods**</a:t>
                      </a:r>
                      <a:endParaRPr lang="en-IE" sz="1200" kern="1200" dirty="0">
                        <a:solidFill>
                          <a:schemeClr val="dk1"/>
                        </a:solidFill>
                        <a:effectLst/>
                        <a:latin typeface="+mn-lt"/>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74</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75</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72</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1589190008"/>
                  </a:ext>
                </a:extLst>
              </a:tr>
              <a:tr h="276097">
                <a:tc>
                  <a:txBody>
                    <a:bodyPr/>
                    <a:lstStyle/>
                    <a:p>
                      <a:pPr marL="0" marR="0" lvl="0" indent="0" algn="l" defTabSz="924282" rtl="0" eaLnBrk="1" fontAlgn="auto" latinLnBrk="0" hangingPunct="1">
                        <a:lnSpc>
                          <a:spcPct val="100000"/>
                        </a:lnSpc>
                        <a:spcBef>
                          <a:spcPts val="0"/>
                        </a:spcBef>
                        <a:spcAft>
                          <a:spcPts val="0"/>
                        </a:spcAft>
                        <a:buClrTx/>
                        <a:buSzTx/>
                        <a:buFontTx/>
                        <a:buNone/>
                        <a:tabLst>
                          <a:tab pos="2806700" algn="l"/>
                        </a:tabLst>
                        <a:defRPr/>
                      </a:pPr>
                      <a:r>
                        <a:rPr lang="en-IE" sz="1200" kern="1200" dirty="0">
                          <a:effectLst/>
                        </a:rPr>
                        <a:t>The number of fast food outlets should be restricted</a:t>
                      </a:r>
                      <a:endParaRPr lang="en-IE" sz="1200" kern="1200" dirty="0">
                        <a:solidFill>
                          <a:schemeClr val="dk1"/>
                        </a:solidFill>
                        <a:effectLst/>
                        <a:latin typeface="+mn-lt"/>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56</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60</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49</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661345686"/>
                  </a:ext>
                </a:extLst>
              </a:tr>
              <a:tr h="386536">
                <a:tc>
                  <a:txBody>
                    <a:bodyPr/>
                    <a:lstStyle/>
                    <a:p>
                      <a:pPr marL="0" marR="0" lvl="0" indent="0" algn="l" defTabSz="924282" rtl="0" eaLnBrk="1" fontAlgn="auto" latinLnBrk="0" hangingPunct="1">
                        <a:lnSpc>
                          <a:spcPct val="100000"/>
                        </a:lnSpc>
                        <a:spcBef>
                          <a:spcPts val="0"/>
                        </a:spcBef>
                        <a:spcAft>
                          <a:spcPts val="0"/>
                        </a:spcAft>
                        <a:buClrTx/>
                        <a:buSzTx/>
                        <a:buFontTx/>
                        <a:buNone/>
                        <a:tabLst>
                          <a:tab pos="2806700" algn="l"/>
                        </a:tabLst>
                        <a:defRPr/>
                      </a:pPr>
                      <a:r>
                        <a:rPr lang="en-IE" sz="1200" kern="1200" dirty="0">
                          <a:effectLst/>
                        </a:rPr>
                        <a:t>It is expensive to eat healthily</a:t>
                      </a:r>
                      <a:endParaRPr lang="en-IE" sz="12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24282" rtl="0" eaLnBrk="1" fontAlgn="b" latinLnBrk="0" hangingPunct="1"/>
                      <a:r>
                        <a:rPr lang="en-IE" sz="1200" kern="1200" dirty="0">
                          <a:effectLst/>
                        </a:rPr>
                        <a:t>53</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51</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tc>
                  <a:txBody>
                    <a:bodyPr/>
                    <a:lstStyle/>
                    <a:p>
                      <a:pPr marL="0" algn="ctr" defTabSz="924282" rtl="0" eaLnBrk="1" fontAlgn="b" latinLnBrk="0" hangingPunct="1"/>
                      <a:r>
                        <a:rPr lang="en-IE" sz="1200" kern="1200" dirty="0">
                          <a:effectLst/>
                        </a:rPr>
                        <a:t>57</a:t>
                      </a:r>
                      <a:endParaRPr lang="en-IE" sz="1200" kern="1200" dirty="0">
                        <a:solidFill>
                          <a:schemeClr val="dk1"/>
                        </a:solidFill>
                        <a:effectLst/>
                        <a:latin typeface="+mn-lt"/>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3640009070"/>
                  </a:ext>
                </a:extLst>
              </a:tr>
            </a:tbl>
          </a:graphicData>
        </a:graphic>
      </p:graphicFrame>
    </p:spTree>
    <p:extLst>
      <p:ext uri="{BB962C8B-B14F-4D97-AF65-F5344CB8AC3E}">
        <p14:creationId xmlns:p14="http://schemas.microsoft.com/office/powerpoint/2010/main" val="26587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679000" y="2102790"/>
            <a:ext cx="2024426" cy="747897"/>
          </a:xfrm>
        </p:spPr>
        <p:txBody>
          <a:bodyPr/>
          <a:lstStyle/>
          <a:p>
            <a:r>
              <a:rPr lang="en-IE" dirty="0"/>
              <a:t>Views on Own Weight </a:t>
            </a:r>
          </a:p>
        </p:txBody>
      </p:sp>
      <p:pic>
        <p:nvPicPr>
          <p:cNvPr id="7" name="Picture Placeholder 6">
            <a:extLst>
              <a:ext uri="{FF2B5EF4-FFF2-40B4-BE49-F238E27FC236}">
                <a16:creationId xmlns:a16="http://schemas.microsoft.com/office/drawing/2014/main" id="{AEFC8C2C-07CA-4785-A2FE-0AFB9A9564C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9679" r="9679"/>
          <a:stretch>
            <a:fillRect/>
          </a:stretch>
        </p:blipFill>
        <p:spPr/>
      </p:pic>
      <p:sp>
        <p:nvSpPr>
          <p:cNvPr id="8" name="TextBox 7">
            <a:extLst>
              <a:ext uri="{FF2B5EF4-FFF2-40B4-BE49-F238E27FC236}">
                <a16:creationId xmlns:a16="http://schemas.microsoft.com/office/drawing/2014/main" id="{6928CC2F-DCF5-4117-BD1E-F18D0273DFAF}"/>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lumMod val="50000"/>
                  </a:schemeClr>
                </a:solidFill>
                <a:latin typeface="+mn-lt"/>
                <a:ea typeface="+mn-ea"/>
                <a:cs typeface="+mn-cs"/>
              </a:rPr>
              <a:pPr marL="0" algn="l" defTabSz="924282" rtl="0" eaLnBrk="1" latinLnBrk="0" hangingPunct="1">
                <a:lnSpc>
                  <a:spcPct val="85000"/>
                </a:lnSpc>
                <a:spcBef>
                  <a:spcPts val="204"/>
                </a:spcBef>
              </a:pPr>
              <a:t>18</a:t>
            </a:fld>
            <a:endParaRPr lang="en-GB" sz="800" kern="1200" dirty="0">
              <a:solidFill>
                <a:schemeClr val="bg1">
                  <a:lumMod val="50000"/>
                </a:schemeClr>
              </a:solidFill>
              <a:latin typeface="+mn-lt"/>
              <a:ea typeface="+mn-ea"/>
              <a:cs typeface="+mn-cs"/>
            </a:endParaRPr>
          </a:p>
        </p:txBody>
      </p:sp>
      <p:sp>
        <p:nvSpPr>
          <p:cNvPr id="9" name="TextBox 8">
            <a:extLst>
              <a:ext uri="{FF2B5EF4-FFF2-40B4-BE49-F238E27FC236}">
                <a16:creationId xmlns:a16="http://schemas.microsoft.com/office/drawing/2014/main" id="{9B70C8E5-DAE1-4C32-B6F7-6A37FE5569AA}"/>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lumMod val="50000"/>
                  </a:schemeClr>
                </a:solidFill>
              </a:rPr>
              <a:t>© 2019 Ipsos MRBI</a:t>
            </a:r>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D9BACE0-F576-4C75-9AB1-5807B128F305}"/>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lumMod val="50000"/>
                  </a:schemeClr>
                </a:solidFill>
              </a:rPr>
              <a:t>18-084378-Safetrak Research</a:t>
            </a:r>
            <a:endParaRPr lang="en-GB" sz="1200" dirty="0">
              <a:solidFill>
                <a:schemeClr val="bg1">
                  <a:lumMod val="50000"/>
                </a:schemeClr>
              </a:solidFill>
            </a:endParaRPr>
          </a:p>
        </p:txBody>
      </p:sp>
    </p:spTree>
    <p:extLst>
      <p:ext uri="{BB962C8B-B14F-4D97-AF65-F5344CB8AC3E}">
        <p14:creationId xmlns:p14="http://schemas.microsoft.com/office/powerpoint/2010/main" val="31185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7BF1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E802B-D032-4342-82D3-3EB73AC5A76E}"/>
              </a:ext>
            </a:extLst>
          </p:cNvPr>
          <p:cNvSpPr txBox="1">
            <a:spLocks/>
          </p:cNvSpPr>
          <p:nvPr/>
        </p:nvSpPr>
        <p:spPr>
          <a:xfrm>
            <a:off x="248514" y="139275"/>
            <a:ext cx="8646971" cy="443198"/>
          </a:xfrm>
          <a:prstGeom prst="rect">
            <a:avLst/>
          </a:prstGeom>
        </p:spPr>
        <p:txBody>
          <a:bodyPr/>
          <a:lst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a:lstStyle>
          <a:p>
            <a:r>
              <a:rPr lang="en-IE" dirty="0">
                <a:solidFill>
                  <a:schemeClr val="bg1"/>
                </a:solidFill>
              </a:rPr>
              <a:t>Views on Own Weight – Key Take Outs</a:t>
            </a:r>
          </a:p>
        </p:txBody>
      </p:sp>
      <p:sp useBgFill="1">
        <p:nvSpPr>
          <p:cNvPr id="5" name="Subtitle 2">
            <a:extLst>
              <a:ext uri="{FF2B5EF4-FFF2-40B4-BE49-F238E27FC236}">
                <a16:creationId xmlns:a16="http://schemas.microsoft.com/office/drawing/2014/main" id="{AC8F4027-87CC-4F11-9BC6-4B34A704A03F}"/>
              </a:ext>
            </a:extLst>
          </p:cNvPr>
          <p:cNvSpPr txBox="1">
            <a:spLocks/>
          </p:cNvSpPr>
          <p:nvPr/>
        </p:nvSpPr>
        <p:spPr>
          <a:xfrm>
            <a:off x="1038933" y="1377654"/>
            <a:ext cx="7024884" cy="2294556"/>
          </a:xfrm>
          <a:prstGeom prst="rect">
            <a:avLst/>
          </a:prstGeom>
        </p:spPr>
        <p:txBody>
          <a:bodyPr vert="horz" lIns="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bg1"/>
                </a:solidFill>
                <a:latin typeface="+mn-lt"/>
                <a:ea typeface="+mn-ea"/>
                <a:cs typeface="+mn-cs"/>
              </a:defRPr>
            </a:lvl1pPr>
            <a:lvl2pPr marL="3240" indent="0" algn="l" defTabSz="924282" rtl="0" eaLnBrk="1" latinLnBrk="0" hangingPunct="1">
              <a:lnSpc>
                <a:spcPct val="90000"/>
              </a:lnSpc>
              <a:spcBef>
                <a:spcPts val="408"/>
              </a:spcBef>
              <a:spcAft>
                <a:spcPts val="300"/>
              </a:spcAft>
              <a:buFont typeface="Arial" panose="020B0604020202020204" pitchFamily="34" charset="0"/>
              <a:buNone/>
              <a:tabLst/>
              <a:defRPr sz="2200" b="1" kern="1200" baseline="0">
                <a:solidFill>
                  <a:schemeClr val="bg1">
                    <a:alpha val="70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baseline="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IE" sz="2000" i="1" cap="none" dirty="0"/>
          </a:p>
          <a:p>
            <a:r>
              <a:rPr lang="en-IE" sz="2000" i="1" cap="none" dirty="0"/>
              <a:t>The gap between weight perception and weight reality has widened to 23% (from 17%) in ROI. No significant increase was recorded in NI where the gap is 17% (compared to 14% last year).</a:t>
            </a:r>
          </a:p>
          <a:p>
            <a:endParaRPr lang="en-IE" sz="2000" i="1" cap="none" dirty="0"/>
          </a:p>
          <a:p>
            <a:r>
              <a:rPr lang="en-IE" sz="2000" i="1" cap="none" dirty="0"/>
              <a:t>Just over half (53%) of adults have weighed themselves in the past 3 months and just under one quarter (24%) have checked their BMI. Those living in NI are more likely to check their BMI (31%) than those living in ROI (21%).</a:t>
            </a:r>
          </a:p>
          <a:p>
            <a:endParaRPr lang="en-IE" sz="1800" i="1" cap="none" dirty="0"/>
          </a:p>
          <a:p>
            <a:pPr lvl="0"/>
            <a:endParaRPr lang="en-US" sz="2400" i="1" cap="none" dirty="0"/>
          </a:p>
        </p:txBody>
      </p:sp>
    </p:spTree>
    <p:extLst>
      <p:ext uri="{BB962C8B-B14F-4D97-AF65-F5344CB8AC3E}">
        <p14:creationId xmlns:p14="http://schemas.microsoft.com/office/powerpoint/2010/main" val="367428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98852"/>
            <a:ext cx="6802904" cy="443198"/>
          </a:xfrm>
        </p:spPr>
        <p:txBody>
          <a:bodyPr/>
          <a:lstStyle/>
          <a:p>
            <a:r>
              <a:rPr lang="en-GB" sz="3200" dirty="0"/>
              <a:t>Contents</a:t>
            </a:r>
          </a:p>
        </p:txBody>
      </p:sp>
      <p:graphicFrame>
        <p:nvGraphicFramePr>
          <p:cNvPr id="2" name="Diagram 1">
            <a:extLst>
              <a:ext uri="{FF2B5EF4-FFF2-40B4-BE49-F238E27FC236}">
                <a16:creationId xmlns:a16="http://schemas.microsoft.com/office/drawing/2014/main" id="{2FFFAA2C-210C-4D44-9932-92084AE64051}"/>
              </a:ext>
            </a:extLst>
          </p:cNvPr>
          <p:cNvGraphicFramePr/>
          <p:nvPr>
            <p:extLst>
              <p:ext uri="{D42A27DB-BD31-4B8C-83A1-F6EECF244321}">
                <p14:modId xmlns:p14="http://schemas.microsoft.com/office/powerpoint/2010/main" val="1160113930"/>
              </p:ext>
            </p:extLst>
          </p:nvPr>
        </p:nvGraphicFramePr>
        <p:xfrm>
          <a:off x="1524000" y="640441"/>
          <a:ext cx="6096000" cy="3863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91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7644-1B9C-4320-BAAD-FC42EBB398AB}"/>
              </a:ext>
            </a:extLst>
          </p:cNvPr>
          <p:cNvSpPr>
            <a:spLocks noGrp="1"/>
          </p:cNvSpPr>
          <p:nvPr>
            <p:ph type="title"/>
          </p:nvPr>
        </p:nvSpPr>
        <p:spPr>
          <a:xfrm>
            <a:off x="234000" y="182160"/>
            <a:ext cx="7268013" cy="443198"/>
          </a:xfrm>
        </p:spPr>
        <p:txBody>
          <a:bodyPr/>
          <a:lstStyle/>
          <a:p>
            <a:r>
              <a:rPr lang="en-IE" dirty="0"/>
              <a:t>Best Description Of Own Weight </a:t>
            </a:r>
          </a:p>
        </p:txBody>
      </p:sp>
      <p:sp>
        <p:nvSpPr>
          <p:cNvPr id="3" name="Text Placeholder 2">
            <a:extLst>
              <a:ext uri="{FF2B5EF4-FFF2-40B4-BE49-F238E27FC236}">
                <a16:creationId xmlns:a16="http://schemas.microsoft.com/office/drawing/2014/main" id="{19083D17-B10C-48CC-9DF0-511A187E4C30}"/>
              </a:ext>
            </a:extLst>
          </p:cNvPr>
          <p:cNvSpPr>
            <a:spLocks noGrp="1"/>
          </p:cNvSpPr>
          <p:nvPr>
            <p:ph type="body" sz="quarter" idx="16"/>
          </p:nvPr>
        </p:nvSpPr>
        <p:spPr/>
        <p:txBody>
          <a:bodyPr/>
          <a:lstStyle/>
          <a:p>
            <a:r>
              <a:rPr lang="en-IE" dirty="0"/>
              <a:t>Q.19a	Which of these statements on this showcard do you feel best describes your weight? 	</a:t>
            </a:r>
          </a:p>
          <a:p>
            <a:r>
              <a:rPr lang="en-IE" dirty="0"/>
              <a:t>Base:	All Respondents:  813</a:t>
            </a:r>
          </a:p>
        </p:txBody>
      </p:sp>
      <p:graphicFrame>
        <p:nvGraphicFramePr>
          <p:cNvPr id="6" name="Table 5">
            <a:extLst>
              <a:ext uri="{FF2B5EF4-FFF2-40B4-BE49-F238E27FC236}">
                <a16:creationId xmlns:a16="http://schemas.microsoft.com/office/drawing/2014/main" id="{EFA01273-FCBA-4CCC-820C-70740CFC372B}"/>
              </a:ext>
            </a:extLst>
          </p:cNvPr>
          <p:cNvGraphicFramePr>
            <a:graphicFrameLocks noGrp="1"/>
          </p:cNvGraphicFramePr>
          <p:nvPr>
            <p:extLst>
              <p:ext uri="{D42A27DB-BD31-4B8C-83A1-F6EECF244321}">
                <p14:modId xmlns:p14="http://schemas.microsoft.com/office/powerpoint/2010/main" val="702568922"/>
              </p:ext>
            </p:extLst>
          </p:nvPr>
        </p:nvGraphicFramePr>
        <p:xfrm>
          <a:off x="1524000" y="1182701"/>
          <a:ext cx="6096000" cy="1198880"/>
        </p:xfrm>
        <a:graphic>
          <a:graphicData uri="http://schemas.openxmlformats.org/drawingml/2006/table">
            <a:tbl>
              <a:tblPr firstRow="1" bandRow="1">
                <a:tableStyleId>{93296810-A885-4BE3-A3E7-6D5BEEA58F35}</a:tableStyleId>
              </a:tblPr>
              <a:tblGrid>
                <a:gridCol w="1219200">
                  <a:extLst>
                    <a:ext uri="{9D8B030D-6E8A-4147-A177-3AD203B41FA5}">
                      <a16:colId xmlns:a16="http://schemas.microsoft.com/office/drawing/2014/main" val="3882334488"/>
                    </a:ext>
                  </a:extLst>
                </a:gridCol>
                <a:gridCol w="1219200">
                  <a:extLst>
                    <a:ext uri="{9D8B030D-6E8A-4147-A177-3AD203B41FA5}">
                      <a16:colId xmlns:a16="http://schemas.microsoft.com/office/drawing/2014/main" val="2725268285"/>
                    </a:ext>
                  </a:extLst>
                </a:gridCol>
                <a:gridCol w="1219200">
                  <a:extLst>
                    <a:ext uri="{9D8B030D-6E8A-4147-A177-3AD203B41FA5}">
                      <a16:colId xmlns:a16="http://schemas.microsoft.com/office/drawing/2014/main" val="4018701298"/>
                    </a:ext>
                  </a:extLst>
                </a:gridCol>
                <a:gridCol w="1219200">
                  <a:extLst>
                    <a:ext uri="{9D8B030D-6E8A-4147-A177-3AD203B41FA5}">
                      <a16:colId xmlns:a16="http://schemas.microsoft.com/office/drawing/2014/main" val="294860729"/>
                    </a:ext>
                  </a:extLst>
                </a:gridCol>
                <a:gridCol w="1219200">
                  <a:extLst>
                    <a:ext uri="{9D8B030D-6E8A-4147-A177-3AD203B41FA5}">
                      <a16:colId xmlns:a16="http://schemas.microsoft.com/office/drawing/2014/main" val="2284640933"/>
                    </a:ext>
                  </a:extLst>
                </a:gridCol>
              </a:tblGrid>
              <a:tr h="370840">
                <a:tc>
                  <a:txBody>
                    <a:bodyPr/>
                    <a:lstStyle/>
                    <a:p>
                      <a:pPr algn="ctr"/>
                      <a:r>
                        <a:rPr lang="en-IE" sz="1200" dirty="0"/>
                        <a:t>IOI</a:t>
                      </a:r>
                      <a:endParaRPr lang="en-IE" sz="1200" b="1" dirty="0">
                        <a:ea typeface="Times New Roman" panose="02020603050405020304" pitchFamily="18" charset="0"/>
                        <a:cs typeface="Arial" panose="020B0604020202020204" pitchFamily="34" charset="0"/>
                      </a:endParaRPr>
                    </a:p>
                  </a:txBody>
                  <a:tcPr anchor="ctr"/>
                </a:tc>
                <a:tc>
                  <a:txBody>
                    <a:bodyPr/>
                    <a:lstStyle/>
                    <a:p>
                      <a:pPr algn="ctr"/>
                      <a:r>
                        <a:rPr lang="en-IE" sz="1200" dirty="0"/>
                        <a:t>UNDERWEIGHT</a:t>
                      </a:r>
                    </a:p>
                  </a:txBody>
                  <a:tcPr anchor="ctr"/>
                </a:tc>
                <a:tc>
                  <a:txBody>
                    <a:bodyPr/>
                    <a:lstStyle/>
                    <a:p>
                      <a:pPr algn="ctr"/>
                      <a:r>
                        <a:rPr lang="en-IE" sz="1200" dirty="0"/>
                        <a:t>ABOUT THE RIGHT WEIGHT</a:t>
                      </a:r>
                    </a:p>
                  </a:txBody>
                  <a:tcPr anchor="ctr"/>
                </a:tc>
                <a:tc>
                  <a:txBody>
                    <a:bodyPr/>
                    <a:lstStyle/>
                    <a:p>
                      <a:pPr algn="ctr"/>
                      <a:r>
                        <a:rPr lang="en-IE" sz="1200" dirty="0"/>
                        <a:t>A LITTLE OVERWEIGHT</a:t>
                      </a:r>
                    </a:p>
                  </a:txBody>
                  <a:tcPr anchor="ctr"/>
                </a:tc>
                <a:tc>
                  <a:txBody>
                    <a:bodyPr/>
                    <a:lstStyle/>
                    <a:p>
                      <a:pPr algn="ctr"/>
                      <a:r>
                        <a:rPr lang="en-IE" sz="1200" dirty="0"/>
                        <a:t>OVERWEIGHT</a:t>
                      </a:r>
                    </a:p>
                  </a:txBody>
                  <a:tcPr anchor="ctr"/>
                </a:tc>
                <a:extLst>
                  <a:ext uri="{0D108BD9-81ED-4DB2-BD59-A6C34878D82A}">
                    <a16:rowId xmlns:a16="http://schemas.microsoft.com/office/drawing/2014/main" val="1942718355"/>
                  </a:ext>
                </a:extLst>
              </a:tr>
              <a:tr h="370840">
                <a:tc>
                  <a:txBody>
                    <a:bodyPr/>
                    <a:lstStyle/>
                    <a:p>
                      <a:pPr algn="ctr"/>
                      <a:r>
                        <a:rPr lang="en-IE" sz="1200" dirty="0"/>
                        <a:t>ST 19</a:t>
                      </a:r>
                      <a:endParaRPr lang="en-IE" sz="1200" b="1" dirty="0"/>
                    </a:p>
                  </a:txBody>
                  <a:tcPr anchor="ctr"/>
                </a:tc>
                <a:tc>
                  <a:txBody>
                    <a:bodyPr/>
                    <a:lstStyle/>
                    <a:p>
                      <a:pPr algn="ctr"/>
                      <a:r>
                        <a:rPr lang="en-IE" sz="1200" dirty="0"/>
                        <a:t>4%</a:t>
                      </a:r>
                    </a:p>
                  </a:txBody>
                  <a:tcPr anchor="ctr"/>
                </a:tc>
                <a:tc>
                  <a:txBody>
                    <a:bodyPr/>
                    <a:lstStyle/>
                    <a:p>
                      <a:pPr algn="ctr"/>
                      <a:r>
                        <a:rPr lang="en-IE" sz="1200" dirty="0"/>
                        <a:t>49%</a:t>
                      </a:r>
                    </a:p>
                  </a:txBody>
                  <a:tcPr anchor="ctr"/>
                </a:tc>
                <a:tc>
                  <a:txBody>
                    <a:bodyPr/>
                    <a:lstStyle/>
                    <a:p>
                      <a:pPr algn="ctr"/>
                      <a:r>
                        <a:rPr lang="en-IE" sz="1200" dirty="0"/>
                        <a:t>34%</a:t>
                      </a:r>
                    </a:p>
                  </a:txBody>
                  <a:tcPr anchor="ctr"/>
                </a:tc>
                <a:tc>
                  <a:txBody>
                    <a:bodyPr/>
                    <a:lstStyle/>
                    <a:p>
                      <a:pPr algn="ctr"/>
                      <a:r>
                        <a:rPr lang="en-IE" sz="1200" dirty="0"/>
                        <a:t>12%</a:t>
                      </a:r>
                    </a:p>
                  </a:txBody>
                  <a:tcPr anchor="ctr"/>
                </a:tc>
                <a:extLst>
                  <a:ext uri="{0D108BD9-81ED-4DB2-BD59-A6C34878D82A}">
                    <a16:rowId xmlns:a16="http://schemas.microsoft.com/office/drawing/2014/main" val="2327490101"/>
                  </a:ext>
                </a:extLst>
              </a:tr>
              <a:tr h="370840">
                <a:tc>
                  <a:txBody>
                    <a:bodyPr/>
                    <a:lstStyle/>
                    <a:p>
                      <a:pPr algn="ctr"/>
                      <a:r>
                        <a:rPr lang="en-IE" sz="1200" dirty="0"/>
                        <a:t>ST 20</a:t>
                      </a:r>
                      <a:endParaRPr lang="en-IE" sz="1200" b="1" dirty="0"/>
                    </a:p>
                  </a:txBody>
                  <a:tcPr anchor="ctr"/>
                </a:tc>
                <a:tc>
                  <a:txBody>
                    <a:bodyPr/>
                    <a:lstStyle/>
                    <a:p>
                      <a:pPr algn="ctr"/>
                      <a:r>
                        <a:rPr lang="en-IE" sz="1200" dirty="0"/>
                        <a:t>3%</a:t>
                      </a:r>
                    </a:p>
                  </a:txBody>
                  <a:tcPr anchor="ctr"/>
                </a:tc>
                <a:tc>
                  <a:txBody>
                    <a:bodyPr/>
                    <a:lstStyle/>
                    <a:p>
                      <a:pPr algn="ctr"/>
                      <a:r>
                        <a:rPr lang="en-IE" sz="1200" b="1" dirty="0"/>
                        <a:t>54%</a:t>
                      </a:r>
                    </a:p>
                  </a:txBody>
                  <a:tcPr anchor="ctr"/>
                </a:tc>
                <a:tc>
                  <a:txBody>
                    <a:bodyPr/>
                    <a:lstStyle/>
                    <a:p>
                      <a:pPr algn="ctr"/>
                      <a:r>
                        <a:rPr lang="en-IE" sz="1200" dirty="0"/>
                        <a:t>32%</a:t>
                      </a:r>
                    </a:p>
                  </a:txBody>
                  <a:tcPr anchor="ctr"/>
                </a:tc>
                <a:tc>
                  <a:txBody>
                    <a:bodyPr/>
                    <a:lstStyle/>
                    <a:p>
                      <a:pPr algn="ctr"/>
                      <a:r>
                        <a:rPr lang="en-IE" sz="1200" dirty="0"/>
                        <a:t>10%</a:t>
                      </a:r>
                    </a:p>
                  </a:txBody>
                  <a:tcPr anchor="ctr"/>
                </a:tc>
                <a:extLst>
                  <a:ext uri="{0D108BD9-81ED-4DB2-BD59-A6C34878D82A}">
                    <a16:rowId xmlns:a16="http://schemas.microsoft.com/office/drawing/2014/main" val="3743560059"/>
                  </a:ext>
                </a:extLst>
              </a:tr>
            </a:tbl>
          </a:graphicData>
        </a:graphic>
      </p:graphicFrame>
      <p:sp>
        <p:nvSpPr>
          <p:cNvPr id="12" name="Flowchart: Alternate Process 11">
            <a:extLst>
              <a:ext uri="{FF2B5EF4-FFF2-40B4-BE49-F238E27FC236}">
                <a16:creationId xmlns:a16="http://schemas.microsoft.com/office/drawing/2014/main" id="{2176267C-ACE9-454B-811C-A6335C306785}"/>
              </a:ext>
            </a:extLst>
          </p:cNvPr>
          <p:cNvSpPr/>
          <p:nvPr/>
        </p:nvSpPr>
        <p:spPr>
          <a:xfrm>
            <a:off x="2574174" y="2830761"/>
            <a:ext cx="3995651" cy="855585"/>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i="1" dirty="0"/>
              <a:t>The increase in the proportion of people who feel that they are about the right weight is driven by those living in ROI (up from 50% to 57%). There are no significant changes in NI perceptions versus ST 20.</a:t>
            </a:r>
          </a:p>
        </p:txBody>
      </p:sp>
      <p:sp>
        <p:nvSpPr>
          <p:cNvPr id="15" name="Oval 14">
            <a:extLst>
              <a:ext uri="{FF2B5EF4-FFF2-40B4-BE49-F238E27FC236}">
                <a16:creationId xmlns:a16="http://schemas.microsoft.com/office/drawing/2014/main" id="{CD174C0C-1A52-49C1-A9BD-546C4F8173CD}"/>
              </a:ext>
            </a:extLst>
          </p:cNvPr>
          <p:cNvSpPr/>
          <p:nvPr/>
        </p:nvSpPr>
        <p:spPr>
          <a:xfrm>
            <a:off x="4414234" y="2059674"/>
            <a:ext cx="315532" cy="28740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8525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450496" y="1915816"/>
            <a:ext cx="2252930" cy="1121846"/>
          </a:xfrm>
        </p:spPr>
        <p:txBody>
          <a:bodyPr/>
          <a:lstStyle/>
          <a:p>
            <a:r>
              <a:rPr lang="en-IE" dirty="0"/>
              <a:t>Food Allergies &amp; Intolerances</a:t>
            </a:r>
          </a:p>
        </p:txBody>
      </p:sp>
      <p:pic>
        <p:nvPicPr>
          <p:cNvPr id="6" name="Picture Placeholder 5">
            <a:extLst>
              <a:ext uri="{FF2B5EF4-FFF2-40B4-BE49-F238E27FC236}">
                <a16:creationId xmlns:a16="http://schemas.microsoft.com/office/drawing/2014/main" id="{674FE5AE-C01A-45A9-92A4-F8A07DB90E45}"/>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9707" r="9707"/>
          <a:stretch>
            <a:fillRect/>
          </a:stretch>
        </p:blipFill>
        <p:spPr/>
      </p:pic>
      <p:sp>
        <p:nvSpPr>
          <p:cNvPr id="8" name="TextBox 7">
            <a:extLst>
              <a:ext uri="{FF2B5EF4-FFF2-40B4-BE49-F238E27FC236}">
                <a16:creationId xmlns:a16="http://schemas.microsoft.com/office/drawing/2014/main" id="{6928CC2F-DCF5-4117-BD1E-F18D0273DFAF}"/>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21</a:t>
            </a:fld>
            <a:endParaRPr lang="en-GB" sz="800" kern="1200" dirty="0">
              <a:solidFill>
                <a:schemeClr val="bg1"/>
              </a:solidFill>
              <a:latin typeface="+mn-lt"/>
              <a:ea typeface="+mn-ea"/>
              <a:cs typeface="+mn-cs"/>
            </a:endParaRPr>
          </a:p>
        </p:txBody>
      </p:sp>
      <p:sp>
        <p:nvSpPr>
          <p:cNvPr id="9" name="TextBox 8">
            <a:extLst>
              <a:ext uri="{FF2B5EF4-FFF2-40B4-BE49-F238E27FC236}">
                <a16:creationId xmlns:a16="http://schemas.microsoft.com/office/drawing/2014/main" id="{9B70C8E5-DAE1-4C32-B6F7-6A37FE5569AA}"/>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rPr>
              <a:t>© 2019 Ipsos MRBI</a:t>
            </a:r>
            <a:endParaRPr lang="en-GB" sz="1200" dirty="0">
              <a:solidFill>
                <a:schemeClr val="bg1"/>
              </a:solidFill>
            </a:endParaRPr>
          </a:p>
        </p:txBody>
      </p:sp>
      <p:sp>
        <p:nvSpPr>
          <p:cNvPr id="10" name="TextBox 9">
            <a:extLst>
              <a:ext uri="{FF2B5EF4-FFF2-40B4-BE49-F238E27FC236}">
                <a16:creationId xmlns:a16="http://schemas.microsoft.com/office/drawing/2014/main" id="{4D9BACE0-F576-4C75-9AB1-5807B128F305}"/>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rPr>
              <a:t>18-084378-Safetrak Research</a:t>
            </a:r>
            <a:endParaRPr lang="en-GB" sz="1200" dirty="0">
              <a:solidFill>
                <a:schemeClr val="bg1"/>
              </a:solidFill>
            </a:endParaRPr>
          </a:p>
        </p:txBody>
      </p:sp>
    </p:spTree>
    <p:extLst>
      <p:ext uri="{BB962C8B-B14F-4D97-AF65-F5344CB8AC3E}">
        <p14:creationId xmlns:p14="http://schemas.microsoft.com/office/powerpoint/2010/main" val="304522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E802B-D032-4342-82D3-3EB73AC5A76E}"/>
              </a:ext>
            </a:extLst>
          </p:cNvPr>
          <p:cNvSpPr txBox="1">
            <a:spLocks/>
          </p:cNvSpPr>
          <p:nvPr/>
        </p:nvSpPr>
        <p:spPr>
          <a:xfrm>
            <a:off x="248514" y="139275"/>
            <a:ext cx="8646971" cy="443198"/>
          </a:xfrm>
          <a:prstGeom prst="rect">
            <a:avLst/>
          </a:prstGeom>
        </p:spPr>
        <p:txBody>
          <a:bodyPr/>
          <a:lst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a:lstStyle>
          <a:p>
            <a:r>
              <a:rPr lang="en-IE" dirty="0">
                <a:solidFill>
                  <a:schemeClr val="bg1"/>
                </a:solidFill>
              </a:rPr>
              <a:t>Food Allergies and Intolerances – Key Take Outs</a:t>
            </a:r>
          </a:p>
        </p:txBody>
      </p:sp>
      <p:sp useBgFill="1">
        <p:nvSpPr>
          <p:cNvPr id="5" name="Subtitle 2">
            <a:extLst>
              <a:ext uri="{FF2B5EF4-FFF2-40B4-BE49-F238E27FC236}">
                <a16:creationId xmlns:a16="http://schemas.microsoft.com/office/drawing/2014/main" id="{AC8F4027-87CC-4F11-9BC6-4B34A704A03F}"/>
              </a:ext>
            </a:extLst>
          </p:cNvPr>
          <p:cNvSpPr txBox="1">
            <a:spLocks/>
          </p:cNvSpPr>
          <p:nvPr/>
        </p:nvSpPr>
        <p:spPr>
          <a:xfrm>
            <a:off x="1350083" y="1784054"/>
            <a:ext cx="7024884" cy="2294556"/>
          </a:xfrm>
          <a:prstGeom prst="rect">
            <a:avLst/>
          </a:prstGeom>
        </p:spPr>
        <p:txBody>
          <a:bodyPr vert="horz" lIns="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bg1"/>
                </a:solidFill>
                <a:latin typeface="+mn-lt"/>
                <a:ea typeface="+mn-ea"/>
                <a:cs typeface="+mn-cs"/>
              </a:defRPr>
            </a:lvl1pPr>
            <a:lvl2pPr marL="3240" indent="0" algn="l" defTabSz="924282" rtl="0" eaLnBrk="1" latinLnBrk="0" hangingPunct="1">
              <a:lnSpc>
                <a:spcPct val="90000"/>
              </a:lnSpc>
              <a:spcBef>
                <a:spcPts val="408"/>
              </a:spcBef>
              <a:spcAft>
                <a:spcPts val="300"/>
              </a:spcAft>
              <a:buFont typeface="Arial" panose="020B0604020202020204" pitchFamily="34" charset="0"/>
              <a:buNone/>
              <a:tabLst/>
              <a:defRPr sz="2200" b="1" kern="1200" baseline="0">
                <a:solidFill>
                  <a:schemeClr val="bg1">
                    <a:alpha val="70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baseline="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IE" sz="2000" i="1" cap="none" dirty="0"/>
          </a:p>
          <a:p>
            <a:r>
              <a:rPr lang="en-IE" sz="2000" i="1" cap="none" dirty="0"/>
              <a:t>4% of respondents reported that they personally have a food intolerance and 3% reported that they have an allergy.</a:t>
            </a:r>
          </a:p>
          <a:p>
            <a:endParaRPr lang="en-IE" sz="2000" i="1" cap="none" dirty="0"/>
          </a:p>
          <a:p>
            <a:r>
              <a:rPr lang="en-IE" sz="2000" i="1" cap="none" dirty="0"/>
              <a:t>Among this group Milk is the number one source of allergy/intolerance at 29%.</a:t>
            </a:r>
          </a:p>
          <a:p>
            <a:endParaRPr lang="en-IE" sz="2000" i="1" cap="none" dirty="0"/>
          </a:p>
          <a:p>
            <a:r>
              <a:rPr lang="en-IE" sz="2000" i="1" cap="none" dirty="0"/>
              <a:t>The research found that the majority of people never check food labelling for allergen information (58%), never review the ‘may contain’ listing (57%) and never purchase ‘free from’ products (62%).</a:t>
            </a:r>
          </a:p>
          <a:p>
            <a:endParaRPr lang="en-IE" sz="2000" i="1" cap="none" dirty="0"/>
          </a:p>
          <a:p>
            <a:endParaRPr lang="en-IE" sz="2000" i="1" cap="none" dirty="0"/>
          </a:p>
          <a:p>
            <a:endParaRPr lang="en-IE" sz="1800" i="1" cap="none" dirty="0"/>
          </a:p>
          <a:p>
            <a:pPr lvl="0"/>
            <a:endParaRPr lang="en-US" sz="2400" i="1" cap="none" dirty="0"/>
          </a:p>
        </p:txBody>
      </p:sp>
    </p:spTree>
    <p:extLst>
      <p:ext uri="{BB962C8B-B14F-4D97-AF65-F5344CB8AC3E}">
        <p14:creationId xmlns:p14="http://schemas.microsoft.com/office/powerpoint/2010/main" val="353171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9DEE-EC96-41F3-98FF-659D26C1961A}"/>
              </a:ext>
            </a:extLst>
          </p:cNvPr>
          <p:cNvSpPr>
            <a:spLocks noGrp="1"/>
          </p:cNvSpPr>
          <p:nvPr>
            <p:ph type="title"/>
          </p:nvPr>
        </p:nvSpPr>
        <p:spPr>
          <a:xfrm>
            <a:off x="234000" y="230682"/>
            <a:ext cx="7268013" cy="443198"/>
          </a:xfrm>
        </p:spPr>
        <p:txBody>
          <a:bodyPr anchor="ctr"/>
          <a:lstStyle/>
          <a:p>
            <a:r>
              <a:rPr lang="en-IE" dirty="0"/>
              <a:t>Incidence Of Food Allergy/Intolerance</a:t>
            </a:r>
          </a:p>
        </p:txBody>
      </p:sp>
      <p:sp>
        <p:nvSpPr>
          <p:cNvPr id="3" name="Text Placeholder 2">
            <a:extLst>
              <a:ext uri="{FF2B5EF4-FFF2-40B4-BE49-F238E27FC236}">
                <a16:creationId xmlns:a16="http://schemas.microsoft.com/office/drawing/2014/main" id="{4447256A-FF72-45D7-892E-E99AD0302AA8}"/>
              </a:ext>
            </a:extLst>
          </p:cNvPr>
          <p:cNvSpPr>
            <a:spLocks noGrp="1"/>
          </p:cNvSpPr>
          <p:nvPr>
            <p:ph type="body" sz="quarter" idx="16"/>
          </p:nvPr>
        </p:nvSpPr>
        <p:spPr>
          <a:xfrm>
            <a:off x="224598" y="4164496"/>
            <a:ext cx="6718075" cy="535759"/>
          </a:xfrm>
        </p:spPr>
        <p:txBody>
          <a:bodyPr>
            <a:normAutofit/>
          </a:bodyPr>
          <a:lstStyle/>
          <a:p>
            <a:r>
              <a:rPr lang="en-IE" dirty="0"/>
              <a:t>Q.51	Do you have any of the following…?</a:t>
            </a:r>
          </a:p>
          <a:p>
            <a:r>
              <a:rPr lang="en-IE" dirty="0"/>
              <a:t>Q.52	Does any other member of your household have any of the following…?</a:t>
            </a:r>
          </a:p>
          <a:p>
            <a:r>
              <a:rPr lang="en-IE" dirty="0"/>
              <a:t>Base:	All Respondents:  813</a:t>
            </a:r>
          </a:p>
        </p:txBody>
      </p:sp>
      <p:cxnSp>
        <p:nvCxnSpPr>
          <p:cNvPr id="7" name="Straight Connector 6">
            <a:extLst>
              <a:ext uri="{FF2B5EF4-FFF2-40B4-BE49-F238E27FC236}">
                <a16:creationId xmlns:a16="http://schemas.microsoft.com/office/drawing/2014/main" id="{64DBEFE1-8D24-4C2B-9804-C9AE3F4361D8}"/>
              </a:ext>
            </a:extLst>
          </p:cNvPr>
          <p:cNvCxnSpPr/>
          <p:nvPr/>
        </p:nvCxnSpPr>
        <p:spPr>
          <a:xfrm>
            <a:off x="4572000" y="864016"/>
            <a:ext cx="0" cy="329184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graphicFrame>
        <p:nvGraphicFramePr>
          <p:cNvPr id="8" name="Chart 7">
            <a:extLst>
              <a:ext uri="{FF2B5EF4-FFF2-40B4-BE49-F238E27FC236}">
                <a16:creationId xmlns:a16="http://schemas.microsoft.com/office/drawing/2014/main" id="{D8983176-28B9-45B3-B097-3C0FAD49FAC1}"/>
              </a:ext>
            </a:extLst>
          </p:cNvPr>
          <p:cNvGraphicFramePr/>
          <p:nvPr>
            <p:extLst>
              <p:ext uri="{D42A27DB-BD31-4B8C-83A1-F6EECF244321}">
                <p14:modId xmlns:p14="http://schemas.microsoft.com/office/powerpoint/2010/main" val="1682989576"/>
              </p:ext>
            </p:extLst>
          </p:nvPr>
        </p:nvGraphicFramePr>
        <p:xfrm>
          <a:off x="79512" y="847311"/>
          <a:ext cx="4459266" cy="3448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D28431C-D982-4F0C-BB6C-25BFFF9D0AF0}"/>
              </a:ext>
            </a:extLst>
          </p:cNvPr>
          <p:cNvGraphicFramePr/>
          <p:nvPr>
            <p:extLst>
              <p:ext uri="{D42A27DB-BD31-4B8C-83A1-F6EECF244321}">
                <p14:modId xmlns:p14="http://schemas.microsoft.com/office/powerpoint/2010/main" val="2661414821"/>
              </p:ext>
            </p:extLst>
          </p:nvPr>
        </p:nvGraphicFramePr>
        <p:xfrm>
          <a:off x="4858126" y="847311"/>
          <a:ext cx="4459266" cy="3448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05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7874-8D79-43E6-80A7-C3A1163B1675}"/>
              </a:ext>
            </a:extLst>
          </p:cNvPr>
          <p:cNvSpPr>
            <a:spLocks noGrp="1"/>
          </p:cNvSpPr>
          <p:nvPr>
            <p:ph type="title"/>
          </p:nvPr>
        </p:nvSpPr>
        <p:spPr>
          <a:xfrm>
            <a:off x="234000" y="9083"/>
            <a:ext cx="7268013" cy="886397"/>
          </a:xfrm>
        </p:spPr>
        <p:txBody>
          <a:bodyPr anchor="ctr"/>
          <a:lstStyle/>
          <a:p>
            <a:r>
              <a:rPr lang="en-IE" dirty="0"/>
              <a:t>Frequency Of Reviewing Information &amp; Purchasing ‘Free From’ Products</a:t>
            </a:r>
          </a:p>
        </p:txBody>
      </p:sp>
      <p:sp>
        <p:nvSpPr>
          <p:cNvPr id="3" name="Text Placeholder 2">
            <a:extLst>
              <a:ext uri="{FF2B5EF4-FFF2-40B4-BE49-F238E27FC236}">
                <a16:creationId xmlns:a16="http://schemas.microsoft.com/office/drawing/2014/main" id="{650A8B0C-1347-44B1-9C22-BD9FB91DCF8E}"/>
              </a:ext>
            </a:extLst>
          </p:cNvPr>
          <p:cNvSpPr>
            <a:spLocks noGrp="1"/>
          </p:cNvSpPr>
          <p:nvPr>
            <p:ph type="body" sz="quarter" idx="16"/>
          </p:nvPr>
        </p:nvSpPr>
        <p:spPr>
          <a:xfrm>
            <a:off x="224598" y="3707296"/>
            <a:ext cx="8094454" cy="992959"/>
          </a:xfrm>
        </p:spPr>
        <p:txBody>
          <a:bodyPr>
            <a:normAutofit/>
          </a:bodyPr>
          <a:lstStyle/>
          <a:p>
            <a:r>
              <a:rPr lang="en-IE" dirty="0"/>
              <a:t>Q.55	And when you do eat outside the home, how often, if at all, do you look at the menu for food allergen information?</a:t>
            </a:r>
          </a:p>
          <a:p>
            <a:r>
              <a:rPr lang="en-IE" dirty="0"/>
              <a:t>Q.56	When purchasing food products in convenience stores/supermarkets, how often, if at all, do you look at the labelling for food allergen information?</a:t>
            </a:r>
          </a:p>
          <a:p>
            <a:r>
              <a:rPr lang="en-IE" dirty="0"/>
              <a:t>Q.57	How often, if at all, do you review food packaging to see if the food product has a ‘may contain’ listed. For example; may contain nuts.</a:t>
            </a:r>
          </a:p>
          <a:p>
            <a:r>
              <a:rPr lang="en-IE" dirty="0"/>
              <a:t>Q.58        How often, if at all, do you buy ‘free from’ food products? By ‘free from’ products we mean food products that do not have allergens such as gluten, nuts, eggs etc.</a:t>
            </a:r>
          </a:p>
          <a:p>
            <a:r>
              <a:rPr lang="en-IE" dirty="0"/>
              <a:t>Base:	All Respondents:  813 / All with a food allergy/intolerance and who eat out once a month or more:  44*</a:t>
            </a:r>
          </a:p>
        </p:txBody>
      </p:sp>
      <p:graphicFrame>
        <p:nvGraphicFramePr>
          <p:cNvPr id="4" name="Chart 3">
            <a:extLst>
              <a:ext uri="{FF2B5EF4-FFF2-40B4-BE49-F238E27FC236}">
                <a16:creationId xmlns:a16="http://schemas.microsoft.com/office/drawing/2014/main" id="{FCC1C3C2-01BD-4A8A-A879-9D2D3D081288}"/>
              </a:ext>
            </a:extLst>
          </p:cNvPr>
          <p:cNvGraphicFramePr/>
          <p:nvPr>
            <p:extLst>
              <p:ext uri="{D42A27DB-BD31-4B8C-83A1-F6EECF244321}">
                <p14:modId xmlns:p14="http://schemas.microsoft.com/office/powerpoint/2010/main" val="2288034398"/>
              </p:ext>
            </p:extLst>
          </p:nvPr>
        </p:nvGraphicFramePr>
        <p:xfrm>
          <a:off x="477081" y="895479"/>
          <a:ext cx="8478078" cy="293108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51E141F2-6513-4B3B-9369-4CD02DA2A7FD}"/>
              </a:ext>
            </a:extLst>
          </p:cNvPr>
          <p:cNvCxnSpPr>
            <a:cxnSpLocks/>
          </p:cNvCxnSpPr>
          <p:nvPr/>
        </p:nvCxnSpPr>
        <p:spPr>
          <a:xfrm>
            <a:off x="3559878" y="823658"/>
            <a:ext cx="0" cy="2883638"/>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8592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450496" y="2289764"/>
            <a:ext cx="2252930" cy="373949"/>
          </a:xfrm>
        </p:spPr>
        <p:txBody>
          <a:bodyPr/>
          <a:lstStyle/>
          <a:p>
            <a:r>
              <a:rPr lang="en-IE" dirty="0"/>
              <a:t>Handwashing </a:t>
            </a:r>
          </a:p>
        </p:txBody>
      </p:sp>
      <p:pic>
        <p:nvPicPr>
          <p:cNvPr id="5" name="Picture Placeholder 4">
            <a:extLst>
              <a:ext uri="{FF2B5EF4-FFF2-40B4-BE49-F238E27FC236}">
                <a16:creationId xmlns:a16="http://schemas.microsoft.com/office/drawing/2014/main" id="{BBE33DCC-AABF-4935-A2B4-2994B61D7ED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9742" r="9742"/>
          <a:stretch>
            <a:fillRect/>
          </a:stretch>
        </p:blipFill>
        <p:spPr/>
      </p:pic>
      <p:sp>
        <p:nvSpPr>
          <p:cNvPr id="8" name="TextBox 7">
            <a:extLst>
              <a:ext uri="{FF2B5EF4-FFF2-40B4-BE49-F238E27FC236}">
                <a16:creationId xmlns:a16="http://schemas.microsoft.com/office/drawing/2014/main" id="{6928CC2F-DCF5-4117-BD1E-F18D0273DFAF}"/>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latin typeface="+mn-lt"/>
                <a:ea typeface="+mn-ea"/>
                <a:cs typeface="+mn-cs"/>
              </a:rPr>
              <a:pPr marL="0" algn="l" defTabSz="924282" rtl="0" eaLnBrk="1" latinLnBrk="0" hangingPunct="1">
                <a:lnSpc>
                  <a:spcPct val="85000"/>
                </a:lnSpc>
                <a:spcBef>
                  <a:spcPts val="204"/>
                </a:spcBef>
              </a:pPr>
              <a:t>25</a:t>
            </a:fld>
            <a:endParaRPr lang="en-GB" sz="800" kern="1200" dirty="0">
              <a:latin typeface="+mn-lt"/>
              <a:ea typeface="+mn-ea"/>
              <a:cs typeface="+mn-cs"/>
            </a:endParaRPr>
          </a:p>
        </p:txBody>
      </p:sp>
      <p:sp>
        <p:nvSpPr>
          <p:cNvPr id="9" name="TextBox 8">
            <a:extLst>
              <a:ext uri="{FF2B5EF4-FFF2-40B4-BE49-F238E27FC236}">
                <a16:creationId xmlns:a16="http://schemas.microsoft.com/office/drawing/2014/main" id="{9B70C8E5-DAE1-4C32-B6F7-6A37FE5569AA}"/>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t>© 2019 Ipsos MRBI</a:t>
            </a:r>
            <a:endParaRPr lang="en-GB" sz="1200" dirty="0"/>
          </a:p>
        </p:txBody>
      </p:sp>
      <p:sp>
        <p:nvSpPr>
          <p:cNvPr id="10" name="TextBox 9">
            <a:extLst>
              <a:ext uri="{FF2B5EF4-FFF2-40B4-BE49-F238E27FC236}">
                <a16:creationId xmlns:a16="http://schemas.microsoft.com/office/drawing/2014/main" id="{4D9BACE0-F576-4C75-9AB1-5807B128F305}"/>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t>18-084378-Safetrak Research</a:t>
            </a:r>
            <a:endParaRPr lang="en-GB" sz="1200" dirty="0"/>
          </a:p>
        </p:txBody>
      </p:sp>
    </p:spTree>
    <p:extLst>
      <p:ext uri="{BB962C8B-B14F-4D97-AF65-F5344CB8AC3E}">
        <p14:creationId xmlns:p14="http://schemas.microsoft.com/office/powerpoint/2010/main" val="261732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E802B-D032-4342-82D3-3EB73AC5A76E}"/>
              </a:ext>
            </a:extLst>
          </p:cNvPr>
          <p:cNvSpPr txBox="1">
            <a:spLocks/>
          </p:cNvSpPr>
          <p:nvPr/>
        </p:nvSpPr>
        <p:spPr>
          <a:xfrm>
            <a:off x="248514" y="139275"/>
            <a:ext cx="8646971" cy="443198"/>
          </a:xfrm>
          <a:prstGeom prst="rect">
            <a:avLst/>
          </a:prstGeom>
        </p:spPr>
        <p:txBody>
          <a:bodyPr/>
          <a:lst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a:lstStyle>
          <a:p>
            <a:r>
              <a:rPr lang="en-IE" dirty="0">
                <a:solidFill>
                  <a:schemeClr val="bg1"/>
                </a:solidFill>
              </a:rPr>
              <a:t>Handwashing – Key Take Outs</a:t>
            </a:r>
          </a:p>
        </p:txBody>
      </p:sp>
      <p:sp useBgFill="1">
        <p:nvSpPr>
          <p:cNvPr id="5" name="Subtitle 2">
            <a:extLst>
              <a:ext uri="{FF2B5EF4-FFF2-40B4-BE49-F238E27FC236}">
                <a16:creationId xmlns:a16="http://schemas.microsoft.com/office/drawing/2014/main" id="{AC8F4027-87CC-4F11-9BC6-4B34A704A03F}"/>
              </a:ext>
            </a:extLst>
          </p:cNvPr>
          <p:cNvSpPr txBox="1">
            <a:spLocks/>
          </p:cNvSpPr>
          <p:nvPr/>
        </p:nvSpPr>
        <p:spPr>
          <a:xfrm>
            <a:off x="1237803" y="2704804"/>
            <a:ext cx="6668393" cy="1803696"/>
          </a:xfrm>
          <a:prstGeom prst="rect">
            <a:avLst/>
          </a:prstGeom>
        </p:spPr>
        <p:txBody>
          <a:bodyPr vert="horz" lIns="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bg1"/>
                </a:solidFill>
                <a:latin typeface="+mn-lt"/>
                <a:ea typeface="+mn-ea"/>
                <a:cs typeface="+mn-cs"/>
              </a:defRPr>
            </a:lvl1pPr>
            <a:lvl2pPr marL="3240" indent="0" algn="l" defTabSz="924282" rtl="0" eaLnBrk="1" latinLnBrk="0" hangingPunct="1">
              <a:lnSpc>
                <a:spcPct val="90000"/>
              </a:lnSpc>
              <a:spcBef>
                <a:spcPts val="408"/>
              </a:spcBef>
              <a:spcAft>
                <a:spcPts val="300"/>
              </a:spcAft>
              <a:buFont typeface="Arial" panose="020B0604020202020204" pitchFamily="34" charset="0"/>
              <a:buNone/>
              <a:tabLst/>
              <a:defRPr sz="2200" b="1" kern="1200" baseline="0">
                <a:solidFill>
                  <a:schemeClr val="bg1">
                    <a:alpha val="70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baseline="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IE" sz="2000" i="1" cap="none" dirty="0"/>
          </a:p>
          <a:p>
            <a:r>
              <a:rPr lang="en-IE" sz="2000" i="1" cap="none" dirty="0"/>
              <a:t>93% of adults claim to always wash their hands after using the toilet. The number one reason for not washing hands is because there was no water at 23%.</a:t>
            </a:r>
          </a:p>
          <a:p>
            <a:endParaRPr lang="en-IE" sz="2000" i="1" cap="none" dirty="0"/>
          </a:p>
          <a:p>
            <a:r>
              <a:rPr lang="en-IE" sz="2000" i="1" cap="none" dirty="0"/>
              <a:t>The vast majority (78%), have used hand sanitisers in the past 3 months with usage among females reaching 84%.</a:t>
            </a:r>
          </a:p>
          <a:p>
            <a:endParaRPr lang="en-IE" sz="2000" i="1" cap="none" dirty="0"/>
          </a:p>
          <a:p>
            <a:r>
              <a:rPr lang="en-IE" sz="2000" i="1" cap="none" dirty="0"/>
              <a:t>Using soap and water is believed to be the most effective way to wash your hands in all scenarios presented, with the exception of when ‘in the office’ and ‘after shaking hands’.</a:t>
            </a:r>
          </a:p>
          <a:p>
            <a:endParaRPr lang="en-IE" sz="2000" i="1" cap="none" dirty="0"/>
          </a:p>
          <a:p>
            <a:endParaRPr lang="en-IE" sz="2000" i="1" cap="none" dirty="0"/>
          </a:p>
          <a:p>
            <a:endParaRPr lang="en-IE" sz="2000" i="1" cap="none" dirty="0"/>
          </a:p>
          <a:p>
            <a:endParaRPr lang="en-IE" sz="2000" i="1" cap="none" dirty="0"/>
          </a:p>
          <a:p>
            <a:endParaRPr lang="en-IE" sz="1800" i="1" cap="none" dirty="0"/>
          </a:p>
          <a:p>
            <a:pPr lvl="0"/>
            <a:endParaRPr lang="en-US" sz="2400" i="1" cap="none" dirty="0"/>
          </a:p>
        </p:txBody>
      </p:sp>
    </p:spTree>
    <p:extLst>
      <p:ext uri="{BB962C8B-B14F-4D97-AF65-F5344CB8AC3E}">
        <p14:creationId xmlns:p14="http://schemas.microsoft.com/office/powerpoint/2010/main" val="95743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54A3-7485-4B54-97BB-38EB010C9F3B}"/>
              </a:ext>
            </a:extLst>
          </p:cNvPr>
          <p:cNvSpPr>
            <a:spLocks noGrp="1"/>
          </p:cNvSpPr>
          <p:nvPr>
            <p:ph type="title"/>
          </p:nvPr>
        </p:nvSpPr>
        <p:spPr>
          <a:xfrm>
            <a:off x="234000" y="230682"/>
            <a:ext cx="7268013" cy="443198"/>
          </a:xfrm>
        </p:spPr>
        <p:txBody>
          <a:bodyPr anchor="ctr"/>
          <a:lstStyle/>
          <a:p>
            <a:r>
              <a:rPr lang="en-IE" dirty="0"/>
              <a:t>Length Of Time Washing Hands</a:t>
            </a:r>
          </a:p>
        </p:txBody>
      </p:sp>
      <p:sp>
        <p:nvSpPr>
          <p:cNvPr id="3" name="Text Placeholder 2">
            <a:extLst>
              <a:ext uri="{FF2B5EF4-FFF2-40B4-BE49-F238E27FC236}">
                <a16:creationId xmlns:a16="http://schemas.microsoft.com/office/drawing/2014/main" id="{AD4A43C8-DFF8-45EE-924E-ABF34A112FFB}"/>
              </a:ext>
            </a:extLst>
          </p:cNvPr>
          <p:cNvSpPr>
            <a:spLocks noGrp="1"/>
          </p:cNvSpPr>
          <p:nvPr>
            <p:ph type="body" sz="quarter" idx="16"/>
          </p:nvPr>
        </p:nvSpPr>
        <p:spPr>
          <a:xfrm>
            <a:off x="224598" y="4381968"/>
            <a:ext cx="8213724" cy="318287"/>
          </a:xfrm>
        </p:spPr>
        <p:txBody>
          <a:bodyPr>
            <a:normAutofit fontScale="92500"/>
          </a:bodyPr>
          <a:lstStyle/>
          <a:p>
            <a:r>
              <a:rPr lang="en-IE" dirty="0"/>
              <a:t>Q.46	Thinking about the time you would typically spend washing your hands, which of the following statements on this showcard would best match the time spent? </a:t>
            </a:r>
          </a:p>
          <a:p>
            <a:r>
              <a:rPr lang="en-IE" dirty="0"/>
              <a:t>Base:	All Respondents:  813</a:t>
            </a:r>
          </a:p>
        </p:txBody>
      </p:sp>
      <p:graphicFrame>
        <p:nvGraphicFramePr>
          <p:cNvPr id="4" name="Chart 3">
            <a:extLst>
              <a:ext uri="{FF2B5EF4-FFF2-40B4-BE49-F238E27FC236}">
                <a16:creationId xmlns:a16="http://schemas.microsoft.com/office/drawing/2014/main" id="{FEF59386-D8CE-4674-A8F5-5B653E41F05E}"/>
              </a:ext>
            </a:extLst>
          </p:cNvPr>
          <p:cNvGraphicFramePr/>
          <p:nvPr>
            <p:extLst>
              <p:ext uri="{D42A27DB-BD31-4B8C-83A1-F6EECF244321}">
                <p14:modId xmlns:p14="http://schemas.microsoft.com/office/powerpoint/2010/main" val="1197185232"/>
              </p:ext>
            </p:extLst>
          </p:nvPr>
        </p:nvGraphicFramePr>
        <p:xfrm>
          <a:off x="477081" y="1094259"/>
          <a:ext cx="8478078" cy="338339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41170361-EC43-42E0-99A6-8AC1C5A80E32}"/>
              </a:ext>
            </a:extLst>
          </p:cNvPr>
          <p:cNvCxnSpPr/>
          <p:nvPr/>
        </p:nvCxnSpPr>
        <p:spPr>
          <a:xfrm>
            <a:off x="6571806" y="724368"/>
            <a:ext cx="0" cy="365760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64CA7DD2-280C-4997-9555-C987EC476590}"/>
              </a:ext>
            </a:extLst>
          </p:cNvPr>
          <p:cNvSpPr txBox="1"/>
          <p:nvPr/>
        </p:nvSpPr>
        <p:spPr>
          <a:xfrm>
            <a:off x="7363147" y="878815"/>
            <a:ext cx="550151" cy="215444"/>
          </a:xfrm>
          <a:prstGeom prst="rect">
            <a:avLst/>
          </a:prstGeom>
        </p:spPr>
        <p:txBody>
          <a:bodyPr vert="horz" wrap="none" lIns="0" tIns="0" rIns="0" bIns="0" rtlCol="0">
            <a:spAutoFit/>
          </a:bodyPr>
          <a:lstStyle/>
          <a:p>
            <a:pPr marL="4763" algn="ctr"/>
            <a:r>
              <a:rPr lang="en-IE" sz="1400" b="1" dirty="0"/>
              <a:t>Gender</a:t>
            </a:r>
          </a:p>
        </p:txBody>
      </p:sp>
      <p:sp>
        <p:nvSpPr>
          <p:cNvPr id="9" name="TextBox 8">
            <a:extLst>
              <a:ext uri="{FF2B5EF4-FFF2-40B4-BE49-F238E27FC236}">
                <a16:creationId xmlns:a16="http://schemas.microsoft.com/office/drawing/2014/main" id="{29612C5A-BB25-4CFE-9E81-F1C34C4D7A11}"/>
              </a:ext>
            </a:extLst>
          </p:cNvPr>
          <p:cNvSpPr txBox="1"/>
          <p:nvPr/>
        </p:nvSpPr>
        <p:spPr>
          <a:xfrm>
            <a:off x="4589344" y="878815"/>
            <a:ext cx="515462" cy="215444"/>
          </a:xfrm>
          <a:prstGeom prst="rect">
            <a:avLst/>
          </a:prstGeom>
        </p:spPr>
        <p:txBody>
          <a:bodyPr vert="horz" wrap="none" lIns="0" tIns="0" rIns="0" bIns="0" rtlCol="0">
            <a:spAutoFit/>
          </a:bodyPr>
          <a:lstStyle/>
          <a:p>
            <a:pPr marL="4763" algn="ctr"/>
            <a:r>
              <a:rPr lang="en-IE" sz="1400" b="1" dirty="0"/>
              <a:t>Region</a:t>
            </a:r>
          </a:p>
        </p:txBody>
      </p:sp>
    </p:spTree>
    <p:extLst>
      <p:ext uri="{BB962C8B-B14F-4D97-AF65-F5344CB8AC3E}">
        <p14:creationId xmlns:p14="http://schemas.microsoft.com/office/powerpoint/2010/main" val="23388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DE39-B083-4999-A509-8B079C95FFDD}"/>
              </a:ext>
            </a:extLst>
          </p:cNvPr>
          <p:cNvSpPr>
            <a:spLocks noGrp="1"/>
          </p:cNvSpPr>
          <p:nvPr>
            <p:ph type="title"/>
          </p:nvPr>
        </p:nvSpPr>
        <p:spPr>
          <a:xfrm>
            <a:off x="234000" y="230682"/>
            <a:ext cx="7268013" cy="443198"/>
          </a:xfrm>
        </p:spPr>
        <p:txBody>
          <a:bodyPr anchor="ctr"/>
          <a:lstStyle/>
          <a:p>
            <a:r>
              <a:rPr lang="en-IE" dirty="0"/>
              <a:t>Frequency Of Washing Hands – IOI </a:t>
            </a:r>
          </a:p>
        </p:txBody>
      </p:sp>
      <p:sp>
        <p:nvSpPr>
          <p:cNvPr id="3" name="Text Placeholder 2">
            <a:extLst>
              <a:ext uri="{FF2B5EF4-FFF2-40B4-BE49-F238E27FC236}">
                <a16:creationId xmlns:a16="http://schemas.microsoft.com/office/drawing/2014/main" id="{826F7F8F-5B34-48A2-8694-3B0A2DA2866D}"/>
              </a:ext>
            </a:extLst>
          </p:cNvPr>
          <p:cNvSpPr>
            <a:spLocks noGrp="1"/>
          </p:cNvSpPr>
          <p:nvPr>
            <p:ph type="body" sz="quarter" idx="16"/>
          </p:nvPr>
        </p:nvSpPr>
        <p:spPr>
          <a:xfrm>
            <a:off x="224598" y="3886200"/>
            <a:ext cx="6718075" cy="814055"/>
          </a:xfrm>
        </p:spPr>
        <p:txBody>
          <a:bodyPr>
            <a:normAutofit/>
          </a:bodyPr>
          <a:lstStyle/>
          <a:p>
            <a:r>
              <a:rPr lang="en-IE" dirty="0"/>
              <a:t>Q.47	I’m now going to read out some examples of when you may or may not wash your hands. Thinking of a typical day, how often, if at all, would you wash your hands.</a:t>
            </a:r>
          </a:p>
          <a:p>
            <a:r>
              <a:rPr lang="en-IE" dirty="0"/>
              <a:t>Base:	All Respondents:  813</a:t>
            </a:r>
          </a:p>
        </p:txBody>
      </p:sp>
      <p:graphicFrame>
        <p:nvGraphicFramePr>
          <p:cNvPr id="7" name="Table 6">
            <a:extLst>
              <a:ext uri="{FF2B5EF4-FFF2-40B4-BE49-F238E27FC236}">
                <a16:creationId xmlns:a16="http://schemas.microsoft.com/office/drawing/2014/main" id="{19B7D24E-3257-4DEA-ADA7-0EC4C6C9DE69}"/>
              </a:ext>
            </a:extLst>
          </p:cNvPr>
          <p:cNvGraphicFramePr>
            <a:graphicFrameLocks noGrp="1"/>
          </p:cNvGraphicFramePr>
          <p:nvPr>
            <p:extLst>
              <p:ext uri="{D42A27DB-BD31-4B8C-83A1-F6EECF244321}">
                <p14:modId xmlns:p14="http://schemas.microsoft.com/office/powerpoint/2010/main" val="643379083"/>
              </p:ext>
            </p:extLst>
          </p:nvPr>
        </p:nvGraphicFramePr>
        <p:xfrm>
          <a:off x="555625" y="1005562"/>
          <a:ext cx="8032750" cy="2875068"/>
        </p:xfrm>
        <a:graphic>
          <a:graphicData uri="http://schemas.openxmlformats.org/drawingml/2006/table">
            <a:tbl>
              <a:tblPr firstRow="1" firstCol="1" bandRow="1">
                <a:tableStyleId>{93296810-A885-4BE3-A3E7-6D5BEEA58F35}</a:tableStyleId>
              </a:tblPr>
              <a:tblGrid>
                <a:gridCol w="2905235">
                  <a:extLst>
                    <a:ext uri="{9D8B030D-6E8A-4147-A177-3AD203B41FA5}">
                      <a16:colId xmlns:a16="http://schemas.microsoft.com/office/drawing/2014/main" val="932369661"/>
                    </a:ext>
                  </a:extLst>
                </a:gridCol>
                <a:gridCol w="1025503">
                  <a:extLst>
                    <a:ext uri="{9D8B030D-6E8A-4147-A177-3AD203B41FA5}">
                      <a16:colId xmlns:a16="http://schemas.microsoft.com/office/drawing/2014/main" val="521166831"/>
                    </a:ext>
                  </a:extLst>
                </a:gridCol>
                <a:gridCol w="1205593">
                  <a:extLst>
                    <a:ext uri="{9D8B030D-6E8A-4147-A177-3AD203B41FA5}">
                      <a16:colId xmlns:a16="http://schemas.microsoft.com/office/drawing/2014/main" val="548996568"/>
                    </a:ext>
                  </a:extLst>
                </a:gridCol>
                <a:gridCol w="845413">
                  <a:extLst>
                    <a:ext uri="{9D8B030D-6E8A-4147-A177-3AD203B41FA5}">
                      <a16:colId xmlns:a16="http://schemas.microsoft.com/office/drawing/2014/main" val="72086530"/>
                    </a:ext>
                  </a:extLst>
                </a:gridCol>
                <a:gridCol w="1025503">
                  <a:extLst>
                    <a:ext uri="{9D8B030D-6E8A-4147-A177-3AD203B41FA5}">
                      <a16:colId xmlns:a16="http://schemas.microsoft.com/office/drawing/2014/main" val="1201058156"/>
                    </a:ext>
                  </a:extLst>
                </a:gridCol>
                <a:gridCol w="1025503">
                  <a:extLst>
                    <a:ext uri="{9D8B030D-6E8A-4147-A177-3AD203B41FA5}">
                      <a16:colId xmlns:a16="http://schemas.microsoft.com/office/drawing/2014/main" val="2174468862"/>
                    </a:ext>
                  </a:extLst>
                </a:gridCol>
              </a:tblGrid>
              <a:tr h="239589">
                <a:tc>
                  <a:txBody>
                    <a:bodyPr/>
                    <a:lstStyle/>
                    <a:p>
                      <a:pPr marL="0" marR="0" algn="just">
                        <a:spcBef>
                          <a:spcPts val="0"/>
                        </a:spcBef>
                        <a:spcAft>
                          <a:spcPts val="0"/>
                        </a:spcAft>
                      </a:pPr>
                      <a:endParaRPr lang="en-IE"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pt-BR" sz="1400" dirty="0">
                          <a:effectLst/>
                          <a:latin typeface="+mn-lt"/>
                        </a:rPr>
                        <a:t>Always</a:t>
                      </a:r>
                      <a:endParaRPr lang="en-IE"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pt-BR" sz="1400">
                          <a:effectLst/>
                          <a:latin typeface="+mn-lt"/>
                        </a:rPr>
                        <a:t>Sometimes</a:t>
                      </a:r>
                      <a:endParaRPr lang="en-IE"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pt-BR" sz="1400" dirty="0">
                          <a:effectLst/>
                          <a:latin typeface="+mn-lt"/>
                        </a:rPr>
                        <a:t>Seldom</a:t>
                      </a:r>
                      <a:endParaRPr lang="en-IE"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pt-BR" sz="1400" dirty="0">
                          <a:effectLst/>
                          <a:latin typeface="+mn-lt"/>
                        </a:rPr>
                        <a:t>Never</a:t>
                      </a:r>
                      <a:endParaRPr lang="en-IE"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pt-BR" sz="1400" dirty="0">
                          <a:effectLst/>
                          <a:latin typeface="+mn-lt"/>
                        </a:rPr>
                        <a:t>Don’t know</a:t>
                      </a:r>
                      <a:endParaRPr lang="en-IE"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2926652"/>
                  </a:ext>
                </a:extLst>
              </a:tr>
              <a:tr h="239589">
                <a:tc>
                  <a:txBody>
                    <a:bodyPr/>
                    <a:lstStyle/>
                    <a:p>
                      <a:pPr marL="0" marR="0" algn="just">
                        <a:spcBef>
                          <a:spcPts val="0"/>
                        </a:spcBef>
                        <a:spcAft>
                          <a:spcPts val="0"/>
                        </a:spcAft>
                      </a:pPr>
                      <a:endParaRPr lang="en-IE"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IE" sz="1400" dirty="0">
                          <a:effectLst/>
                          <a:latin typeface="+mn-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spcBef>
                          <a:spcPts val="0"/>
                        </a:spcBef>
                        <a:spcAft>
                          <a:spcPts val="0"/>
                        </a:spcAft>
                      </a:pPr>
                      <a:r>
                        <a:rPr lang="en-IE" sz="1400" dirty="0">
                          <a:effectLst/>
                          <a:latin typeface="+mn-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spcBef>
                          <a:spcPts val="0"/>
                        </a:spcBef>
                        <a:spcAft>
                          <a:spcPts val="0"/>
                        </a:spcAft>
                      </a:pPr>
                      <a:r>
                        <a:rPr lang="en-IE" sz="1400" dirty="0">
                          <a:effectLst/>
                          <a:latin typeface="+mn-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spcBef>
                          <a:spcPts val="0"/>
                        </a:spcBef>
                        <a:spcAft>
                          <a:spcPts val="0"/>
                        </a:spcAft>
                      </a:pPr>
                      <a:r>
                        <a:rPr lang="en-IE" sz="1400" dirty="0">
                          <a:effectLst/>
                          <a:latin typeface="+mn-lt"/>
                          <a:ea typeface="Times New Roman" panose="02020603050405020304" pitchFamily="18" charset="0"/>
                          <a:cs typeface="Times New Roman" panose="02020603050405020304" pitchFamily="18" charset="0"/>
                        </a:rPr>
                        <a:t>%</a:t>
                      </a:r>
                    </a:p>
                  </a:txBody>
                  <a:tcPr marL="68580" marR="68580" marT="0" marB="0"/>
                </a:tc>
                <a:tc>
                  <a:txBody>
                    <a:bodyPr/>
                    <a:lstStyle/>
                    <a:p>
                      <a:pPr marL="0" marR="0" algn="ctr">
                        <a:spcBef>
                          <a:spcPts val="0"/>
                        </a:spcBef>
                        <a:spcAft>
                          <a:spcPts val="0"/>
                        </a:spcAft>
                      </a:pPr>
                      <a:r>
                        <a:rPr lang="en-IE" sz="1400" dirty="0">
                          <a:effectLst/>
                          <a:latin typeface="+mn-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397816767"/>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After using the toilet</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54846"/>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After handling raw meat</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3239571"/>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Before handling cooked meat</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0111764"/>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After contact with pets/animals</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6997054"/>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Before eating</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5715741"/>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When you sneeze or blow your nose</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5238772"/>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When you arrive home</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3689134"/>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When you arrive in work</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4499902"/>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When you cough</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1789115"/>
                  </a:ext>
                </a:extLst>
              </a:tr>
              <a:tr h="239589">
                <a:tc>
                  <a:txBody>
                    <a:bodyPr/>
                    <a:lstStyle/>
                    <a:p>
                      <a:pPr marL="0" marR="0">
                        <a:lnSpc>
                          <a:spcPct val="115000"/>
                        </a:lnSpc>
                        <a:spcBef>
                          <a:spcPts val="0"/>
                        </a:spcBef>
                        <a:spcAft>
                          <a:spcPts val="0"/>
                        </a:spcAft>
                      </a:pPr>
                      <a:r>
                        <a:rPr lang="en-I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After eating</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E"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1910818"/>
                  </a:ext>
                </a:extLst>
              </a:tr>
            </a:tbl>
          </a:graphicData>
        </a:graphic>
      </p:graphicFrame>
    </p:spTree>
    <p:extLst>
      <p:ext uri="{BB962C8B-B14F-4D97-AF65-F5344CB8AC3E}">
        <p14:creationId xmlns:p14="http://schemas.microsoft.com/office/powerpoint/2010/main" val="421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450496" y="1728842"/>
            <a:ext cx="2252930" cy="1495794"/>
          </a:xfrm>
        </p:spPr>
        <p:txBody>
          <a:bodyPr/>
          <a:lstStyle/>
          <a:p>
            <a:r>
              <a:rPr lang="en-IE" dirty="0"/>
              <a:t>Sources of Information On Healthy Eating &amp; Nutrition</a:t>
            </a:r>
          </a:p>
        </p:txBody>
      </p:sp>
      <p:sp>
        <p:nvSpPr>
          <p:cNvPr id="8" name="TextBox 7">
            <a:extLst>
              <a:ext uri="{FF2B5EF4-FFF2-40B4-BE49-F238E27FC236}">
                <a16:creationId xmlns:a16="http://schemas.microsoft.com/office/drawing/2014/main" id="{6928CC2F-DCF5-4117-BD1E-F18D0273DFAF}"/>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latin typeface="+mn-lt"/>
                <a:ea typeface="+mn-ea"/>
                <a:cs typeface="+mn-cs"/>
              </a:rPr>
              <a:pPr marL="0" algn="l" defTabSz="924282" rtl="0" eaLnBrk="1" latinLnBrk="0" hangingPunct="1">
                <a:lnSpc>
                  <a:spcPct val="85000"/>
                </a:lnSpc>
                <a:spcBef>
                  <a:spcPts val="204"/>
                </a:spcBef>
              </a:pPr>
              <a:t>29</a:t>
            </a:fld>
            <a:endParaRPr lang="en-GB" sz="800" kern="1200" dirty="0">
              <a:latin typeface="+mn-lt"/>
              <a:ea typeface="+mn-ea"/>
              <a:cs typeface="+mn-cs"/>
            </a:endParaRPr>
          </a:p>
        </p:txBody>
      </p:sp>
      <p:sp>
        <p:nvSpPr>
          <p:cNvPr id="9" name="TextBox 8">
            <a:extLst>
              <a:ext uri="{FF2B5EF4-FFF2-40B4-BE49-F238E27FC236}">
                <a16:creationId xmlns:a16="http://schemas.microsoft.com/office/drawing/2014/main" id="{9B70C8E5-DAE1-4C32-B6F7-6A37FE5569AA}"/>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t>© 2019 Ipsos MRBI</a:t>
            </a:r>
            <a:endParaRPr lang="en-GB" sz="1200" dirty="0"/>
          </a:p>
        </p:txBody>
      </p:sp>
      <p:sp>
        <p:nvSpPr>
          <p:cNvPr id="10" name="TextBox 9">
            <a:extLst>
              <a:ext uri="{FF2B5EF4-FFF2-40B4-BE49-F238E27FC236}">
                <a16:creationId xmlns:a16="http://schemas.microsoft.com/office/drawing/2014/main" id="{4D9BACE0-F576-4C75-9AB1-5807B128F305}"/>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t>18-084378-Safetrak Research</a:t>
            </a:r>
            <a:endParaRPr lang="en-GB" sz="1200" dirty="0"/>
          </a:p>
        </p:txBody>
      </p:sp>
      <p:pic>
        <p:nvPicPr>
          <p:cNvPr id="5" name="Picture Placeholder 4">
            <a:extLst>
              <a:ext uri="{FF2B5EF4-FFF2-40B4-BE49-F238E27FC236}">
                <a16:creationId xmlns:a16="http://schemas.microsoft.com/office/drawing/2014/main" id="{E3B7FC9E-BE2C-4E10-9107-DD4D5BB4FBD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918" r="14918"/>
          <a:stretch>
            <a:fillRect/>
          </a:stretch>
        </p:blipFill>
        <p:spPr/>
      </p:pic>
    </p:spTree>
    <p:extLst>
      <p:ext uri="{BB962C8B-B14F-4D97-AF65-F5344CB8AC3E}">
        <p14:creationId xmlns:p14="http://schemas.microsoft.com/office/powerpoint/2010/main" val="12821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39949" y="2102790"/>
            <a:ext cx="2329744" cy="747897"/>
          </a:xfrm>
        </p:spPr>
        <p:txBody>
          <a:bodyPr/>
          <a:lstStyle/>
          <a:p>
            <a:r>
              <a:rPr lang="en-IE" dirty="0"/>
              <a:t>INTRODUCTION</a:t>
            </a:r>
          </a:p>
        </p:txBody>
      </p:sp>
      <p:pic>
        <p:nvPicPr>
          <p:cNvPr id="10" name="Picture Placeholder 9">
            <a:extLst>
              <a:ext uri="{FF2B5EF4-FFF2-40B4-BE49-F238E27FC236}">
                <a16:creationId xmlns:a16="http://schemas.microsoft.com/office/drawing/2014/main" id="{95051048-F565-4388-A1FD-423194C5116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722" b="8722"/>
          <a:stretch>
            <a:fillRect/>
          </a:stretch>
        </p:blipFill>
        <p:spPr/>
      </p:pic>
      <p:sp>
        <p:nvSpPr>
          <p:cNvPr id="5" name="TextBox 4"/>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3</a:t>
            </a:fld>
            <a:endParaRPr lang="en-GB" sz="800" kern="1200" dirty="0">
              <a:solidFill>
                <a:schemeClr val="bg1"/>
              </a:solidFill>
              <a:latin typeface="+mn-lt"/>
              <a:ea typeface="+mn-ea"/>
              <a:cs typeface="+mn-cs"/>
            </a:endParaRPr>
          </a:p>
        </p:txBody>
      </p:sp>
      <p:sp>
        <p:nvSpPr>
          <p:cNvPr id="6" name="TextBox 5"/>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2019 Ipsos </a:t>
            </a:r>
            <a:r>
              <a:rPr lang="en-GB" sz="800" kern="1200" dirty="0">
                <a:solidFill>
                  <a:schemeClr val="bg1"/>
                </a:solidFill>
              </a:rPr>
              <a:t>MRBI</a:t>
            </a:r>
            <a:endParaRPr lang="en-GB" sz="1200" dirty="0">
              <a:solidFill>
                <a:schemeClr val="bg1"/>
              </a:solidFill>
            </a:endParaRPr>
          </a:p>
        </p:txBody>
      </p:sp>
      <p:sp>
        <p:nvSpPr>
          <p:cNvPr id="7" name="TextBox 6"/>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latin typeface="+mn-lt"/>
                <a:ea typeface="+mn-ea"/>
                <a:cs typeface="+mn-cs"/>
              </a:rPr>
              <a:t>18-084378-Safetrak </a:t>
            </a:r>
            <a:r>
              <a:rPr lang="en-IE" sz="800" kern="1200" dirty="0">
                <a:solidFill>
                  <a:schemeClr val="bg1"/>
                </a:solidFill>
              </a:rPr>
              <a:t>Research</a:t>
            </a:r>
            <a:endParaRPr lang="en-GB" sz="1200" dirty="0">
              <a:solidFill>
                <a:schemeClr val="bg1"/>
              </a:solidFill>
            </a:endParaRPr>
          </a:p>
        </p:txBody>
      </p:sp>
    </p:spTree>
    <p:extLst>
      <p:ext uri="{BB962C8B-B14F-4D97-AF65-F5344CB8AC3E}">
        <p14:creationId xmlns:p14="http://schemas.microsoft.com/office/powerpoint/2010/main" val="299837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E802B-D032-4342-82D3-3EB73AC5A76E}"/>
              </a:ext>
            </a:extLst>
          </p:cNvPr>
          <p:cNvSpPr txBox="1">
            <a:spLocks/>
          </p:cNvSpPr>
          <p:nvPr/>
        </p:nvSpPr>
        <p:spPr>
          <a:xfrm>
            <a:off x="248514" y="139275"/>
            <a:ext cx="8646971" cy="443198"/>
          </a:xfrm>
          <a:prstGeom prst="rect">
            <a:avLst/>
          </a:prstGeom>
        </p:spPr>
        <p:txBody>
          <a:bodyPr/>
          <a:lst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a:lstStyle>
          <a:p>
            <a:r>
              <a:rPr lang="en-IE" dirty="0">
                <a:solidFill>
                  <a:schemeClr val="bg1"/>
                </a:solidFill>
              </a:rPr>
              <a:t>Sources of Information – Key Take Outs</a:t>
            </a:r>
          </a:p>
        </p:txBody>
      </p:sp>
      <p:sp useBgFill="1">
        <p:nvSpPr>
          <p:cNvPr id="5" name="Subtitle 2">
            <a:extLst>
              <a:ext uri="{FF2B5EF4-FFF2-40B4-BE49-F238E27FC236}">
                <a16:creationId xmlns:a16="http://schemas.microsoft.com/office/drawing/2014/main" id="{AC8F4027-87CC-4F11-9BC6-4B34A704A03F}"/>
              </a:ext>
            </a:extLst>
          </p:cNvPr>
          <p:cNvSpPr txBox="1">
            <a:spLocks/>
          </p:cNvSpPr>
          <p:nvPr/>
        </p:nvSpPr>
        <p:spPr>
          <a:xfrm>
            <a:off x="755650" y="4051152"/>
            <a:ext cx="7632699" cy="443198"/>
          </a:xfrm>
          <a:prstGeom prst="rect">
            <a:avLst/>
          </a:prstGeom>
        </p:spPr>
        <p:txBody>
          <a:bodyPr vert="horz" lIns="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bg1"/>
                </a:solidFill>
                <a:latin typeface="+mn-lt"/>
                <a:ea typeface="+mn-ea"/>
                <a:cs typeface="+mn-cs"/>
              </a:defRPr>
            </a:lvl1pPr>
            <a:lvl2pPr marL="3240" indent="0" algn="l" defTabSz="924282" rtl="0" eaLnBrk="1" latinLnBrk="0" hangingPunct="1">
              <a:lnSpc>
                <a:spcPct val="90000"/>
              </a:lnSpc>
              <a:spcBef>
                <a:spcPts val="408"/>
              </a:spcBef>
              <a:spcAft>
                <a:spcPts val="300"/>
              </a:spcAft>
              <a:buFont typeface="Arial" panose="020B0604020202020204" pitchFamily="34" charset="0"/>
              <a:buNone/>
              <a:tabLst/>
              <a:defRPr sz="2200" b="1" kern="1200" baseline="0">
                <a:solidFill>
                  <a:schemeClr val="bg1">
                    <a:alpha val="70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baseline="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IE" sz="2000" i="1" cap="none" dirty="0"/>
          </a:p>
          <a:p>
            <a:r>
              <a:rPr lang="en-IE" sz="2000" i="1" cap="none" dirty="0"/>
              <a:t>Just over one third (35%) of adults on the island of Ireland seek out information about nutrition/healthy eating once per month or more often.</a:t>
            </a:r>
          </a:p>
          <a:p>
            <a:endParaRPr lang="en-IE" sz="2000" i="1" cap="none" dirty="0"/>
          </a:p>
          <a:p>
            <a:r>
              <a:rPr lang="en-IE" sz="2000" i="1" cap="none" dirty="0"/>
              <a:t>Websites (excluding social media) are cited as the main source of information by 45%, followed by social media at 13% and GP/Doctor at 12%.</a:t>
            </a:r>
          </a:p>
          <a:p>
            <a:endParaRPr lang="en-IE" sz="2000" i="1" cap="none" dirty="0"/>
          </a:p>
          <a:p>
            <a:r>
              <a:rPr lang="en-IE" sz="2000" i="1" cap="none" dirty="0"/>
              <a:t>As one would expect, the degree to which sources are used varies based on demographic profile.</a:t>
            </a:r>
          </a:p>
          <a:p>
            <a:endParaRPr lang="en-IE" sz="2000" i="1" cap="none" dirty="0"/>
          </a:p>
          <a:p>
            <a:endParaRPr lang="en-IE" sz="2000" i="1" cap="none" dirty="0"/>
          </a:p>
          <a:p>
            <a:endParaRPr lang="en-IE" sz="2000" i="1" cap="none" dirty="0"/>
          </a:p>
          <a:p>
            <a:endParaRPr lang="en-IE" sz="2000" i="1" cap="none" dirty="0"/>
          </a:p>
          <a:p>
            <a:endParaRPr lang="en-IE" sz="2000" i="1" cap="none" dirty="0"/>
          </a:p>
          <a:p>
            <a:endParaRPr lang="en-IE" sz="2000" i="1" cap="none" dirty="0"/>
          </a:p>
          <a:p>
            <a:endParaRPr lang="en-IE" sz="2000" i="1" cap="none" dirty="0"/>
          </a:p>
          <a:p>
            <a:endParaRPr lang="en-IE" sz="2000" i="1" cap="none" dirty="0"/>
          </a:p>
          <a:p>
            <a:endParaRPr lang="en-IE" sz="1800" i="1" cap="none" dirty="0"/>
          </a:p>
          <a:p>
            <a:pPr lvl="0"/>
            <a:endParaRPr lang="en-US" sz="2400" i="1" cap="none" dirty="0"/>
          </a:p>
        </p:txBody>
      </p:sp>
    </p:spTree>
    <p:extLst>
      <p:ext uri="{BB962C8B-B14F-4D97-AF65-F5344CB8AC3E}">
        <p14:creationId xmlns:p14="http://schemas.microsoft.com/office/powerpoint/2010/main" val="139641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64433"/>
            <a:ext cx="7776939" cy="886397"/>
          </a:xfrm>
        </p:spPr>
        <p:txBody>
          <a:bodyPr/>
          <a:lstStyle/>
          <a:p>
            <a:r>
              <a:rPr lang="en-IE" dirty="0"/>
              <a:t>Frequency Of Seeking Out Nutrition/Healthy Eating Information </a:t>
            </a:r>
          </a:p>
        </p:txBody>
      </p:sp>
      <p:sp>
        <p:nvSpPr>
          <p:cNvPr id="4" name="Text Placeholder 3"/>
          <p:cNvSpPr>
            <a:spLocks noGrp="1"/>
          </p:cNvSpPr>
          <p:nvPr>
            <p:ph type="body" sz="quarter" idx="16"/>
          </p:nvPr>
        </p:nvSpPr>
        <p:spPr>
          <a:xfrm>
            <a:off x="224598" y="4085116"/>
            <a:ext cx="8290010" cy="615140"/>
          </a:xfrm>
        </p:spPr>
        <p:txBody>
          <a:bodyPr>
            <a:normAutofit/>
          </a:bodyPr>
          <a:lstStyle/>
          <a:p>
            <a:r>
              <a:rPr lang="en-IE" dirty="0"/>
              <a:t>Q.60	How often, if at all, would you seek out information about food, nutrition or healthy eating? By this we mean looking up or asking for information on general nutrition, food or healthy eating.</a:t>
            </a:r>
          </a:p>
          <a:p>
            <a:r>
              <a:rPr lang="en-IE" dirty="0"/>
              <a:t>Base:	All Respondents:  813</a:t>
            </a:r>
          </a:p>
        </p:txBody>
      </p:sp>
      <p:graphicFrame>
        <p:nvGraphicFramePr>
          <p:cNvPr id="7" name="Chart 6"/>
          <p:cNvGraphicFramePr/>
          <p:nvPr>
            <p:extLst>
              <p:ext uri="{D42A27DB-BD31-4B8C-83A1-F6EECF244321}">
                <p14:modId xmlns:p14="http://schemas.microsoft.com/office/powerpoint/2010/main" val="2432432593"/>
              </p:ext>
            </p:extLst>
          </p:nvPr>
        </p:nvGraphicFramePr>
        <p:xfrm>
          <a:off x="1033670" y="999210"/>
          <a:ext cx="7076661" cy="3175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8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64433"/>
            <a:ext cx="8646971" cy="886397"/>
          </a:xfrm>
        </p:spPr>
        <p:txBody>
          <a:bodyPr/>
          <a:lstStyle/>
          <a:p>
            <a:r>
              <a:rPr lang="en-IE" dirty="0"/>
              <a:t>Top 3 Sources of Information x Demographic Profile</a:t>
            </a:r>
          </a:p>
        </p:txBody>
      </p:sp>
      <p:graphicFrame>
        <p:nvGraphicFramePr>
          <p:cNvPr id="5" name="Table 4"/>
          <p:cNvGraphicFramePr>
            <a:graphicFrameLocks noGrp="1"/>
          </p:cNvGraphicFramePr>
          <p:nvPr>
            <p:extLst>
              <p:ext uri="{D42A27DB-BD31-4B8C-83A1-F6EECF244321}">
                <p14:modId xmlns:p14="http://schemas.microsoft.com/office/powerpoint/2010/main" val="1287817174"/>
              </p:ext>
            </p:extLst>
          </p:nvPr>
        </p:nvGraphicFramePr>
        <p:xfrm>
          <a:off x="231946" y="1237763"/>
          <a:ext cx="8600900" cy="2488252"/>
        </p:xfrm>
        <a:graphic>
          <a:graphicData uri="http://schemas.openxmlformats.org/drawingml/2006/table">
            <a:tbl>
              <a:tblPr firstRow="1" bandRow="1">
                <a:tableStyleId>{F5AB1C69-6EDB-4FF4-983F-18BD219EF322}</a:tableStyleId>
              </a:tblPr>
              <a:tblGrid>
                <a:gridCol w="3055856">
                  <a:extLst>
                    <a:ext uri="{9D8B030D-6E8A-4147-A177-3AD203B41FA5}">
                      <a16:colId xmlns:a16="http://schemas.microsoft.com/office/drawing/2014/main" val="1761372298"/>
                    </a:ext>
                  </a:extLst>
                </a:gridCol>
                <a:gridCol w="442243">
                  <a:extLst>
                    <a:ext uri="{9D8B030D-6E8A-4147-A177-3AD203B41FA5}">
                      <a16:colId xmlns:a16="http://schemas.microsoft.com/office/drawing/2014/main" val="150242267"/>
                    </a:ext>
                  </a:extLst>
                </a:gridCol>
                <a:gridCol w="397455">
                  <a:extLst>
                    <a:ext uri="{9D8B030D-6E8A-4147-A177-3AD203B41FA5}">
                      <a16:colId xmlns:a16="http://schemas.microsoft.com/office/drawing/2014/main" val="623540443"/>
                    </a:ext>
                  </a:extLst>
                </a:gridCol>
                <a:gridCol w="530327">
                  <a:extLst>
                    <a:ext uri="{9D8B030D-6E8A-4147-A177-3AD203B41FA5}">
                      <a16:colId xmlns:a16="http://schemas.microsoft.com/office/drawing/2014/main" val="3859675181"/>
                    </a:ext>
                  </a:extLst>
                </a:gridCol>
                <a:gridCol w="463891">
                  <a:extLst>
                    <a:ext uri="{9D8B030D-6E8A-4147-A177-3AD203B41FA5}">
                      <a16:colId xmlns:a16="http://schemas.microsoft.com/office/drawing/2014/main" val="1091456882"/>
                    </a:ext>
                  </a:extLst>
                </a:gridCol>
                <a:gridCol w="463891">
                  <a:extLst>
                    <a:ext uri="{9D8B030D-6E8A-4147-A177-3AD203B41FA5}">
                      <a16:colId xmlns:a16="http://schemas.microsoft.com/office/drawing/2014/main" val="3152481799"/>
                    </a:ext>
                  </a:extLst>
                </a:gridCol>
                <a:gridCol w="463891">
                  <a:extLst>
                    <a:ext uri="{9D8B030D-6E8A-4147-A177-3AD203B41FA5}">
                      <a16:colId xmlns:a16="http://schemas.microsoft.com/office/drawing/2014/main" val="1158304533"/>
                    </a:ext>
                  </a:extLst>
                </a:gridCol>
                <a:gridCol w="463891">
                  <a:extLst>
                    <a:ext uri="{9D8B030D-6E8A-4147-A177-3AD203B41FA5}">
                      <a16:colId xmlns:a16="http://schemas.microsoft.com/office/drawing/2014/main" val="1743056428"/>
                    </a:ext>
                  </a:extLst>
                </a:gridCol>
                <a:gridCol w="463891">
                  <a:extLst>
                    <a:ext uri="{9D8B030D-6E8A-4147-A177-3AD203B41FA5}">
                      <a16:colId xmlns:a16="http://schemas.microsoft.com/office/drawing/2014/main" val="709451516"/>
                    </a:ext>
                  </a:extLst>
                </a:gridCol>
                <a:gridCol w="463891">
                  <a:extLst>
                    <a:ext uri="{9D8B030D-6E8A-4147-A177-3AD203B41FA5}">
                      <a16:colId xmlns:a16="http://schemas.microsoft.com/office/drawing/2014/main" val="1425432912"/>
                    </a:ext>
                  </a:extLst>
                </a:gridCol>
                <a:gridCol w="463891">
                  <a:extLst>
                    <a:ext uri="{9D8B030D-6E8A-4147-A177-3AD203B41FA5}">
                      <a16:colId xmlns:a16="http://schemas.microsoft.com/office/drawing/2014/main" val="2491340967"/>
                    </a:ext>
                  </a:extLst>
                </a:gridCol>
                <a:gridCol w="463891">
                  <a:extLst>
                    <a:ext uri="{9D8B030D-6E8A-4147-A177-3AD203B41FA5}">
                      <a16:colId xmlns:a16="http://schemas.microsoft.com/office/drawing/2014/main" val="3734666490"/>
                    </a:ext>
                  </a:extLst>
                </a:gridCol>
                <a:gridCol w="463891">
                  <a:extLst>
                    <a:ext uri="{9D8B030D-6E8A-4147-A177-3AD203B41FA5}">
                      <a16:colId xmlns:a16="http://schemas.microsoft.com/office/drawing/2014/main" val="848388061"/>
                    </a:ext>
                  </a:extLst>
                </a:gridCol>
              </a:tblGrid>
              <a:tr h="583571">
                <a:tc>
                  <a:txBody>
                    <a:bodyPr/>
                    <a:lstStyle/>
                    <a:p>
                      <a:pPr>
                        <a:lnSpc>
                          <a:spcPct val="90000"/>
                        </a:lnSpc>
                      </a:pP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solidFill>
                            <a:schemeClr val="bg1"/>
                          </a:solidFill>
                          <a:latin typeface="+mn-lt"/>
                        </a:rPr>
                        <a:t>IOI</a:t>
                      </a:r>
                    </a:p>
                  </a:txBody>
                  <a:tcPr marL="45720" marR="45720" marT="0" marB="0" anchor="ctr">
                    <a:lnR w="38100" cap="flat" cmpd="sng" algn="ctr">
                      <a:solidFill>
                        <a:schemeClr val="bg1"/>
                      </a:solidFill>
                      <a:prstDash val="solid"/>
                      <a:round/>
                      <a:headEnd type="none" w="med" len="med"/>
                      <a:tailEnd type="none" w="med" len="med"/>
                    </a:lnR>
                  </a:tcPr>
                </a:tc>
                <a:tc>
                  <a:txBody>
                    <a:bodyPr/>
                    <a:lstStyle/>
                    <a:p>
                      <a:r>
                        <a:rPr lang="en-IE" sz="1100" dirty="0"/>
                        <a:t>Male</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100" b="1" dirty="0">
                          <a:solidFill>
                            <a:schemeClr val="bg1"/>
                          </a:solidFill>
                          <a:latin typeface="+mn-lt"/>
                        </a:rPr>
                        <a:t>Female</a:t>
                      </a:r>
                    </a:p>
                  </a:txBody>
                  <a:tcPr marL="45720" marR="45720" marT="0" marB="0" anchor="ctr"/>
                </a:tc>
                <a:tc>
                  <a:txBody>
                    <a:bodyPr/>
                    <a:lstStyle/>
                    <a:p>
                      <a:pPr algn="ctr">
                        <a:lnSpc>
                          <a:spcPct val="90000"/>
                        </a:lnSpc>
                      </a:pPr>
                      <a:r>
                        <a:rPr lang="en-IE" sz="1100" b="1" dirty="0"/>
                        <a:t>15-24</a:t>
                      </a: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t>25-34</a:t>
                      </a: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t>35-44</a:t>
                      </a: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t>45-49</a:t>
                      </a: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t>50-54</a:t>
                      </a: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t>55-64</a:t>
                      </a: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t>65-74</a:t>
                      </a:r>
                      <a:endParaRPr lang="en-IE" sz="1100" b="1" dirty="0">
                        <a:solidFill>
                          <a:schemeClr val="bg1"/>
                        </a:solidFill>
                        <a:latin typeface="+mn-lt"/>
                      </a:endParaRPr>
                    </a:p>
                  </a:txBody>
                  <a:tcPr marL="45720" marR="45720" marT="0" marB="0" anchor="ctr"/>
                </a:tc>
                <a:tc>
                  <a:txBody>
                    <a:bodyPr/>
                    <a:lstStyle/>
                    <a:p>
                      <a:pPr algn="ctr">
                        <a:lnSpc>
                          <a:spcPct val="90000"/>
                        </a:lnSpc>
                      </a:pPr>
                      <a:r>
                        <a:rPr lang="en-IE" sz="1100" b="1" dirty="0">
                          <a:solidFill>
                            <a:schemeClr val="bg1"/>
                          </a:solidFill>
                          <a:latin typeface="+mn-lt"/>
                        </a:rPr>
                        <a:t>ABC1</a:t>
                      </a:r>
                    </a:p>
                  </a:txBody>
                  <a:tcPr marL="45720" marR="45720" marT="0" marB="0" anchor="ctr"/>
                </a:tc>
                <a:tc>
                  <a:txBody>
                    <a:bodyPr/>
                    <a:lstStyle/>
                    <a:p>
                      <a:pPr algn="ctr">
                        <a:lnSpc>
                          <a:spcPct val="90000"/>
                        </a:lnSpc>
                      </a:pPr>
                      <a:r>
                        <a:rPr lang="en-IE" sz="1100" b="1" dirty="0">
                          <a:solidFill>
                            <a:schemeClr val="bg1"/>
                          </a:solidFill>
                          <a:latin typeface="+mn-lt"/>
                        </a:rPr>
                        <a:t>C2DEF</a:t>
                      </a:r>
                    </a:p>
                  </a:txBody>
                  <a:tcPr marL="45720" marR="45720" marT="0" marB="0" anchor="ctr"/>
                </a:tc>
                <a:extLst>
                  <a:ext uri="{0D108BD9-81ED-4DB2-BD59-A6C34878D82A}">
                    <a16:rowId xmlns:a16="http://schemas.microsoft.com/office/drawing/2014/main" val="2362487610"/>
                  </a:ext>
                </a:extLst>
              </a:tr>
              <a:tr h="551151">
                <a:tc>
                  <a:txBody>
                    <a:bodyPr/>
                    <a:lstStyle/>
                    <a:p>
                      <a:pPr>
                        <a:lnSpc>
                          <a:spcPct val="90000"/>
                        </a:lnSpc>
                      </a:pPr>
                      <a:endParaRPr lang="en-IE" sz="1200" b="1" dirty="0">
                        <a:latin typeface="+mn-lt"/>
                      </a:endParaRPr>
                    </a:p>
                  </a:txBody>
                  <a:tcPr marL="45720" marR="45720" marT="0" marB="0"/>
                </a:tc>
                <a:tc>
                  <a:txBody>
                    <a:bodyPr/>
                    <a:lstStyle/>
                    <a:p>
                      <a:pPr algn="ctr">
                        <a:lnSpc>
                          <a:spcPct val="90000"/>
                        </a:lnSpc>
                      </a:pPr>
                      <a:r>
                        <a:rPr lang="en-IE" sz="1200" b="1" kern="1200" dirty="0">
                          <a:solidFill>
                            <a:schemeClr val="tx1"/>
                          </a:solidFill>
                          <a:latin typeface="+mn-lt"/>
                          <a:ea typeface="+mn-ea"/>
                          <a:cs typeface="+mn-cs"/>
                        </a:rPr>
                        <a:t>(240)</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marL="0" algn="ctr" defTabSz="924282" rtl="0" eaLnBrk="1" latinLnBrk="0" hangingPunct="1"/>
                      <a:r>
                        <a:rPr lang="en-IE" sz="1200" b="1" kern="1200" dirty="0">
                          <a:solidFill>
                            <a:schemeClr val="tx1"/>
                          </a:solidFill>
                          <a:latin typeface="+mn-lt"/>
                          <a:ea typeface="+mn-ea"/>
                          <a:cs typeface="+mn-cs"/>
                        </a:rPr>
                        <a:t>(99)</a:t>
                      </a:r>
                    </a:p>
                  </a:txBody>
                  <a:tcPr marL="45720" marR="45720" anchor="ctr">
                    <a:lnL w="38100" cap="flat" cmpd="sng" algn="ctr">
                      <a:solidFill>
                        <a:schemeClr val="bg1"/>
                      </a:solidFill>
                      <a:prstDash val="solid"/>
                      <a:round/>
                      <a:headEnd type="none" w="med" len="med"/>
                      <a:tailEnd type="none" w="med" len="med"/>
                    </a:lnL>
                  </a:tcPr>
                </a:tc>
                <a:tc>
                  <a:txBody>
                    <a:bodyPr/>
                    <a:lstStyle/>
                    <a:p>
                      <a:pPr algn="ctr"/>
                      <a:r>
                        <a:rPr lang="en-IE" sz="1200" b="1" dirty="0">
                          <a:solidFill>
                            <a:schemeClr val="tx1"/>
                          </a:solidFill>
                        </a:rPr>
                        <a:t>(141)</a:t>
                      </a:r>
                    </a:p>
                  </a:txBody>
                  <a:tcPr marL="45720" marR="45720" anchor="ctr"/>
                </a:tc>
                <a:tc>
                  <a:txBody>
                    <a:bodyPr/>
                    <a:lstStyle/>
                    <a:p>
                      <a:pPr algn="ctr"/>
                      <a:r>
                        <a:rPr lang="en-IE" sz="1200" b="1" dirty="0"/>
                        <a:t>(32)*</a:t>
                      </a:r>
                      <a:endParaRPr lang="en-IE" sz="1200" b="1" dirty="0">
                        <a:solidFill>
                          <a:schemeClr val="tx1"/>
                        </a:solidFill>
                      </a:endParaRPr>
                    </a:p>
                  </a:txBody>
                  <a:tcPr marL="45720" marR="45720" anchor="ctr"/>
                </a:tc>
                <a:tc>
                  <a:txBody>
                    <a:bodyPr/>
                    <a:lstStyle/>
                    <a:p>
                      <a:pPr algn="ctr"/>
                      <a:r>
                        <a:rPr lang="en-IE" sz="1200" b="1" dirty="0"/>
                        <a:t>(54)</a:t>
                      </a:r>
                      <a:endParaRPr lang="en-IE" sz="1200" b="1" dirty="0">
                        <a:solidFill>
                          <a:schemeClr val="tx1"/>
                        </a:solidFill>
                      </a:endParaRPr>
                    </a:p>
                  </a:txBody>
                  <a:tcPr marL="45720" marR="45720" anchor="ctr"/>
                </a:tc>
                <a:tc>
                  <a:txBody>
                    <a:bodyPr/>
                    <a:lstStyle/>
                    <a:p>
                      <a:pPr algn="ctr"/>
                      <a:r>
                        <a:rPr lang="en-IE" sz="1200" b="1" dirty="0"/>
                        <a:t>(53)</a:t>
                      </a:r>
                      <a:endParaRPr lang="en-IE" sz="1200" b="1" dirty="0">
                        <a:solidFill>
                          <a:schemeClr val="tx1"/>
                        </a:solidFill>
                      </a:endParaRPr>
                    </a:p>
                  </a:txBody>
                  <a:tcPr marL="45720" marR="45720" anchor="ctr"/>
                </a:tc>
                <a:tc>
                  <a:txBody>
                    <a:bodyPr/>
                    <a:lstStyle/>
                    <a:p>
                      <a:pPr algn="ctr"/>
                      <a:r>
                        <a:rPr lang="en-IE" sz="1200" b="1" dirty="0"/>
                        <a:t>(16)*</a:t>
                      </a:r>
                      <a:endParaRPr lang="en-IE" sz="1200" b="1" dirty="0">
                        <a:solidFill>
                          <a:schemeClr val="tx1"/>
                        </a:solidFill>
                      </a:endParaRPr>
                    </a:p>
                  </a:txBody>
                  <a:tcPr marL="45720" marR="45720" anchor="ctr"/>
                </a:tc>
                <a:tc>
                  <a:txBody>
                    <a:bodyPr/>
                    <a:lstStyle/>
                    <a:p>
                      <a:pPr algn="ctr"/>
                      <a:r>
                        <a:rPr lang="en-IE" sz="1200" b="1" dirty="0"/>
                        <a:t>(24)*</a:t>
                      </a:r>
                      <a:endParaRPr lang="en-IE" sz="1200" b="1" dirty="0">
                        <a:solidFill>
                          <a:schemeClr val="tx1"/>
                        </a:solidFill>
                      </a:endParaRPr>
                    </a:p>
                  </a:txBody>
                  <a:tcPr marL="45720" marR="45720" anchor="ctr"/>
                </a:tc>
                <a:tc>
                  <a:txBody>
                    <a:bodyPr/>
                    <a:lstStyle/>
                    <a:p>
                      <a:pPr algn="ctr"/>
                      <a:r>
                        <a:rPr lang="en-IE" sz="1200" b="1" dirty="0"/>
                        <a:t>(35)*</a:t>
                      </a:r>
                      <a:endParaRPr lang="en-IE" sz="1200" b="1" dirty="0">
                        <a:solidFill>
                          <a:schemeClr val="tx1"/>
                        </a:solidFill>
                      </a:endParaRPr>
                    </a:p>
                  </a:txBody>
                  <a:tcPr marL="45720" marR="45720" anchor="ctr"/>
                </a:tc>
                <a:tc>
                  <a:txBody>
                    <a:bodyPr/>
                    <a:lstStyle/>
                    <a:p>
                      <a:pPr algn="ctr"/>
                      <a:r>
                        <a:rPr lang="en-IE" sz="1200" b="1" dirty="0"/>
                        <a:t>(25)*</a:t>
                      </a:r>
                      <a:endParaRPr lang="en-IE" sz="1200" b="1" dirty="0">
                        <a:solidFill>
                          <a:schemeClr val="tx1"/>
                        </a:solidFill>
                      </a:endParaRPr>
                    </a:p>
                  </a:txBody>
                  <a:tcPr marL="45720" marR="45720" anchor="ctr"/>
                </a:tc>
                <a:tc>
                  <a:txBody>
                    <a:bodyP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IE" sz="1200" b="1" dirty="0">
                          <a:solidFill>
                            <a:schemeClr val="tx1"/>
                          </a:solidFill>
                        </a:rPr>
                        <a:t>(118)</a:t>
                      </a:r>
                    </a:p>
                  </a:txBody>
                  <a:tcPr marL="45720" marR="45720" anchor="ctr"/>
                </a:tc>
                <a:tc>
                  <a:txBody>
                    <a:bodyPr/>
                    <a:lstStyle/>
                    <a:p>
                      <a:pPr algn="ctr"/>
                      <a:r>
                        <a:rPr lang="en-IE" sz="1200" b="1" dirty="0">
                          <a:solidFill>
                            <a:schemeClr val="tx1"/>
                          </a:solidFill>
                        </a:rPr>
                        <a:t>(121)</a:t>
                      </a:r>
                    </a:p>
                  </a:txBody>
                  <a:tcPr marL="45720" marR="45720" anchor="ctr"/>
                </a:tc>
                <a:extLst>
                  <a:ext uri="{0D108BD9-81ED-4DB2-BD59-A6C34878D82A}">
                    <a16:rowId xmlns:a16="http://schemas.microsoft.com/office/drawing/2014/main" val="1842621530"/>
                  </a:ext>
                </a:extLst>
              </a:tr>
              <a:tr h="330194">
                <a:tc>
                  <a:txBody>
                    <a:bodyPr/>
                    <a:lstStyle/>
                    <a:p>
                      <a:pPr>
                        <a:lnSpc>
                          <a:spcPct val="90000"/>
                        </a:lnSpc>
                      </a:pPr>
                      <a:endParaRPr lang="en-IE" sz="1200" b="1" dirty="0">
                        <a:latin typeface="+mn-lt"/>
                      </a:endParaRPr>
                    </a:p>
                  </a:txBody>
                  <a:tcPr marL="45720" marR="45720" marT="0" marB="0"/>
                </a:tc>
                <a:tc>
                  <a:txBody>
                    <a:bodyPr/>
                    <a:lstStyle/>
                    <a:p>
                      <a:pPr algn="ctr">
                        <a:lnSpc>
                          <a:spcPct val="90000"/>
                        </a:lnSpc>
                      </a:pPr>
                      <a:r>
                        <a:rPr lang="en-IE" sz="1200" b="1" dirty="0">
                          <a:latin typeface="+mn-lt"/>
                        </a:rPr>
                        <a:t>%</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IE" sz="1200" b="1" dirty="0"/>
                        <a:t>%</a:t>
                      </a:r>
                      <a:endParaRPr lang="en-IE" sz="1200" b="1" dirty="0">
                        <a:latin typeface="+mn-lt"/>
                      </a:endParaRPr>
                    </a:p>
                  </a:txBody>
                  <a:tcPr marL="45720" marR="45720" marT="0" marB="0" anchor="ctr">
                    <a:lnL w="38100" cap="flat" cmpd="sng" algn="ctr">
                      <a:solidFill>
                        <a:schemeClr val="bg1"/>
                      </a:solidFill>
                      <a:prstDash val="solid"/>
                      <a:round/>
                      <a:headEnd type="none" w="med" len="med"/>
                      <a:tailEnd type="none" w="med" len="med"/>
                    </a:lnL>
                  </a:tcPr>
                </a:tc>
                <a:tc>
                  <a:txBody>
                    <a:bodyPr/>
                    <a:lstStyle/>
                    <a:p>
                      <a:pPr marL="0" marR="0" lvl="0" indent="0" algn="ctr" defTabSz="924282" rtl="0" eaLnBrk="1" fontAlgn="auto" latinLnBrk="0" hangingPunct="1">
                        <a:lnSpc>
                          <a:spcPct val="90000"/>
                        </a:lnSpc>
                        <a:spcBef>
                          <a:spcPts val="0"/>
                        </a:spcBef>
                        <a:spcAft>
                          <a:spcPts val="0"/>
                        </a:spcAft>
                        <a:buClrTx/>
                        <a:buSzTx/>
                        <a:buFontTx/>
                        <a:buNone/>
                        <a:tabLst/>
                        <a:defRPr/>
                      </a:pPr>
                      <a:r>
                        <a:rPr lang="en-IE" sz="1200" b="1" dirty="0"/>
                        <a:t>%</a:t>
                      </a:r>
                      <a:endParaRPr lang="en-IE" sz="1200" b="1" dirty="0">
                        <a:latin typeface="+mn-lt"/>
                      </a:endParaRPr>
                    </a:p>
                  </a:txBody>
                  <a:tcPr marL="45720" marR="45720" marT="0" marB="0" anchor="ctr"/>
                </a:tc>
                <a:tc>
                  <a:txBody>
                    <a:bodyPr/>
                    <a:lstStyle/>
                    <a:p>
                      <a:pPr algn="ctr">
                        <a:lnSpc>
                          <a:spcPct val="90000"/>
                        </a:lnSpc>
                      </a:pPr>
                      <a:r>
                        <a:rPr lang="en-IE" sz="1200" b="1" dirty="0"/>
                        <a:t>%</a:t>
                      </a:r>
                      <a:endParaRPr lang="en-IE" sz="1200" b="1" dirty="0">
                        <a:latin typeface="+mn-lt"/>
                      </a:endParaRPr>
                    </a:p>
                  </a:txBody>
                  <a:tcPr marL="45720" marR="45720" marT="0" marB="0" anchor="ctr"/>
                </a:tc>
                <a:tc>
                  <a:txBody>
                    <a:bodyPr/>
                    <a:lstStyle/>
                    <a:p>
                      <a:pPr algn="ctr">
                        <a:lnSpc>
                          <a:spcPct val="90000"/>
                        </a:lnSpc>
                      </a:pPr>
                      <a:r>
                        <a:rPr lang="en-IE" sz="1200" b="1" dirty="0"/>
                        <a:t>%</a:t>
                      </a:r>
                      <a:endParaRPr lang="en-IE" sz="1200" b="1" dirty="0">
                        <a:latin typeface="+mn-lt"/>
                      </a:endParaRPr>
                    </a:p>
                  </a:txBody>
                  <a:tcPr marL="45720" marR="45720" marT="0" marB="0" anchor="ctr"/>
                </a:tc>
                <a:tc>
                  <a:txBody>
                    <a:bodyPr/>
                    <a:lstStyle/>
                    <a:p>
                      <a:pPr algn="ctr">
                        <a:lnSpc>
                          <a:spcPct val="90000"/>
                        </a:lnSpc>
                      </a:pPr>
                      <a:r>
                        <a:rPr lang="en-IE" sz="1200" b="1" dirty="0"/>
                        <a:t>%</a:t>
                      </a:r>
                      <a:endParaRPr lang="en-IE" sz="1200" b="1" dirty="0">
                        <a:latin typeface="+mn-lt"/>
                      </a:endParaRPr>
                    </a:p>
                  </a:txBody>
                  <a:tcPr marL="45720" marR="45720" marT="0" marB="0" anchor="ctr"/>
                </a:tc>
                <a:tc>
                  <a:txBody>
                    <a:bodyPr/>
                    <a:lstStyle/>
                    <a:p>
                      <a:pPr algn="ctr">
                        <a:lnSpc>
                          <a:spcPct val="90000"/>
                        </a:lnSpc>
                      </a:pPr>
                      <a:r>
                        <a:rPr lang="en-IE" sz="1200" b="1" dirty="0"/>
                        <a:t>%</a:t>
                      </a:r>
                      <a:endParaRPr lang="en-IE" sz="1200" b="1" dirty="0">
                        <a:latin typeface="+mn-lt"/>
                      </a:endParaRPr>
                    </a:p>
                  </a:txBody>
                  <a:tcPr marL="45720" marR="45720" marT="0" marB="0" anchor="ctr"/>
                </a:tc>
                <a:tc>
                  <a:txBody>
                    <a:bodyPr/>
                    <a:lstStyle/>
                    <a:p>
                      <a:pPr algn="ctr">
                        <a:lnSpc>
                          <a:spcPct val="90000"/>
                        </a:lnSpc>
                      </a:pPr>
                      <a:r>
                        <a:rPr lang="en-IE" sz="1200" b="1" dirty="0"/>
                        <a:t>%</a:t>
                      </a:r>
                      <a:endParaRPr lang="en-IE" sz="1200" b="1" dirty="0">
                        <a:latin typeface="+mn-lt"/>
                      </a:endParaRPr>
                    </a:p>
                  </a:txBody>
                  <a:tcPr marL="45720" marR="45720" marT="0" marB="0" anchor="ctr"/>
                </a:tc>
                <a:tc>
                  <a:txBody>
                    <a:bodyPr/>
                    <a:lstStyle/>
                    <a:p>
                      <a:pPr algn="ctr">
                        <a:lnSpc>
                          <a:spcPct val="90000"/>
                        </a:lnSpc>
                      </a:pPr>
                      <a:r>
                        <a:rPr lang="en-IE" sz="1200" b="1" dirty="0"/>
                        <a:t>%</a:t>
                      </a:r>
                      <a:endParaRPr lang="en-IE" sz="1200" b="1" dirty="0">
                        <a:latin typeface="+mn-lt"/>
                      </a:endParaRPr>
                    </a:p>
                  </a:txBody>
                  <a:tcPr marL="45720" marR="45720" marT="0" marB="0" anchor="ctr"/>
                </a:tc>
                <a:tc>
                  <a:txBody>
                    <a:bodyPr/>
                    <a:lstStyle/>
                    <a:p>
                      <a:pPr algn="ctr">
                        <a:lnSpc>
                          <a:spcPct val="90000"/>
                        </a:lnSpc>
                      </a:pPr>
                      <a:r>
                        <a:rPr lang="en-IE" sz="1200" b="1" dirty="0"/>
                        <a:t>%</a:t>
                      </a:r>
                      <a:endParaRPr lang="en-IE" sz="1200" b="1" dirty="0">
                        <a:latin typeface="+mn-lt"/>
                      </a:endParaRPr>
                    </a:p>
                  </a:txBody>
                  <a:tcPr marL="45720" marR="45720" marT="0" marB="0" anchor="ctr"/>
                </a:tc>
                <a:tc>
                  <a:txBody>
                    <a:bodyPr/>
                    <a:lstStyle/>
                    <a:p>
                      <a:pPr marL="0" marR="0" lvl="0" indent="0" algn="ctr" defTabSz="924282" rtl="0" eaLnBrk="1" fontAlgn="auto" latinLnBrk="0" hangingPunct="1">
                        <a:lnSpc>
                          <a:spcPct val="90000"/>
                        </a:lnSpc>
                        <a:spcBef>
                          <a:spcPts val="0"/>
                        </a:spcBef>
                        <a:spcAft>
                          <a:spcPts val="0"/>
                        </a:spcAft>
                        <a:buClrTx/>
                        <a:buSzTx/>
                        <a:buFontTx/>
                        <a:buNone/>
                        <a:tabLst/>
                        <a:defRPr/>
                      </a:pPr>
                      <a:r>
                        <a:rPr lang="en-IE" sz="1200" b="1" dirty="0"/>
                        <a:t>%</a:t>
                      </a:r>
                      <a:endParaRPr lang="en-IE" sz="1200" b="1" dirty="0">
                        <a:latin typeface="+mn-lt"/>
                      </a:endParaRPr>
                    </a:p>
                  </a:txBody>
                  <a:tcPr marL="45720" marR="45720" marT="0" marB="0" anchor="ctr"/>
                </a:tc>
                <a:tc>
                  <a:txBody>
                    <a:bodyPr/>
                    <a:lstStyle/>
                    <a:p>
                      <a:pPr marL="0" marR="0" lvl="0" indent="0" algn="ctr" defTabSz="924282" rtl="0" eaLnBrk="1" fontAlgn="auto" latinLnBrk="0" hangingPunct="1">
                        <a:lnSpc>
                          <a:spcPct val="90000"/>
                        </a:lnSpc>
                        <a:spcBef>
                          <a:spcPts val="0"/>
                        </a:spcBef>
                        <a:spcAft>
                          <a:spcPts val="0"/>
                        </a:spcAft>
                        <a:buClrTx/>
                        <a:buSzTx/>
                        <a:buFontTx/>
                        <a:buNone/>
                        <a:tabLst/>
                        <a:defRPr/>
                      </a:pPr>
                      <a:r>
                        <a:rPr lang="en-IE" sz="1200" b="1" dirty="0"/>
                        <a:t>%</a:t>
                      </a:r>
                      <a:endParaRPr lang="en-IE" sz="1200" b="1" dirty="0">
                        <a:latin typeface="+mn-lt"/>
                      </a:endParaRPr>
                    </a:p>
                  </a:txBody>
                  <a:tcPr marL="45720" marR="45720" marT="0" marB="0" anchor="ctr"/>
                </a:tc>
                <a:extLst>
                  <a:ext uri="{0D108BD9-81ED-4DB2-BD59-A6C34878D82A}">
                    <a16:rowId xmlns:a16="http://schemas.microsoft.com/office/drawing/2014/main" val="3941155005"/>
                  </a:ext>
                </a:extLst>
              </a:tr>
              <a:tr h="341112">
                <a:tc>
                  <a:txBody>
                    <a:bodyPr/>
                    <a:lstStyle/>
                    <a:p>
                      <a:pPr algn="l" fontAlgn="ctr">
                        <a:lnSpc>
                          <a:spcPct val="90000"/>
                        </a:lnSpc>
                      </a:pPr>
                      <a:r>
                        <a:rPr lang="en-IE" sz="1200" b="1" u="none" strike="noStrike" dirty="0">
                          <a:effectLst/>
                        </a:rPr>
                        <a:t>Websites (excluding social media)</a:t>
                      </a:r>
                      <a:endParaRPr lang="en-IE" sz="12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200" b="1" kern="1200" dirty="0">
                          <a:solidFill>
                            <a:schemeClr val="dk1"/>
                          </a:solidFill>
                          <a:latin typeface="+mn-lt"/>
                          <a:ea typeface="+mn-ea"/>
                          <a:cs typeface="+mn-cs"/>
                        </a:rPr>
                        <a:t>45</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200" b="1" kern="1200" dirty="0">
                          <a:solidFill>
                            <a:schemeClr val="dk1"/>
                          </a:solidFill>
                          <a:latin typeface="+mn-lt"/>
                          <a:ea typeface="+mn-ea"/>
                          <a:cs typeface="+mn-cs"/>
                        </a:rPr>
                        <a:t>41</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200" b="1" kern="1200" dirty="0">
                          <a:solidFill>
                            <a:schemeClr val="dk1"/>
                          </a:solidFill>
                          <a:latin typeface="+mn-lt"/>
                          <a:ea typeface="+mn-ea"/>
                          <a:cs typeface="+mn-cs"/>
                        </a:rPr>
                        <a:t>49</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45</a:t>
                      </a:r>
                    </a:p>
                  </a:txBody>
                  <a:tcPr marL="45720" marR="45720" marT="0" marB="0" anchor="ctr"/>
                </a:tc>
                <a:tc>
                  <a:txBody>
                    <a:bodyPr/>
                    <a:lstStyle/>
                    <a:p>
                      <a:pPr algn="ctr">
                        <a:lnSpc>
                          <a:spcPct val="90000"/>
                        </a:lnSpc>
                      </a:pPr>
                      <a:r>
                        <a:rPr lang="en-IE" sz="1200" b="1" kern="1200" dirty="0">
                          <a:solidFill>
                            <a:srgbClr val="FF0000"/>
                          </a:solidFill>
                          <a:latin typeface="+mn-lt"/>
                          <a:ea typeface="+mn-ea"/>
                          <a:cs typeface="+mn-cs"/>
                        </a:rPr>
                        <a:t>56</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50</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51</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37</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48</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9</a:t>
                      </a:r>
                    </a:p>
                  </a:txBody>
                  <a:tcPr marL="45720" marR="45720" marT="0" marB="0" anchor="ctr"/>
                </a:tc>
                <a:tc>
                  <a:txBody>
                    <a:bodyPr/>
                    <a:lstStyle/>
                    <a:p>
                      <a:pPr algn="ctr">
                        <a:lnSpc>
                          <a:spcPct val="90000"/>
                        </a:lnSpc>
                      </a:pPr>
                      <a:r>
                        <a:rPr lang="en-IE" sz="1200" b="1" kern="1200" dirty="0">
                          <a:solidFill>
                            <a:srgbClr val="FF0000"/>
                          </a:solidFill>
                          <a:latin typeface="+mn-lt"/>
                          <a:ea typeface="+mn-ea"/>
                          <a:cs typeface="+mn-cs"/>
                        </a:rPr>
                        <a:t>54</a:t>
                      </a:r>
                    </a:p>
                  </a:txBody>
                  <a:tcPr marL="45720" marR="45720" marT="0" marB="0" anchor="ctr"/>
                </a:tc>
                <a:tc>
                  <a:txBody>
                    <a:bodyPr/>
                    <a:lstStyle/>
                    <a:p>
                      <a:pPr algn="ctr">
                        <a:lnSpc>
                          <a:spcPct val="90000"/>
                        </a:lnSpc>
                      </a:pPr>
                      <a:r>
                        <a:rPr lang="en-IE" sz="1200" b="1" kern="1200" dirty="0">
                          <a:solidFill>
                            <a:schemeClr val="tx1"/>
                          </a:solidFill>
                          <a:latin typeface="+mn-lt"/>
                          <a:ea typeface="+mn-ea"/>
                          <a:cs typeface="+mn-cs"/>
                        </a:rPr>
                        <a:t>38</a:t>
                      </a:r>
                    </a:p>
                  </a:txBody>
                  <a:tcPr marL="45720" marR="45720" marT="0" marB="0" anchor="ctr"/>
                </a:tc>
                <a:extLst>
                  <a:ext uri="{0D108BD9-81ED-4DB2-BD59-A6C34878D82A}">
                    <a16:rowId xmlns:a16="http://schemas.microsoft.com/office/drawing/2014/main" val="2335798525"/>
                  </a:ext>
                </a:extLst>
              </a:tr>
              <a:tr h="341112">
                <a:tc>
                  <a:txBody>
                    <a:bodyPr/>
                    <a:lstStyle/>
                    <a:p>
                      <a:pPr algn="l" fontAlgn="ctr">
                        <a:lnSpc>
                          <a:spcPct val="90000"/>
                        </a:lnSpc>
                      </a:pPr>
                      <a:r>
                        <a:rPr lang="en-IE" sz="1200" b="1" u="none" strike="noStrike" dirty="0">
                          <a:effectLst/>
                        </a:rPr>
                        <a:t>Social Media</a:t>
                      </a:r>
                      <a:endParaRPr lang="en-IE" sz="12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200" b="1" kern="1200" dirty="0">
                          <a:solidFill>
                            <a:schemeClr val="dk1"/>
                          </a:solidFill>
                          <a:latin typeface="+mn-lt"/>
                          <a:ea typeface="+mn-ea"/>
                          <a:cs typeface="+mn-cs"/>
                        </a:rPr>
                        <a:t>13</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200" b="1" kern="1200" dirty="0">
                          <a:solidFill>
                            <a:schemeClr val="dk1"/>
                          </a:solidFill>
                          <a:latin typeface="+mn-lt"/>
                          <a:ea typeface="+mn-ea"/>
                          <a:cs typeface="+mn-cs"/>
                        </a:rPr>
                        <a:t>13</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200" b="1" kern="1200" dirty="0">
                          <a:solidFill>
                            <a:schemeClr val="dk1"/>
                          </a:solidFill>
                          <a:latin typeface="+mn-lt"/>
                          <a:ea typeface="+mn-ea"/>
                          <a:cs typeface="+mn-cs"/>
                        </a:rPr>
                        <a:t>13</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18</a:t>
                      </a:r>
                    </a:p>
                  </a:txBody>
                  <a:tcPr marL="45720" marR="45720" marT="0" marB="0" anchor="ctr"/>
                </a:tc>
                <a:tc>
                  <a:txBody>
                    <a:bodyPr/>
                    <a:lstStyle/>
                    <a:p>
                      <a:pPr algn="ctr">
                        <a:lnSpc>
                          <a:spcPct val="90000"/>
                        </a:lnSpc>
                      </a:pPr>
                      <a:r>
                        <a:rPr lang="en-IE" sz="1200" b="1" kern="1200" dirty="0">
                          <a:solidFill>
                            <a:srgbClr val="FF0000"/>
                          </a:solidFill>
                          <a:latin typeface="+mn-lt"/>
                          <a:ea typeface="+mn-ea"/>
                          <a:cs typeface="+mn-cs"/>
                        </a:rPr>
                        <a:t>25</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10</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19</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9</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2</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12</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14</a:t>
                      </a:r>
                    </a:p>
                  </a:txBody>
                  <a:tcPr marL="45720" marR="45720" marT="0" marB="0" anchor="ctr"/>
                </a:tc>
                <a:extLst>
                  <a:ext uri="{0D108BD9-81ED-4DB2-BD59-A6C34878D82A}">
                    <a16:rowId xmlns:a16="http://schemas.microsoft.com/office/drawing/2014/main" val="3451425326"/>
                  </a:ext>
                </a:extLst>
              </a:tr>
              <a:tr h="341112">
                <a:tc>
                  <a:txBody>
                    <a:bodyPr/>
                    <a:lstStyle/>
                    <a:p>
                      <a:pPr algn="l" fontAlgn="ctr">
                        <a:lnSpc>
                          <a:spcPct val="90000"/>
                        </a:lnSpc>
                      </a:pPr>
                      <a:r>
                        <a:rPr lang="en-IE" sz="1200" b="1" u="none" strike="noStrike" dirty="0">
                          <a:effectLst/>
                        </a:rPr>
                        <a:t>GP/Doctor</a:t>
                      </a:r>
                      <a:endParaRPr lang="en-IE" sz="1200" b="1" i="0" u="none" strike="noStrike" dirty="0">
                        <a:solidFill>
                          <a:srgbClr val="000000"/>
                        </a:solidFill>
                        <a:effectLst/>
                        <a:latin typeface="+mn-lt"/>
                      </a:endParaRPr>
                    </a:p>
                  </a:txBody>
                  <a:tcPr marL="45720" marR="45720" marT="6350" marB="0" anchor="ctr"/>
                </a:tc>
                <a:tc>
                  <a:txBody>
                    <a:bodyPr/>
                    <a:lstStyle/>
                    <a:p>
                      <a:pPr algn="ctr">
                        <a:lnSpc>
                          <a:spcPct val="90000"/>
                        </a:lnSpc>
                      </a:pPr>
                      <a:r>
                        <a:rPr lang="en-IE" sz="1200" b="1" kern="1200" dirty="0">
                          <a:solidFill>
                            <a:schemeClr val="dk1"/>
                          </a:solidFill>
                          <a:latin typeface="+mn-lt"/>
                          <a:ea typeface="+mn-ea"/>
                          <a:cs typeface="+mn-cs"/>
                        </a:rPr>
                        <a:t>12</a:t>
                      </a:r>
                    </a:p>
                  </a:txBody>
                  <a:tcPr marL="45720" marR="45720" marT="0" marB="0" anchor="ctr">
                    <a:lnR w="38100" cap="flat" cmpd="sng" algn="ctr">
                      <a:solidFill>
                        <a:schemeClr val="bg1"/>
                      </a:solidFill>
                      <a:prstDash val="solid"/>
                      <a:round/>
                      <a:headEnd type="none" w="med" len="med"/>
                      <a:tailEnd type="none" w="med" len="med"/>
                    </a:lnR>
                  </a:tcPr>
                </a:tc>
                <a:tc>
                  <a:txBody>
                    <a:bodyPr/>
                    <a:lstStyle/>
                    <a:p>
                      <a:pPr algn="ctr">
                        <a:lnSpc>
                          <a:spcPct val="90000"/>
                        </a:lnSpc>
                      </a:pPr>
                      <a:r>
                        <a:rPr lang="en-IE" sz="1200" b="1" kern="1200" dirty="0">
                          <a:solidFill>
                            <a:srgbClr val="FF0000"/>
                          </a:solidFill>
                          <a:latin typeface="+mn-lt"/>
                          <a:ea typeface="+mn-ea"/>
                          <a:cs typeface="+mn-cs"/>
                        </a:rPr>
                        <a:t>20</a:t>
                      </a:r>
                    </a:p>
                  </a:txBody>
                  <a:tcPr marL="45720" marR="45720" marT="0" marB="0" anchor="ctr">
                    <a:lnL w="38100" cap="flat" cmpd="sng" algn="ctr">
                      <a:solidFill>
                        <a:schemeClr val="bg1"/>
                      </a:solidFill>
                      <a:prstDash val="solid"/>
                      <a:round/>
                      <a:headEnd type="none" w="med" len="med"/>
                      <a:tailEnd type="none" w="med" len="med"/>
                    </a:lnL>
                  </a:tcPr>
                </a:tc>
                <a:tc>
                  <a:txBody>
                    <a:bodyPr/>
                    <a:lstStyle/>
                    <a:p>
                      <a:pPr algn="ctr">
                        <a:lnSpc>
                          <a:spcPct val="90000"/>
                        </a:lnSpc>
                      </a:pPr>
                      <a:r>
                        <a:rPr lang="en-IE" sz="1200" b="1" kern="1200" dirty="0">
                          <a:solidFill>
                            <a:schemeClr val="dk1"/>
                          </a:solidFill>
                          <a:latin typeface="+mn-lt"/>
                          <a:ea typeface="+mn-ea"/>
                          <a:cs typeface="+mn-cs"/>
                        </a:rPr>
                        <a:t>7</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10</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7</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9</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18</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12</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15</a:t>
                      </a:r>
                    </a:p>
                  </a:txBody>
                  <a:tcPr marL="45720" marR="45720" marT="0" marB="0" anchor="ctr"/>
                </a:tc>
                <a:tc>
                  <a:txBody>
                    <a:bodyPr/>
                    <a:lstStyle/>
                    <a:p>
                      <a:pPr algn="ctr">
                        <a:lnSpc>
                          <a:spcPct val="90000"/>
                        </a:lnSpc>
                      </a:pPr>
                      <a:r>
                        <a:rPr lang="en-IE" sz="1200" b="1" kern="1200" dirty="0">
                          <a:solidFill>
                            <a:srgbClr val="FF0000"/>
                          </a:solidFill>
                          <a:latin typeface="+mn-lt"/>
                          <a:ea typeface="+mn-ea"/>
                          <a:cs typeface="+mn-cs"/>
                        </a:rPr>
                        <a:t>25</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12</a:t>
                      </a:r>
                    </a:p>
                  </a:txBody>
                  <a:tcPr marL="45720" marR="45720" marT="0" marB="0" anchor="ctr"/>
                </a:tc>
                <a:tc>
                  <a:txBody>
                    <a:bodyPr/>
                    <a:lstStyle/>
                    <a:p>
                      <a:pPr algn="ctr">
                        <a:lnSpc>
                          <a:spcPct val="90000"/>
                        </a:lnSpc>
                      </a:pPr>
                      <a:r>
                        <a:rPr lang="en-IE" sz="1200" b="1" kern="1200" dirty="0">
                          <a:solidFill>
                            <a:schemeClr val="dk1"/>
                          </a:solidFill>
                          <a:latin typeface="+mn-lt"/>
                          <a:ea typeface="+mn-ea"/>
                          <a:cs typeface="+mn-cs"/>
                        </a:rPr>
                        <a:t>12</a:t>
                      </a:r>
                    </a:p>
                  </a:txBody>
                  <a:tcPr marL="45720" marR="45720" marT="0" marB="0" anchor="ctr"/>
                </a:tc>
                <a:extLst>
                  <a:ext uri="{0D108BD9-81ED-4DB2-BD59-A6C34878D82A}">
                    <a16:rowId xmlns:a16="http://schemas.microsoft.com/office/drawing/2014/main" val="3225910108"/>
                  </a:ext>
                </a:extLst>
              </a:tr>
            </a:tbl>
          </a:graphicData>
        </a:graphic>
      </p:graphicFrame>
      <p:sp>
        <p:nvSpPr>
          <p:cNvPr id="3" name="TextBox 2"/>
          <p:cNvSpPr txBox="1"/>
          <p:nvPr/>
        </p:nvSpPr>
        <p:spPr>
          <a:xfrm>
            <a:off x="6994070" y="4396049"/>
            <a:ext cx="2090057" cy="123111"/>
          </a:xfrm>
          <a:prstGeom prst="rect">
            <a:avLst/>
          </a:prstGeom>
        </p:spPr>
        <p:txBody>
          <a:bodyPr vert="horz" wrap="square" lIns="0" tIns="0" rIns="0" bIns="0" rtlCol="0">
            <a:spAutoFit/>
          </a:bodyPr>
          <a:lstStyle/>
          <a:p>
            <a:pPr marL="4763"/>
            <a:r>
              <a:rPr lang="en-IE" sz="800" i="1" dirty="0"/>
              <a:t>*Caution: Small Base Size</a:t>
            </a:r>
          </a:p>
        </p:txBody>
      </p:sp>
      <p:sp>
        <p:nvSpPr>
          <p:cNvPr id="8" name="Text Placeholder 2">
            <a:extLst>
              <a:ext uri="{FF2B5EF4-FFF2-40B4-BE49-F238E27FC236}">
                <a16:creationId xmlns:a16="http://schemas.microsoft.com/office/drawing/2014/main" id="{83BF7C82-B5FA-4044-95F5-D8A61CF42218}"/>
              </a:ext>
            </a:extLst>
          </p:cNvPr>
          <p:cNvSpPr>
            <a:spLocks noGrp="1"/>
          </p:cNvSpPr>
          <p:nvPr>
            <p:ph type="body" sz="quarter" idx="16"/>
          </p:nvPr>
        </p:nvSpPr>
        <p:spPr>
          <a:xfrm>
            <a:off x="223838" y="4381500"/>
            <a:ext cx="6718300" cy="319088"/>
          </a:xfrm>
        </p:spPr>
        <p:txBody>
          <a:bodyPr>
            <a:normAutofit/>
          </a:bodyPr>
          <a:lstStyle/>
          <a:p>
            <a:r>
              <a:rPr lang="en-IE" dirty="0"/>
              <a:t>Q.62	And which of these would be your MAIN source of information in relation to food, nutrition or healthy eating?</a:t>
            </a:r>
          </a:p>
          <a:p>
            <a:r>
              <a:rPr lang="en-IE" dirty="0"/>
              <a:t>Base:	All who seek out information about nutrition/healthy eating:  240</a:t>
            </a:r>
          </a:p>
        </p:txBody>
      </p:sp>
    </p:spTree>
    <p:extLst>
      <p:ext uri="{BB962C8B-B14F-4D97-AF65-F5344CB8AC3E}">
        <p14:creationId xmlns:p14="http://schemas.microsoft.com/office/powerpoint/2010/main" val="117676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Contacts</a:t>
            </a:r>
          </a:p>
        </p:txBody>
      </p:sp>
      <p:sp>
        <p:nvSpPr>
          <p:cNvPr id="16" name="TextBox 15"/>
          <p:cNvSpPr txBox="1"/>
          <p:nvPr/>
        </p:nvSpPr>
        <p:spPr>
          <a:xfrm>
            <a:off x="837585" y="3209368"/>
            <a:ext cx="1604683" cy="553998"/>
          </a:xfrm>
          <a:prstGeom prst="rect">
            <a:avLst/>
          </a:prstGeom>
        </p:spPr>
        <p:txBody>
          <a:bodyPr vert="horz" wrap="square" lIns="0" tIns="0" rIns="0" bIns="0" rtlCol="0">
            <a:spAutoFit/>
          </a:bodyPr>
          <a:lstStyle/>
          <a:p>
            <a:pPr marL="4763"/>
            <a:r>
              <a:rPr lang="en-GB" sz="1400" b="1" dirty="0">
                <a:solidFill>
                  <a:schemeClr val="bg1"/>
                </a:solidFill>
              </a:rPr>
              <a:t>Aisling Corcoran</a:t>
            </a:r>
          </a:p>
          <a:p>
            <a:pPr marL="4763"/>
            <a:r>
              <a:rPr lang="en-GB" sz="1100" dirty="0">
                <a:solidFill>
                  <a:schemeClr val="bg1"/>
                </a:solidFill>
              </a:rPr>
              <a:t>Director</a:t>
            </a:r>
          </a:p>
          <a:p>
            <a:pPr marL="4763"/>
            <a:endParaRPr lang="en-GB" sz="1100" dirty="0">
              <a:solidFill>
                <a:schemeClr val="bg1"/>
              </a:solidFill>
            </a:endParaRPr>
          </a:p>
        </p:txBody>
      </p:sp>
      <p:cxnSp>
        <p:nvCxnSpPr>
          <p:cNvPr id="22" name="Straight Connector 21"/>
          <p:cNvCxnSpPr/>
          <p:nvPr/>
        </p:nvCxnSpPr>
        <p:spPr>
          <a:xfrm>
            <a:off x="823250" y="311971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837585" y="3795324"/>
            <a:ext cx="1849337" cy="169277"/>
            <a:chOff x="326307" y="3795324"/>
            <a:chExt cx="1849337" cy="169277"/>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1" name="TextBox 50"/>
            <p:cNvSpPr txBox="1"/>
            <p:nvPr/>
          </p:nvSpPr>
          <p:spPr bwMode="black">
            <a:xfrm>
              <a:off x="575526" y="3795324"/>
              <a:ext cx="1600118" cy="169277"/>
            </a:xfrm>
            <a:prstGeom prst="rect">
              <a:avLst/>
            </a:prstGeom>
          </p:spPr>
          <p:txBody>
            <a:bodyPr vert="horz" wrap="none" lIns="0" tIns="0" rIns="0" bIns="0" rtlCol="0">
              <a:spAutoFit/>
            </a:bodyPr>
            <a:lstStyle/>
            <a:p>
              <a:pPr marL="4763"/>
              <a:r>
                <a:rPr lang="en-GB" sz="1100" dirty="0">
                  <a:solidFill>
                    <a:schemeClr val="bg1"/>
                  </a:solidFill>
                </a:rPr>
                <a:t>aisling.corcoran@ipsos.com</a:t>
              </a:r>
            </a:p>
          </p:txBody>
        </p:sp>
      </p:grpSp>
      <p:grpSp>
        <p:nvGrpSpPr>
          <p:cNvPr id="84" name="Group 83"/>
          <p:cNvGrpSpPr/>
          <p:nvPr/>
        </p:nvGrpSpPr>
        <p:grpSpPr bwMode="black">
          <a:xfrm>
            <a:off x="842819" y="4016970"/>
            <a:ext cx="1177254" cy="169277"/>
            <a:chOff x="331541" y="4016970"/>
            <a:chExt cx="1177254" cy="169277"/>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2" name="TextBox 51"/>
            <p:cNvSpPr txBox="1"/>
            <p:nvPr/>
          </p:nvSpPr>
          <p:spPr bwMode="black">
            <a:xfrm>
              <a:off x="575526" y="4016970"/>
              <a:ext cx="933269" cy="169277"/>
            </a:xfrm>
            <a:prstGeom prst="rect">
              <a:avLst/>
            </a:prstGeom>
          </p:spPr>
          <p:txBody>
            <a:bodyPr vert="horz" wrap="none" lIns="0" tIns="0" rIns="0" bIns="0" rtlCol="0">
              <a:spAutoFit/>
            </a:bodyPr>
            <a:lstStyle/>
            <a:p>
              <a:pPr marL="4763"/>
              <a:r>
                <a:rPr lang="en-GB" sz="1100" dirty="0">
                  <a:solidFill>
                    <a:schemeClr val="bg1"/>
                  </a:solidFill>
                </a:rPr>
                <a:t>+353 1 4389019</a:t>
              </a:r>
            </a:p>
          </p:txBody>
        </p:sp>
      </p:grpSp>
      <p:sp>
        <p:nvSpPr>
          <p:cNvPr id="23" name="TextBox 22"/>
          <p:cNvSpPr txBox="1"/>
          <p:nvPr/>
        </p:nvSpPr>
        <p:spPr>
          <a:xfrm>
            <a:off x="4151056" y="3209368"/>
            <a:ext cx="1604683" cy="553998"/>
          </a:xfrm>
          <a:prstGeom prst="rect">
            <a:avLst/>
          </a:prstGeom>
        </p:spPr>
        <p:txBody>
          <a:bodyPr vert="horz" wrap="square" lIns="0" tIns="0" rIns="0" bIns="0" rtlCol="0">
            <a:spAutoFit/>
          </a:bodyPr>
          <a:lstStyle/>
          <a:p>
            <a:pPr marL="4763"/>
            <a:r>
              <a:rPr lang="en-GB" sz="1400" b="1" dirty="0">
                <a:solidFill>
                  <a:schemeClr val="bg1"/>
                </a:solidFill>
              </a:rPr>
              <a:t>Rebecca Porter</a:t>
            </a:r>
          </a:p>
          <a:p>
            <a:pPr marL="4763"/>
            <a:r>
              <a:rPr lang="en-GB" sz="1100" dirty="0">
                <a:solidFill>
                  <a:schemeClr val="bg1"/>
                </a:solidFill>
              </a:rPr>
              <a:t>Associate Director</a:t>
            </a:r>
          </a:p>
          <a:p>
            <a:pPr marL="4763"/>
            <a:endParaRPr lang="en-GB" sz="1100" dirty="0">
              <a:solidFill>
                <a:schemeClr val="bg1"/>
              </a:solidFill>
            </a:endParaRPr>
          </a:p>
        </p:txBody>
      </p:sp>
      <p:cxnSp>
        <p:nvCxnSpPr>
          <p:cNvPr id="24" name="Straight Connector 23"/>
          <p:cNvCxnSpPr/>
          <p:nvPr/>
        </p:nvCxnSpPr>
        <p:spPr>
          <a:xfrm>
            <a:off x="4136721" y="311971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25" name="Group 24"/>
          <p:cNvGrpSpPr/>
          <p:nvPr/>
        </p:nvGrpSpPr>
        <p:grpSpPr bwMode="black">
          <a:xfrm>
            <a:off x="4151056" y="3795324"/>
            <a:ext cx="1799643" cy="169277"/>
            <a:chOff x="326307" y="3795324"/>
            <a:chExt cx="1799643" cy="169277"/>
          </a:xfrm>
        </p:grpSpPr>
        <p:grpSp>
          <p:nvGrpSpPr>
            <p:cNvPr id="2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28"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7" name="TextBox 26"/>
            <p:cNvSpPr txBox="1"/>
            <p:nvPr/>
          </p:nvSpPr>
          <p:spPr bwMode="black">
            <a:xfrm>
              <a:off x="575526" y="3795324"/>
              <a:ext cx="1550424" cy="169277"/>
            </a:xfrm>
            <a:prstGeom prst="rect">
              <a:avLst/>
            </a:prstGeom>
          </p:spPr>
          <p:txBody>
            <a:bodyPr vert="horz" wrap="none" lIns="0" tIns="0" rIns="0" bIns="0" rtlCol="0">
              <a:spAutoFit/>
            </a:bodyPr>
            <a:lstStyle/>
            <a:p>
              <a:pPr marL="4763"/>
              <a:r>
                <a:rPr lang="en-GB" sz="1100" dirty="0">
                  <a:solidFill>
                    <a:schemeClr val="bg1"/>
                  </a:solidFill>
                </a:rPr>
                <a:t>rebecca.porter@ipsos.com</a:t>
              </a:r>
            </a:p>
          </p:txBody>
        </p:sp>
      </p:grpSp>
      <p:grpSp>
        <p:nvGrpSpPr>
          <p:cNvPr id="33" name="Group 32"/>
          <p:cNvGrpSpPr/>
          <p:nvPr/>
        </p:nvGrpSpPr>
        <p:grpSpPr bwMode="black">
          <a:xfrm>
            <a:off x="4156290" y="4016970"/>
            <a:ext cx="1209314" cy="169277"/>
            <a:chOff x="331541" y="4016970"/>
            <a:chExt cx="1209314" cy="169277"/>
          </a:xfrm>
        </p:grpSpPr>
        <p:grpSp>
          <p:nvGrpSpPr>
            <p:cNvPr id="34" name="Group 33"/>
            <p:cNvGrpSpPr>
              <a:grpSpLocks noChangeAspect="1"/>
            </p:cNvGrpSpPr>
            <p:nvPr/>
          </p:nvGrpSpPr>
          <p:grpSpPr bwMode="black">
            <a:xfrm flipH="1">
              <a:off x="331541" y="4027264"/>
              <a:ext cx="126792" cy="148688"/>
              <a:chOff x="8553450" y="4149725"/>
              <a:chExt cx="790575" cy="927100"/>
            </a:xfrm>
            <a:solidFill>
              <a:schemeClr val="bg1"/>
            </a:solidFill>
          </p:grpSpPr>
          <p:sp>
            <p:nvSpPr>
              <p:cNvPr id="41"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5" name="TextBox 34"/>
            <p:cNvSpPr txBox="1"/>
            <p:nvPr/>
          </p:nvSpPr>
          <p:spPr bwMode="black">
            <a:xfrm>
              <a:off x="575526" y="4016970"/>
              <a:ext cx="965329" cy="169277"/>
            </a:xfrm>
            <a:prstGeom prst="rect">
              <a:avLst/>
            </a:prstGeom>
          </p:spPr>
          <p:txBody>
            <a:bodyPr vert="horz" wrap="none" lIns="0" tIns="0" rIns="0" bIns="0" rtlCol="0">
              <a:spAutoFit/>
            </a:bodyPr>
            <a:lstStyle/>
            <a:p>
              <a:pPr marL="4763"/>
              <a:r>
                <a:rPr lang="en-GB" sz="1100" dirty="0">
                  <a:solidFill>
                    <a:schemeClr val="bg1"/>
                  </a:solidFill>
                </a:rPr>
                <a:t>+ 353 1 4389041</a:t>
              </a:r>
            </a:p>
          </p:txBody>
        </p:sp>
      </p:grpSp>
    </p:spTree>
    <p:extLst>
      <p:ext uri="{BB962C8B-B14F-4D97-AF65-F5344CB8AC3E}">
        <p14:creationId xmlns:p14="http://schemas.microsoft.com/office/powerpoint/2010/main" val="397929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56044"/>
            <a:ext cx="8654595" cy="461548"/>
          </a:xfrm>
        </p:spPr>
        <p:txBody>
          <a:bodyPr/>
          <a:lstStyle/>
          <a:p>
            <a:r>
              <a:rPr lang="en-IE" dirty="0"/>
              <a:t>Research Methodology</a:t>
            </a:r>
          </a:p>
        </p:txBody>
      </p:sp>
      <p:graphicFrame>
        <p:nvGraphicFramePr>
          <p:cNvPr id="5" name="Diagram 4"/>
          <p:cNvGraphicFramePr/>
          <p:nvPr>
            <p:extLst>
              <p:ext uri="{D42A27DB-BD31-4B8C-83A1-F6EECF244321}">
                <p14:modId xmlns:p14="http://schemas.microsoft.com/office/powerpoint/2010/main" val="229118804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4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539949" y="2289764"/>
            <a:ext cx="2329744" cy="373949"/>
          </a:xfrm>
        </p:spPr>
        <p:txBody>
          <a:bodyPr/>
          <a:lstStyle/>
          <a:p>
            <a:r>
              <a:rPr lang="en-IE" dirty="0"/>
              <a:t>FINDINGS</a:t>
            </a:r>
          </a:p>
        </p:txBody>
      </p:sp>
      <p:pic>
        <p:nvPicPr>
          <p:cNvPr id="11" name="Picture Placeholder 10">
            <a:extLst>
              <a:ext uri="{FF2B5EF4-FFF2-40B4-BE49-F238E27FC236}">
                <a16:creationId xmlns:a16="http://schemas.microsoft.com/office/drawing/2014/main" id="{E5EA0B50-08BF-4B5B-A117-4AD60D60D13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7194" r="7194"/>
          <a:stretch>
            <a:fillRect/>
          </a:stretch>
        </p:blipFill>
        <p:spPr/>
      </p:pic>
      <p:sp>
        <p:nvSpPr>
          <p:cNvPr id="5" name="TextBox 4">
            <a:extLst>
              <a:ext uri="{FF2B5EF4-FFF2-40B4-BE49-F238E27FC236}">
                <a16:creationId xmlns:a16="http://schemas.microsoft.com/office/drawing/2014/main" id="{E4D5BC0D-9FCC-48C9-A9E5-0A60263F7BE7}"/>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06D4F120-50DD-42A7-84DF-6B5077F83927}"/>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rPr>
              <a:t>© 2019 Ipsos MRBI</a:t>
            </a:r>
            <a:endParaRPr lang="en-GB" sz="1200" dirty="0">
              <a:solidFill>
                <a:schemeClr val="bg1"/>
              </a:solidFill>
            </a:endParaRPr>
          </a:p>
        </p:txBody>
      </p:sp>
      <p:sp>
        <p:nvSpPr>
          <p:cNvPr id="7" name="TextBox 6">
            <a:extLst>
              <a:ext uri="{FF2B5EF4-FFF2-40B4-BE49-F238E27FC236}">
                <a16:creationId xmlns:a16="http://schemas.microsoft.com/office/drawing/2014/main" id="{66970C27-65B1-468E-9BE3-BA247F8BE6AA}"/>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rPr>
              <a:t>18-084378-Safetrak Research</a:t>
            </a:r>
            <a:endParaRPr lang="en-GB" sz="1200" dirty="0">
              <a:solidFill>
                <a:schemeClr val="bg1"/>
              </a:solidFill>
            </a:endParaRPr>
          </a:p>
        </p:txBody>
      </p:sp>
    </p:spTree>
    <p:extLst>
      <p:ext uri="{BB962C8B-B14F-4D97-AF65-F5344CB8AC3E}">
        <p14:creationId xmlns:p14="http://schemas.microsoft.com/office/powerpoint/2010/main" val="368320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678999" y="2102790"/>
            <a:ext cx="2190693" cy="747897"/>
          </a:xfrm>
        </p:spPr>
        <p:txBody>
          <a:bodyPr/>
          <a:lstStyle/>
          <a:p>
            <a:r>
              <a:rPr lang="en-IE" dirty="0"/>
              <a:t>Food Safety Concerns </a:t>
            </a:r>
          </a:p>
        </p:txBody>
      </p:sp>
      <p:pic>
        <p:nvPicPr>
          <p:cNvPr id="10" name="Picture Placeholder 9">
            <a:extLst>
              <a:ext uri="{FF2B5EF4-FFF2-40B4-BE49-F238E27FC236}">
                <a16:creationId xmlns:a16="http://schemas.microsoft.com/office/drawing/2014/main" id="{DCD34030-3D83-4927-A9F8-71B9248E58E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398" b="22398"/>
          <a:stretch>
            <a:fillRect/>
          </a:stretch>
        </p:blipFill>
        <p:spPr/>
      </p:pic>
      <p:sp>
        <p:nvSpPr>
          <p:cNvPr id="5" name="TextBox 4">
            <a:extLst>
              <a:ext uri="{FF2B5EF4-FFF2-40B4-BE49-F238E27FC236}">
                <a16:creationId xmlns:a16="http://schemas.microsoft.com/office/drawing/2014/main" id="{FF1D902B-CAB5-4B6B-8DA0-AEA8B44E4A8D}"/>
              </a:ext>
            </a:extLst>
          </p:cNvPr>
          <p:cNvSpPr txBox="1"/>
          <p:nvPr/>
        </p:nvSpPr>
        <p:spPr>
          <a:xfrm>
            <a:off x="239634" y="4728063"/>
            <a:ext cx="307188" cy="238005"/>
          </a:xfrm>
          <a:prstGeom prst="rect">
            <a:avLst/>
          </a:prstGeom>
        </p:spPr>
        <p:txBody>
          <a:bodyPr vert="horz" wrap="none" lIns="0" tIns="0" rIns="0" bIns="0" rtlCol="0" anchor="ctr">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162475E5-B68D-484E-A6B2-B9F091576AAD}"/>
              </a:ext>
            </a:extLst>
          </p:cNvPr>
          <p:cNvSpPr txBox="1"/>
          <p:nvPr/>
        </p:nvSpPr>
        <p:spPr>
          <a:xfrm>
            <a:off x="629736" y="4762612"/>
            <a:ext cx="691172" cy="168907"/>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rPr>
              <a:t>© 2019 Ipsos MRBI</a:t>
            </a:r>
            <a:endParaRPr lang="en-GB" sz="1200" dirty="0">
              <a:solidFill>
                <a:schemeClr val="bg1"/>
              </a:solidFill>
            </a:endParaRPr>
          </a:p>
        </p:txBody>
      </p:sp>
      <p:sp>
        <p:nvSpPr>
          <p:cNvPr id="7" name="TextBox 6">
            <a:extLst>
              <a:ext uri="{FF2B5EF4-FFF2-40B4-BE49-F238E27FC236}">
                <a16:creationId xmlns:a16="http://schemas.microsoft.com/office/drawing/2014/main" id="{7306155A-94EB-4DE8-9BEA-918DC12768D7}"/>
              </a:ext>
            </a:extLst>
          </p:cNvPr>
          <p:cNvSpPr txBox="1"/>
          <p:nvPr/>
        </p:nvSpPr>
        <p:spPr>
          <a:xfrm>
            <a:off x="1610685" y="4704598"/>
            <a:ext cx="2491531" cy="284934"/>
          </a:xfrm>
          <a:prstGeom prst="rect">
            <a:avLst/>
          </a:prstGeom>
        </p:spPr>
        <p:txBody>
          <a:bodyPr vert="horz" wrap="none" lIns="0" tIns="0" rIns="0" bIns="0" rtlCol="0" anchor="ctr">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IE" sz="800" kern="1200" dirty="0">
                <a:solidFill>
                  <a:schemeClr val="bg1"/>
                </a:solidFill>
              </a:rPr>
              <a:t>18-084378-Safetrak Research</a:t>
            </a:r>
            <a:endParaRPr lang="en-GB" sz="1200" dirty="0">
              <a:solidFill>
                <a:schemeClr val="bg1"/>
              </a:solidFill>
            </a:endParaRPr>
          </a:p>
        </p:txBody>
      </p:sp>
    </p:spTree>
    <p:extLst>
      <p:ext uri="{BB962C8B-B14F-4D97-AF65-F5344CB8AC3E}">
        <p14:creationId xmlns:p14="http://schemas.microsoft.com/office/powerpoint/2010/main" val="39905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E802B-D032-4342-82D3-3EB73AC5A76E}"/>
              </a:ext>
            </a:extLst>
          </p:cNvPr>
          <p:cNvSpPr txBox="1">
            <a:spLocks/>
          </p:cNvSpPr>
          <p:nvPr/>
        </p:nvSpPr>
        <p:spPr>
          <a:xfrm>
            <a:off x="234000" y="158325"/>
            <a:ext cx="8646971" cy="443198"/>
          </a:xfrm>
          <a:prstGeom prst="rect">
            <a:avLst/>
          </a:prstGeom>
        </p:spPr>
        <p:txBody>
          <a:bodyPr/>
          <a:lstStyle>
            <a:lvl1pPr algn="l" defTabSz="924282" rtl="0" eaLnBrk="1" latinLnBrk="0" hangingPunct="1">
              <a:lnSpc>
                <a:spcPct val="90000"/>
              </a:lnSpc>
              <a:spcBef>
                <a:spcPts val="408"/>
              </a:spcBef>
              <a:buNone/>
              <a:tabLst/>
              <a:defRPr sz="3200" b="1" kern="1200">
                <a:solidFill>
                  <a:schemeClr val="tx1"/>
                </a:solidFill>
                <a:latin typeface="+mj-lt"/>
                <a:ea typeface="+mj-ea"/>
                <a:cs typeface="+mj-cs"/>
              </a:defRPr>
            </a:lvl1pPr>
          </a:lstStyle>
          <a:p>
            <a:r>
              <a:rPr lang="en-IE" dirty="0">
                <a:solidFill>
                  <a:schemeClr val="bg1"/>
                </a:solidFill>
              </a:rPr>
              <a:t>Food Safety Concerns – Key Take Outs</a:t>
            </a:r>
          </a:p>
        </p:txBody>
      </p:sp>
      <p:sp useBgFill="1">
        <p:nvSpPr>
          <p:cNvPr id="5" name="Subtitle 2">
            <a:extLst>
              <a:ext uri="{FF2B5EF4-FFF2-40B4-BE49-F238E27FC236}">
                <a16:creationId xmlns:a16="http://schemas.microsoft.com/office/drawing/2014/main" id="{AC8F4027-87CC-4F11-9BC6-4B34A704A03F}"/>
              </a:ext>
            </a:extLst>
          </p:cNvPr>
          <p:cNvSpPr txBox="1">
            <a:spLocks/>
          </p:cNvSpPr>
          <p:nvPr/>
        </p:nvSpPr>
        <p:spPr>
          <a:xfrm>
            <a:off x="1038933" y="1733254"/>
            <a:ext cx="7024884" cy="2294556"/>
          </a:xfrm>
          <a:prstGeom prst="rect">
            <a:avLst/>
          </a:prstGeom>
        </p:spPr>
        <p:txBody>
          <a:bodyPr vert="horz" lIns="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2700" b="1" kern="1200" cap="all" baseline="0">
                <a:solidFill>
                  <a:schemeClr val="bg1"/>
                </a:solidFill>
                <a:latin typeface="+mn-lt"/>
                <a:ea typeface="+mn-ea"/>
                <a:cs typeface="+mn-cs"/>
              </a:defRPr>
            </a:lvl1pPr>
            <a:lvl2pPr marL="3240" indent="0" algn="l" defTabSz="924282" rtl="0" eaLnBrk="1" latinLnBrk="0" hangingPunct="1">
              <a:lnSpc>
                <a:spcPct val="90000"/>
              </a:lnSpc>
              <a:spcBef>
                <a:spcPts val="408"/>
              </a:spcBef>
              <a:spcAft>
                <a:spcPts val="300"/>
              </a:spcAft>
              <a:buFont typeface="Arial" panose="020B0604020202020204" pitchFamily="34" charset="0"/>
              <a:buNone/>
              <a:tabLst/>
              <a:defRPr sz="2200" b="1" kern="1200" baseline="0">
                <a:solidFill>
                  <a:schemeClr val="bg1">
                    <a:alpha val="70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baseline="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IE" sz="2000" i="1" cap="none" dirty="0"/>
              <a:t>There are no significant changes in the data versus ST 19 when it comes to being concerned, confused, well informed about or interested in food safety.</a:t>
            </a:r>
          </a:p>
          <a:p>
            <a:endParaRPr lang="en-IE" sz="2000" i="1" cap="none" dirty="0"/>
          </a:p>
          <a:p>
            <a:r>
              <a:rPr lang="en-IE" sz="2000" i="1" cap="none" dirty="0"/>
              <a:t>Food poisoning and additives/preservatives/E-numbers are the top food related issues of concern at 11% each.</a:t>
            </a:r>
          </a:p>
          <a:p>
            <a:endParaRPr lang="en-IE" sz="2000" i="1" cap="none" dirty="0"/>
          </a:p>
          <a:p>
            <a:r>
              <a:rPr lang="en-IE" sz="2000" i="1" cap="none" dirty="0"/>
              <a:t>Chicken continues to be the top mentioned food of concern at 72% in ROI and 64% in NI, significantly ahead of all other foods.</a:t>
            </a:r>
          </a:p>
          <a:p>
            <a:pPr lvl="0"/>
            <a:endParaRPr lang="en-US" sz="2400" i="1" cap="none" dirty="0"/>
          </a:p>
        </p:txBody>
      </p:sp>
    </p:spTree>
    <p:extLst>
      <p:ext uri="{BB962C8B-B14F-4D97-AF65-F5344CB8AC3E}">
        <p14:creationId xmlns:p14="http://schemas.microsoft.com/office/powerpoint/2010/main" val="266167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64433"/>
            <a:ext cx="8646971" cy="443198"/>
          </a:xfrm>
        </p:spPr>
        <p:txBody>
          <a:bodyPr/>
          <a:lstStyle/>
          <a:p>
            <a:r>
              <a:rPr lang="en-IE" dirty="0"/>
              <a:t>Food Related Issue Of Most Concern</a:t>
            </a:r>
          </a:p>
        </p:txBody>
      </p:sp>
      <p:graphicFrame>
        <p:nvGraphicFramePr>
          <p:cNvPr id="11" name="Table 10"/>
          <p:cNvGraphicFramePr>
            <a:graphicFrameLocks noGrp="1"/>
          </p:cNvGraphicFramePr>
          <p:nvPr>
            <p:extLst>
              <p:ext uri="{D42A27DB-BD31-4B8C-83A1-F6EECF244321}">
                <p14:modId xmlns:p14="http://schemas.microsoft.com/office/powerpoint/2010/main" val="3806363602"/>
              </p:ext>
            </p:extLst>
          </p:nvPr>
        </p:nvGraphicFramePr>
        <p:xfrm>
          <a:off x="388153" y="769556"/>
          <a:ext cx="4421353" cy="3306445"/>
        </p:xfrm>
        <a:graphic>
          <a:graphicData uri="http://schemas.openxmlformats.org/drawingml/2006/table">
            <a:tbl>
              <a:tblPr firstRow="1" bandRow="1">
                <a:tableStyleId>{5C22544A-7EE6-4342-B048-85BDC9FD1C3A}</a:tableStyleId>
              </a:tblPr>
              <a:tblGrid>
                <a:gridCol w="2925063">
                  <a:extLst>
                    <a:ext uri="{9D8B030D-6E8A-4147-A177-3AD203B41FA5}">
                      <a16:colId xmlns:a16="http://schemas.microsoft.com/office/drawing/2014/main" val="606257995"/>
                    </a:ext>
                  </a:extLst>
                </a:gridCol>
                <a:gridCol w="819397">
                  <a:extLst>
                    <a:ext uri="{9D8B030D-6E8A-4147-A177-3AD203B41FA5}">
                      <a16:colId xmlns:a16="http://schemas.microsoft.com/office/drawing/2014/main" val="4002334500"/>
                    </a:ext>
                  </a:extLst>
                </a:gridCol>
                <a:gridCol w="676893">
                  <a:extLst>
                    <a:ext uri="{9D8B030D-6E8A-4147-A177-3AD203B41FA5}">
                      <a16:colId xmlns:a16="http://schemas.microsoft.com/office/drawing/2014/main" val="20002"/>
                    </a:ext>
                  </a:extLst>
                </a:gridCol>
              </a:tblGrid>
              <a:tr h="313141">
                <a:tc gridSpan="3">
                  <a:txBody>
                    <a:bodyPr/>
                    <a:lstStyle/>
                    <a:p>
                      <a:pPr algn="ctr"/>
                      <a:r>
                        <a:rPr lang="en-IE" sz="1200" b="1" dirty="0"/>
                        <a:t>Top 5 Issues Of Most Concern</a:t>
                      </a:r>
                    </a:p>
                  </a:txBody>
                  <a:tcPr/>
                </a:tc>
                <a:tc hMerge="1">
                  <a:txBody>
                    <a:bodyPr/>
                    <a:lstStyle/>
                    <a:p>
                      <a:endParaRPr lang="en-IE" sz="1200" b="1" dirty="0"/>
                    </a:p>
                  </a:txBody>
                  <a:tcPr/>
                </a:tc>
                <a:tc hMerge="1">
                  <a:txBody>
                    <a:bodyPr/>
                    <a:lstStyle/>
                    <a:p>
                      <a:endParaRPr lang="en-IE"/>
                    </a:p>
                  </a:txBody>
                  <a:tcPr/>
                </a:tc>
                <a:extLst>
                  <a:ext uri="{0D108BD9-81ED-4DB2-BD59-A6C34878D82A}">
                    <a16:rowId xmlns:a16="http://schemas.microsoft.com/office/drawing/2014/main" val="1027863133"/>
                  </a:ext>
                </a:extLst>
              </a:tr>
              <a:tr h="244684">
                <a:tc>
                  <a:txBody>
                    <a:bodyPr/>
                    <a:lstStyle/>
                    <a:p>
                      <a:endParaRPr lang="en-IE" sz="1200" b="1" dirty="0"/>
                    </a:p>
                  </a:txBody>
                  <a:tcPr/>
                </a:tc>
                <a:tc>
                  <a:txBody>
                    <a:bodyPr/>
                    <a:lstStyle/>
                    <a:p>
                      <a:pPr algn="ctr"/>
                      <a:r>
                        <a:rPr lang="en-IE" sz="1200" b="1" dirty="0"/>
                        <a:t>ROI</a:t>
                      </a:r>
                    </a:p>
                  </a:txBody>
                  <a:tcPr/>
                </a:tc>
                <a:tc>
                  <a:txBody>
                    <a:bodyPr/>
                    <a:lstStyle/>
                    <a:p>
                      <a:pPr algn="ctr"/>
                      <a:endParaRPr lang="en-IE" sz="1200" b="1" dirty="0"/>
                    </a:p>
                  </a:txBody>
                  <a:tcPr/>
                </a:tc>
                <a:extLst>
                  <a:ext uri="{0D108BD9-81ED-4DB2-BD59-A6C34878D82A}">
                    <a16:rowId xmlns:a16="http://schemas.microsoft.com/office/drawing/2014/main" val="658497428"/>
                  </a:ext>
                </a:extLst>
              </a:tr>
              <a:tr h="244684">
                <a:tc>
                  <a:txBody>
                    <a:bodyPr/>
                    <a:lstStyle/>
                    <a:p>
                      <a:endParaRPr lang="en-IE" sz="1200" b="1" dirty="0"/>
                    </a:p>
                  </a:txBody>
                  <a:tcPr/>
                </a:tc>
                <a:tc>
                  <a:txBody>
                    <a:bodyPr/>
                    <a:lstStyle/>
                    <a:p>
                      <a:pPr algn="ctr"/>
                      <a:r>
                        <a:rPr lang="en-IE" sz="1200" b="1" dirty="0"/>
                        <a:t>(504)</a:t>
                      </a:r>
                    </a:p>
                  </a:txBody>
                  <a:tcPr/>
                </a:tc>
                <a:tc>
                  <a:txBody>
                    <a:bodyPr/>
                    <a:lstStyle/>
                    <a:p>
                      <a:pPr algn="ctr"/>
                      <a:endParaRPr lang="en-IE" sz="1200" b="1" dirty="0"/>
                    </a:p>
                  </a:txBody>
                  <a:tcPr/>
                </a:tc>
                <a:extLst>
                  <a:ext uri="{0D108BD9-81ED-4DB2-BD59-A6C34878D82A}">
                    <a16:rowId xmlns:a16="http://schemas.microsoft.com/office/drawing/2014/main" val="1529004966"/>
                  </a:ext>
                </a:extLst>
              </a:tr>
              <a:tr h="244684">
                <a:tc>
                  <a:txBody>
                    <a:bodyPr/>
                    <a:lstStyle/>
                    <a:p>
                      <a:endParaRPr lang="en-IE" sz="1200" b="1" dirty="0"/>
                    </a:p>
                  </a:txBody>
                  <a:tcPr/>
                </a:tc>
                <a:tc>
                  <a:txBody>
                    <a:bodyP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IE" sz="1200" b="1" dirty="0"/>
                        <a:t>%</a:t>
                      </a:r>
                    </a:p>
                  </a:txBody>
                  <a:tcPr/>
                </a:tc>
                <a:tc>
                  <a:txBody>
                    <a:bodyPr/>
                    <a:lstStyle/>
                    <a:p>
                      <a:pPr algn="ctr"/>
                      <a:endParaRPr lang="en-IE" sz="1200" b="1" dirty="0"/>
                    </a:p>
                  </a:txBody>
                  <a:tcPr/>
                </a:tc>
                <a:extLst>
                  <a:ext uri="{0D108BD9-81ED-4DB2-BD59-A6C34878D82A}">
                    <a16:rowId xmlns:a16="http://schemas.microsoft.com/office/drawing/2014/main" val="1336470451"/>
                  </a:ext>
                </a:extLst>
              </a:tr>
              <a:tr h="331909">
                <a:tc>
                  <a:txBody>
                    <a:bodyPr/>
                    <a:lstStyle/>
                    <a:p>
                      <a:pPr algn="l" fontAlgn="b"/>
                      <a:r>
                        <a:rPr lang="en-IE" sz="1200" b="1" u="none" strike="noStrike" dirty="0">
                          <a:effectLst/>
                        </a:rPr>
                        <a:t>Additives/ E-numbers/</a:t>
                      </a:r>
                    </a:p>
                    <a:p>
                      <a:pPr algn="l" fontAlgn="b"/>
                      <a:r>
                        <a:rPr lang="en-IE" sz="1200" b="1" u="none" strike="noStrike" dirty="0">
                          <a:effectLst/>
                        </a:rPr>
                        <a:t>Dyes/Preservatives</a:t>
                      </a:r>
                      <a:endParaRPr lang="en-IE" sz="1200" b="1" i="0" u="none" strike="noStrike" dirty="0">
                        <a:effectLst/>
                        <a:latin typeface="+mn-lt"/>
                      </a:endParaRPr>
                    </a:p>
                  </a:txBody>
                  <a:tcPr marT="6350" marB="0" anchor="ctr"/>
                </a:tc>
                <a:tc>
                  <a:txBody>
                    <a:bodyPr/>
                    <a:lstStyle/>
                    <a:p>
                      <a:pPr algn="ctr" fontAlgn="b"/>
                      <a:r>
                        <a:rPr lang="en-IE" sz="1200" b="1" i="0" u="none" strike="noStrike" dirty="0">
                          <a:effectLst/>
                          <a:latin typeface="+mn-lt"/>
                        </a:rPr>
                        <a:t>15</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(+6)</a:t>
                      </a:r>
                    </a:p>
                  </a:txBody>
                  <a:tcPr marT="6350" marB="0" anchor="ctr"/>
                </a:tc>
                <a:extLst>
                  <a:ext uri="{0D108BD9-81ED-4DB2-BD59-A6C34878D82A}">
                    <a16:rowId xmlns:a16="http://schemas.microsoft.com/office/drawing/2014/main" val="1878957325"/>
                  </a:ext>
                </a:extLst>
              </a:tr>
              <a:tr h="495031">
                <a:tc>
                  <a:txBody>
                    <a:bodyPr/>
                    <a:lstStyle/>
                    <a:p>
                      <a:pPr algn="l" fontAlgn="b"/>
                      <a:r>
                        <a:rPr lang="fi-FI" sz="1200" b="1" u="none" strike="noStrike" dirty="0">
                          <a:effectLst/>
                        </a:rPr>
                        <a:t>Food poisoning (Salmonella/</a:t>
                      </a:r>
                    </a:p>
                    <a:p>
                      <a:pPr algn="l" fontAlgn="b"/>
                      <a:r>
                        <a:rPr lang="fi-FI" sz="1200" b="1" u="none" strike="noStrike" dirty="0">
                          <a:effectLst/>
                        </a:rPr>
                        <a:t>Listeria/E.coli)</a:t>
                      </a:r>
                      <a:endParaRPr lang="fi-FI" sz="1200" b="1" i="0" u="none" strike="noStrike" dirty="0">
                        <a:effectLst/>
                        <a:latin typeface="+mn-lt"/>
                      </a:endParaRPr>
                    </a:p>
                  </a:txBody>
                  <a:tcPr marT="6350" marB="0" anchor="ctr"/>
                </a:tc>
                <a:tc>
                  <a:txBody>
                    <a:bodyPr/>
                    <a:lstStyle/>
                    <a:p>
                      <a:pPr algn="ctr" fontAlgn="b"/>
                      <a:r>
                        <a:rPr lang="en-IE" sz="1200" b="1" i="0" u="none" strike="noStrike" dirty="0">
                          <a:effectLst/>
                          <a:latin typeface="+mn-lt"/>
                        </a:rPr>
                        <a:t>11</a:t>
                      </a:r>
                    </a:p>
                  </a:txBody>
                  <a:tcPr marT="6350" marB="0" anchor="ctr"/>
                </a:tc>
                <a:tc>
                  <a:txBody>
                    <a:bodyPr/>
                    <a:lstStyle/>
                    <a:p>
                      <a:pPr algn="ctr" fontAlgn="b"/>
                      <a:r>
                        <a:rPr lang="en-IE" sz="1200" b="1" i="1" u="none" strike="noStrike" dirty="0">
                          <a:effectLst/>
                          <a:latin typeface="+mn-lt"/>
                        </a:rPr>
                        <a:t>(-2)</a:t>
                      </a:r>
                    </a:p>
                  </a:txBody>
                  <a:tcPr marT="6350" marB="0" anchor="ctr"/>
                </a:tc>
                <a:extLst>
                  <a:ext uri="{0D108BD9-81ED-4DB2-BD59-A6C34878D82A}">
                    <a16:rowId xmlns:a16="http://schemas.microsoft.com/office/drawing/2014/main" val="335191204"/>
                  </a:ext>
                </a:extLst>
              </a:tr>
              <a:tr h="495031">
                <a:tc>
                  <a:txBody>
                    <a:bodyPr/>
                    <a:lstStyle/>
                    <a:p>
                      <a:pPr algn="l" fontAlgn="b"/>
                      <a:r>
                        <a:rPr lang="en-IE" sz="1200" b="1" u="none" strike="noStrike" dirty="0">
                          <a:effectLst/>
                        </a:rPr>
                        <a:t>Hygiene around food</a:t>
                      </a:r>
                      <a:endParaRPr lang="en-IE" sz="1200" b="1" i="0" u="none" strike="noStrike" dirty="0">
                        <a:effectLst/>
                        <a:latin typeface="+mn-lt"/>
                      </a:endParaRPr>
                    </a:p>
                  </a:txBody>
                  <a:tcPr marT="6350" marB="0" anchor="ctr"/>
                </a:tc>
                <a:tc>
                  <a:txBody>
                    <a:bodyPr/>
                    <a:lstStyle/>
                    <a:p>
                      <a:pPr algn="ctr" fontAlgn="b"/>
                      <a:r>
                        <a:rPr lang="en-IE" sz="1200" b="1" i="0" u="none" strike="noStrike" dirty="0">
                          <a:effectLst/>
                          <a:latin typeface="+mn-lt"/>
                        </a:rPr>
                        <a:t>11</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(+4)</a:t>
                      </a:r>
                    </a:p>
                  </a:txBody>
                  <a:tcPr marT="6350" marB="0" anchor="ctr"/>
                </a:tc>
                <a:extLst>
                  <a:ext uri="{0D108BD9-81ED-4DB2-BD59-A6C34878D82A}">
                    <a16:rowId xmlns:a16="http://schemas.microsoft.com/office/drawing/2014/main" val="2701805733"/>
                  </a:ext>
                </a:extLst>
              </a:tr>
              <a:tr h="313141">
                <a:tc>
                  <a:txBody>
                    <a:bodyPr/>
                    <a:lstStyle/>
                    <a:p>
                      <a:pPr algn="l" fontAlgn="b"/>
                      <a:r>
                        <a:rPr lang="en-IE" sz="1200" b="1" u="none" strike="noStrike" dirty="0">
                          <a:effectLst/>
                        </a:rPr>
                        <a:t>Date marks – Use by date/ Freshness</a:t>
                      </a:r>
                    </a:p>
                  </a:txBody>
                  <a:tcPr marT="6350" marB="0" anchor="ctr"/>
                </a:tc>
                <a:tc>
                  <a:txBody>
                    <a:bodyPr/>
                    <a:lstStyle/>
                    <a:p>
                      <a:pPr algn="ctr" fontAlgn="b"/>
                      <a:r>
                        <a:rPr lang="en-IE" sz="1200" b="1" i="0" u="none" strike="noStrike" dirty="0">
                          <a:effectLst/>
                          <a:latin typeface="+mn-lt"/>
                        </a:rPr>
                        <a:t>9</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a:t>
                      </a:r>
                    </a:p>
                  </a:txBody>
                  <a:tcPr marT="6350" marB="0" anchor="ctr"/>
                </a:tc>
                <a:extLst>
                  <a:ext uri="{0D108BD9-81ED-4DB2-BD59-A6C34878D82A}">
                    <a16:rowId xmlns:a16="http://schemas.microsoft.com/office/drawing/2014/main" val="4117980877"/>
                  </a:ext>
                </a:extLst>
              </a:tr>
              <a:tr h="495031">
                <a:tc>
                  <a:txBody>
                    <a:bodyPr/>
                    <a:lstStyle/>
                    <a:p>
                      <a:pPr algn="l" fontAlgn="b"/>
                      <a:r>
                        <a:rPr lang="en-IE" sz="1200" b="1" u="none" strike="noStrike" dirty="0">
                          <a:effectLst/>
                        </a:rPr>
                        <a:t>Food not cooked thoroughly/ Un-cooked food</a:t>
                      </a:r>
                    </a:p>
                  </a:txBody>
                  <a:tcPr marT="6350" marB="0" anchor="ctr"/>
                </a:tc>
                <a:tc>
                  <a:txBody>
                    <a:bodyPr/>
                    <a:lstStyle/>
                    <a:p>
                      <a:pPr algn="ctr" fontAlgn="b"/>
                      <a:r>
                        <a:rPr lang="en-IE" sz="1200" b="1" i="0" u="none" strike="noStrike" dirty="0">
                          <a:effectLst/>
                          <a:latin typeface="+mn-lt"/>
                        </a:rPr>
                        <a:t>5</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(-1)</a:t>
                      </a:r>
                    </a:p>
                  </a:txBody>
                  <a:tcPr marT="6350" marB="0" anchor="ctr"/>
                </a:tc>
                <a:extLst>
                  <a:ext uri="{0D108BD9-81ED-4DB2-BD59-A6C34878D82A}">
                    <a16:rowId xmlns:a16="http://schemas.microsoft.com/office/drawing/2014/main" val="4179605741"/>
                  </a:ext>
                </a:extLst>
              </a:tr>
            </a:tbl>
          </a:graphicData>
        </a:graphic>
      </p:graphicFrame>
      <p:sp>
        <p:nvSpPr>
          <p:cNvPr id="4" name="Text Placeholder 3"/>
          <p:cNvSpPr>
            <a:spLocks noGrp="1"/>
          </p:cNvSpPr>
          <p:nvPr>
            <p:ph type="body" sz="quarter" idx="16"/>
          </p:nvPr>
        </p:nvSpPr>
        <p:spPr>
          <a:xfrm>
            <a:off x="234000" y="4173848"/>
            <a:ext cx="8290010" cy="550693"/>
          </a:xfrm>
        </p:spPr>
        <p:txBody>
          <a:bodyPr>
            <a:normAutofit/>
          </a:bodyPr>
          <a:lstStyle/>
          <a:p>
            <a:r>
              <a:rPr lang="en-IE" dirty="0"/>
              <a:t>Q.12	What one food related issue are you most concerned about?	</a:t>
            </a:r>
          </a:p>
          <a:p>
            <a:r>
              <a:rPr lang="en-IE" dirty="0"/>
              <a:t>Base:	All Respondents:  813</a:t>
            </a:r>
          </a:p>
        </p:txBody>
      </p:sp>
      <p:sp>
        <p:nvSpPr>
          <p:cNvPr id="5" name="TextBox 4"/>
          <p:cNvSpPr txBox="1"/>
          <p:nvPr/>
        </p:nvSpPr>
        <p:spPr>
          <a:xfrm>
            <a:off x="7001388" y="4374475"/>
            <a:ext cx="2052659" cy="123111"/>
          </a:xfrm>
          <a:prstGeom prst="rect">
            <a:avLst/>
          </a:prstGeom>
        </p:spPr>
        <p:txBody>
          <a:bodyPr vert="horz" wrap="square" lIns="0" tIns="0" rIns="0" bIns="0" rtlCol="0">
            <a:spAutoFit/>
          </a:bodyPr>
          <a:lstStyle/>
          <a:p>
            <a:pPr marL="4763"/>
            <a:r>
              <a:rPr lang="en-IE" sz="800" i="1" dirty="0"/>
              <a:t>() = denotes  change vs. Safetrak 18</a:t>
            </a:r>
          </a:p>
        </p:txBody>
      </p:sp>
      <p:graphicFrame>
        <p:nvGraphicFramePr>
          <p:cNvPr id="6" name="Table 5">
            <a:extLst>
              <a:ext uri="{FF2B5EF4-FFF2-40B4-BE49-F238E27FC236}">
                <a16:creationId xmlns:a16="http://schemas.microsoft.com/office/drawing/2014/main" id="{B949B1DA-704F-4A15-8F7A-93C5CB51A2AF}"/>
              </a:ext>
            </a:extLst>
          </p:cNvPr>
          <p:cNvGraphicFramePr>
            <a:graphicFrameLocks noGrp="1"/>
          </p:cNvGraphicFramePr>
          <p:nvPr>
            <p:extLst>
              <p:ext uri="{D42A27DB-BD31-4B8C-83A1-F6EECF244321}">
                <p14:modId xmlns:p14="http://schemas.microsoft.com/office/powerpoint/2010/main" val="66584024"/>
              </p:ext>
            </p:extLst>
          </p:nvPr>
        </p:nvGraphicFramePr>
        <p:xfrm>
          <a:off x="5039868" y="769556"/>
          <a:ext cx="3757353" cy="3325213"/>
        </p:xfrm>
        <a:graphic>
          <a:graphicData uri="http://schemas.openxmlformats.org/drawingml/2006/table">
            <a:tbl>
              <a:tblPr firstRow="1" bandRow="1">
                <a:tableStyleId>{7DF18680-E054-41AD-8BC1-D1AEF772440D}</a:tableStyleId>
              </a:tblPr>
              <a:tblGrid>
                <a:gridCol w="2011680">
                  <a:extLst>
                    <a:ext uri="{9D8B030D-6E8A-4147-A177-3AD203B41FA5}">
                      <a16:colId xmlns:a16="http://schemas.microsoft.com/office/drawing/2014/main" val="3036656053"/>
                    </a:ext>
                  </a:extLst>
                </a:gridCol>
                <a:gridCol w="890650">
                  <a:extLst>
                    <a:ext uri="{9D8B030D-6E8A-4147-A177-3AD203B41FA5}">
                      <a16:colId xmlns:a16="http://schemas.microsoft.com/office/drawing/2014/main" val="1975828650"/>
                    </a:ext>
                  </a:extLst>
                </a:gridCol>
                <a:gridCol w="855023">
                  <a:extLst>
                    <a:ext uri="{9D8B030D-6E8A-4147-A177-3AD203B41FA5}">
                      <a16:colId xmlns:a16="http://schemas.microsoft.com/office/drawing/2014/main" val="20005"/>
                    </a:ext>
                  </a:extLst>
                </a:gridCol>
              </a:tblGrid>
              <a:tr h="313141">
                <a:tc gridSpan="3">
                  <a:txBody>
                    <a:bodyPr/>
                    <a:lstStyle/>
                    <a:p>
                      <a:pPr algn="ctr"/>
                      <a:r>
                        <a:rPr lang="en-IE" sz="1200" b="1" dirty="0"/>
                        <a:t>Top 5 Issues Of Most Concern</a:t>
                      </a:r>
                    </a:p>
                  </a:txBody>
                  <a:tcPr/>
                </a:tc>
                <a:tc hMerge="1">
                  <a:txBody>
                    <a:bodyPr/>
                    <a:lstStyle/>
                    <a:p>
                      <a:endParaRPr lang="en-IE" sz="1200" b="1" dirty="0"/>
                    </a:p>
                  </a:txBody>
                  <a:tcPr/>
                </a:tc>
                <a:tc hMerge="1">
                  <a:txBody>
                    <a:bodyPr/>
                    <a:lstStyle/>
                    <a:p>
                      <a:pPr algn="ctr"/>
                      <a:endParaRPr lang="en-IE" sz="1200" b="1" dirty="0"/>
                    </a:p>
                  </a:txBody>
                  <a:tcPr/>
                </a:tc>
                <a:extLst>
                  <a:ext uri="{0D108BD9-81ED-4DB2-BD59-A6C34878D82A}">
                    <a16:rowId xmlns:a16="http://schemas.microsoft.com/office/drawing/2014/main" val="1027863133"/>
                  </a:ext>
                </a:extLst>
              </a:tr>
              <a:tr h="244684">
                <a:tc>
                  <a:txBody>
                    <a:bodyPr/>
                    <a:lstStyle/>
                    <a:p>
                      <a:pPr algn="ctr"/>
                      <a:endParaRPr lang="en-IE" sz="1200" b="1" dirty="0"/>
                    </a:p>
                  </a:txBody>
                  <a:tcPr/>
                </a:tc>
                <a:tc>
                  <a:txBody>
                    <a:bodyPr/>
                    <a:lstStyle/>
                    <a:p>
                      <a:pPr algn="ctr"/>
                      <a:r>
                        <a:rPr lang="en-IE" sz="1200" b="1" dirty="0"/>
                        <a:t>NI</a:t>
                      </a:r>
                    </a:p>
                  </a:txBody>
                  <a:tcPr/>
                </a:tc>
                <a:tc>
                  <a:txBody>
                    <a:bodyPr/>
                    <a:lstStyle/>
                    <a:p>
                      <a:pPr algn="ctr"/>
                      <a:endParaRPr lang="en-IE" sz="1200" b="1" dirty="0"/>
                    </a:p>
                  </a:txBody>
                  <a:tcPr/>
                </a:tc>
                <a:extLst>
                  <a:ext uri="{0D108BD9-81ED-4DB2-BD59-A6C34878D82A}">
                    <a16:rowId xmlns:a16="http://schemas.microsoft.com/office/drawing/2014/main" val="658497428"/>
                  </a:ext>
                </a:extLst>
              </a:tr>
              <a:tr h="244684">
                <a:tc>
                  <a:txBody>
                    <a:bodyPr/>
                    <a:lstStyle/>
                    <a:p>
                      <a:pPr algn="ctr"/>
                      <a:endParaRPr lang="en-IE" sz="1200" b="1" dirty="0"/>
                    </a:p>
                  </a:txBody>
                  <a:tcPr/>
                </a:tc>
                <a:tc>
                  <a:txBody>
                    <a:bodyPr/>
                    <a:lstStyle/>
                    <a:p>
                      <a:pPr algn="ctr"/>
                      <a:r>
                        <a:rPr lang="en-IE" sz="1200" b="1" dirty="0"/>
                        <a:t>(309)</a:t>
                      </a:r>
                    </a:p>
                  </a:txBody>
                  <a:tcPr/>
                </a:tc>
                <a:tc>
                  <a:txBody>
                    <a:bodyPr/>
                    <a:lstStyle/>
                    <a:p>
                      <a:pPr algn="ctr"/>
                      <a:endParaRPr lang="en-IE" sz="1200" b="1" dirty="0"/>
                    </a:p>
                  </a:txBody>
                  <a:tcPr/>
                </a:tc>
                <a:extLst>
                  <a:ext uri="{0D108BD9-81ED-4DB2-BD59-A6C34878D82A}">
                    <a16:rowId xmlns:a16="http://schemas.microsoft.com/office/drawing/2014/main" val="1529004966"/>
                  </a:ext>
                </a:extLst>
              </a:tr>
              <a:tr h="244684">
                <a:tc>
                  <a:txBody>
                    <a:bodyPr/>
                    <a:lstStyle/>
                    <a:p>
                      <a:pPr algn="ctr"/>
                      <a:endParaRPr lang="en-IE" sz="1200" b="1" dirty="0"/>
                    </a:p>
                  </a:txBody>
                  <a:tcPr/>
                </a:tc>
                <a:tc>
                  <a:txBody>
                    <a:bodyPr/>
                    <a:lstStyle/>
                    <a:p>
                      <a:pPr algn="ctr"/>
                      <a:r>
                        <a:rPr lang="en-IE" sz="1200" b="1" dirty="0"/>
                        <a:t>%</a:t>
                      </a:r>
                    </a:p>
                  </a:txBody>
                  <a:tcPr/>
                </a:tc>
                <a:tc>
                  <a:txBody>
                    <a:bodyPr/>
                    <a:lstStyle/>
                    <a:p>
                      <a:pPr algn="ctr"/>
                      <a:endParaRPr lang="en-IE" sz="1200" b="1" dirty="0"/>
                    </a:p>
                  </a:txBody>
                  <a:tcPr/>
                </a:tc>
                <a:extLst>
                  <a:ext uri="{0D108BD9-81ED-4DB2-BD59-A6C34878D82A}">
                    <a16:rowId xmlns:a16="http://schemas.microsoft.com/office/drawing/2014/main" val="3814818332"/>
                  </a:ext>
                </a:extLst>
              </a:tr>
              <a:tr h="331909">
                <a:tc>
                  <a:txBody>
                    <a:bodyPr/>
                    <a:lstStyle/>
                    <a:p>
                      <a:pPr algn="l" fontAlgn="b"/>
                      <a:r>
                        <a:rPr lang="en-IE" sz="1200" b="1" u="none" strike="noStrike" dirty="0">
                          <a:effectLst/>
                        </a:rPr>
                        <a:t>Chicken - Preparation</a:t>
                      </a:r>
                      <a:endParaRPr lang="en-IE" sz="1200" b="1" i="0" u="none" strike="noStrike" dirty="0">
                        <a:effectLst/>
                        <a:latin typeface="+mn-lt"/>
                      </a:endParaRPr>
                    </a:p>
                  </a:txBody>
                  <a:tcPr marT="6350" marB="0" anchor="ctr"/>
                </a:tc>
                <a:tc>
                  <a:txBody>
                    <a:bodyPr/>
                    <a:lstStyle/>
                    <a:p>
                      <a:pPr algn="ctr" fontAlgn="b"/>
                      <a:r>
                        <a:rPr lang="en-IE" sz="1200" b="1" i="0" u="none" strike="noStrike" dirty="0">
                          <a:effectLst/>
                          <a:latin typeface="+mn-lt"/>
                        </a:rPr>
                        <a:t>12</a:t>
                      </a:r>
                    </a:p>
                  </a:txBody>
                  <a:tcPr marT="6350" marB="0" anchor="ctr"/>
                </a:tc>
                <a:tc>
                  <a:txBody>
                    <a:bodyPr/>
                    <a:lstStyle/>
                    <a:p>
                      <a:pPr algn="ctr" fontAlgn="b"/>
                      <a:r>
                        <a:rPr lang="en-IE" sz="1200" b="1" i="1" u="none" strike="noStrike" dirty="0">
                          <a:effectLst/>
                          <a:latin typeface="+mn-lt"/>
                        </a:rPr>
                        <a:t>(-6)</a:t>
                      </a:r>
                    </a:p>
                  </a:txBody>
                  <a:tcPr marT="6350" marB="0" anchor="ctr"/>
                </a:tc>
                <a:extLst>
                  <a:ext uri="{0D108BD9-81ED-4DB2-BD59-A6C34878D82A}">
                    <a16:rowId xmlns:a16="http://schemas.microsoft.com/office/drawing/2014/main" val="1878957325"/>
                  </a:ext>
                </a:extLst>
              </a:tr>
              <a:tr h="495031">
                <a:tc>
                  <a:txBody>
                    <a:bodyPr/>
                    <a:lstStyle/>
                    <a:p>
                      <a:pPr algn="l" fontAlgn="b"/>
                      <a:r>
                        <a:rPr lang="fi-FI" sz="1200" b="1" u="none" strike="noStrike" dirty="0">
                          <a:effectLst/>
                        </a:rPr>
                        <a:t>Food poisoning (Salmonella/ Listeria/E.coli)</a:t>
                      </a:r>
                      <a:endParaRPr lang="fi-FI" sz="1200" b="1" i="0" u="none" strike="noStrike" dirty="0">
                        <a:effectLst/>
                        <a:latin typeface="+mn-lt"/>
                      </a:endParaRPr>
                    </a:p>
                  </a:txBody>
                  <a:tcPr marT="6350" marB="0" anchor="ctr"/>
                </a:tc>
                <a:tc>
                  <a:txBody>
                    <a:bodyPr/>
                    <a:lstStyle/>
                    <a:p>
                      <a:pPr algn="ctr" fontAlgn="b"/>
                      <a:r>
                        <a:rPr lang="en-IE" sz="1200" b="1" i="0" u="none" strike="noStrike" dirty="0">
                          <a:effectLst/>
                          <a:latin typeface="+mn-lt"/>
                        </a:rPr>
                        <a:t>10</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(-1)</a:t>
                      </a:r>
                    </a:p>
                  </a:txBody>
                  <a:tcPr marT="6350" marB="0" anchor="ctr"/>
                </a:tc>
                <a:extLst>
                  <a:ext uri="{0D108BD9-81ED-4DB2-BD59-A6C34878D82A}">
                    <a16:rowId xmlns:a16="http://schemas.microsoft.com/office/drawing/2014/main" val="335191204"/>
                  </a:ext>
                </a:extLst>
              </a:tr>
              <a:tr h="495031">
                <a:tc>
                  <a:txBody>
                    <a:bodyPr/>
                    <a:lstStyle/>
                    <a:p>
                      <a:pPr algn="l" fontAlgn="b"/>
                      <a:r>
                        <a:rPr lang="en-IE" sz="1200" b="1" u="none" strike="noStrike" dirty="0">
                          <a:effectLst/>
                        </a:rPr>
                        <a:t>Date marks – Use by date/ Freshness</a:t>
                      </a:r>
                      <a:endParaRPr lang="en-IE" sz="1200" b="1" i="0" u="none" strike="noStrike" dirty="0">
                        <a:effectLst/>
                        <a:latin typeface="+mn-lt"/>
                      </a:endParaRPr>
                    </a:p>
                  </a:txBody>
                  <a:tcPr marT="6350" marB="0" anchor="ctr"/>
                </a:tc>
                <a:tc>
                  <a:txBody>
                    <a:bodyPr/>
                    <a:lstStyle/>
                    <a:p>
                      <a:pPr algn="ctr" fontAlgn="b"/>
                      <a:r>
                        <a:rPr lang="en-IE" sz="1200" b="1" i="0" u="none" strike="noStrike" dirty="0">
                          <a:effectLst/>
                          <a:latin typeface="+mn-lt"/>
                        </a:rPr>
                        <a:t>8</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a:t>
                      </a:r>
                    </a:p>
                  </a:txBody>
                  <a:tcPr marT="6350" marB="0" anchor="ctr"/>
                </a:tc>
                <a:extLst>
                  <a:ext uri="{0D108BD9-81ED-4DB2-BD59-A6C34878D82A}">
                    <a16:rowId xmlns:a16="http://schemas.microsoft.com/office/drawing/2014/main" val="2701805733"/>
                  </a:ext>
                </a:extLst>
              </a:tr>
              <a:tr h="313141">
                <a:tc>
                  <a:txBody>
                    <a:bodyPr/>
                    <a:lstStyle/>
                    <a:p>
                      <a:pPr algn="l" fontAlgn="b"/>
                      <a:r>
                        <a:rPr lang="en-IE" sz="1200" b="1" u="none" strike="noStrike" dirty="0">
                          <a:effectLst/>
                        </a:rPr>
                        <a:t>Additives/ E-numbers/</a:t>
                      </a:r>
                    </a:p>
                    <a:p>
                      <a:pPr algn="l" fontAlgn="b"/>
                      <a:r>
                        <a:rPr lang="en-IE" sz="1200" b="1" u="none" strike="noStrike" dirty="0">
                          <a:effectLst/>
                        </a:rPr>
                        <a:t>Dyes/Preservatives</a:t>
                      </a:r>
                    </a:p>
                  </a:txBody>
                  <a:tcPr marT="6350" marB="0" anchor="ctr"/>
                </a:tc>
                <a:tc>
                  <a:txBody>
                    <a:bodyPr/>
                    <a:lstStyle/>
                    <a:p>
                      <a:pPr marL="0" algn="ctr" defTabSz="924282" rtl="0" eaLnBrk="1" fontAlgn="b" latinLnBrk="0" hangingPunct="1"/>
                      <a:r>
                        <a:rPr lang="en-IE" sz="1200" b="1" i="0" u="none" strike="noStrike" kern="1200" dirty="0">
                          <a:solidFill>
                            <a:schemeClr val="dk1"/>
                          </a:solidFill>
                          <a:effectLst/>
                          <a:latin typeface="+mn-lt"/>
                          <a:ea typeface="+mn-ea"/>
                          <a:cs typeface="+mn-cs"/>
                        </a:rPr>
                        <a:t>5</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a:t>
                      </a:r>
                    </a:p>
                    <a:p>
                      <a:pPr marL="0" marR="0" lvl="0" indent="0" algn="ctr" defTabSz="924282" rtl="0" eaLnBrk="1" fontAlgn="b" latinLnBrk="0" hangingPunct="1">
                        <a:lnSpc>
                          <a:spcPct val="100000"/>
                        </a:lnSpc>
                        <a:spcBef>
                          <a:spcPts val="0"/>
                        </a:spcBef>
                        <a:spcAft>
                          <a:spcPts val="0"/>
                        </a:spcAft>
                        <a:buClrTx/>
                        <a:buSzTx/>
                        <a:buFontTx/>
                        <a:buNone/>
                        <a:tabLst/>
                        <a:defRPr/>
                      </a:pPr>
                      <a:endParaRPr kumimoji="0" lang="en-IE" sz="1200" b="1" i="1" u="none" strike="noStrike" kern="1200" cap="none" spc="0" normalizeH="0" baseline="0" noProof="0" dirty="0">
                        <a:ln>
                          <a:noFill/>
                        </a:ln>
                        <a:solidFill>
                          <a:srgbClr val="222223"/>
                        </a:solidFill>
                        <a:effectLst/>
                        <a:uLnTx/>
                        <a:uFillTx/>
                        <a:latin typeface="Calibri"/>
                        <a:ea typeface="+mn-ea"/>
                        <a:cs typeface="+mn-cs"/>
                      </a:endParaRPr>
                    </a:p>
                  </a:txBody>
                  <a:tcPr marT="6350" marB="0" anchor="ctr"/>
                </a:tc>
                <a:extLst>
                  <a:ext uri="{0D108BD9-81ED-4DB2-BD59-A6C34878D82A}">
                    <a16:rowId xmlns:a16="http://schemas.microsoft.com/office/drawing/2014/main" val="4117980877"/>
                  </a:ext>
                </a:extLst>
              </a:tr>
              <a:tr h="495031">
                <a:tc>
                  <a:txBody>
                    <a:bodyPr/>
                    <a:lstStyle/>
                    <a:p>
                      <a:pPr algn="l" fontAlgn="b"/>
                      <a:r>
                        <a:rPr lang="en-IE" sz="1200" b="1" u="none" strike="noStrike" dirty="0">
                          <a:effectLst/>
                        </a:rPr>
                        <a:t>Handling/ Cross - Contamination</a:t>
                      </a:r>
                      <a:endParaRPr lang="en-IE" sz="1200" b="1" i="0" u="none" strike="noStrike" dirty="0">
                        <a:effectLst/>
                        <a:latin typeface="+mn-lt"/>
                      </a:endParaRPr>
                    </a:p>
                  </a:txBody>
                  <a:tcPr marT="6350" marB="0" anchor="ctr"/>
                </a:tc>
                <a:tc>
                  <a:txBody>
                    <a:bodyPr/>
                    <a:lstStyle/>
                    <a:p>
                      <a:pPr marL="0" algn="ctr" defTabSz="924282" rtl="0" eaLnBrk="1" fontAlgn="b" latinLnBrk="0" hangingPunct="1"/>
                      <a:r>
                        <a:rPr lang="en-IE" sz="1200" b="1" i="0" u="none" strike="noStrike" kern="1200" dirty="0">
                          <a:solidFill>
                            <a:schemeClr val="dk1"/>
                          </a:solidFill>
                          <a:effectLst/>
                          <a:latin typeface="+mn-lt"/>
                          <a:ea typeface="+mn-ea"/>
                          <a:cs typeface="+mn-cs"/>
                        </a:rPr>
                        <a:t>5</a:t>
                      </a:r>
                    </a:p>
                  </a:txBody>
                  <a:tcPr marT="6350" marB="0" anchor="ct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en-IE" sz="1200" b="1" i="1" u="none" strike="noStrike" kern="1200" cap="none" spc="0" normalizeH="0" baseline="0" noProof="0" dirty="0">
                          <a:ln>
                            <a:noFill/>
                          </a:ln>
                          <a:solidFill>
                            <a:srgbClr val="222223"/>
                          </a:solidFill>
                          <a:effectLst/>
                          <a:uLnTx/>
                          <a:uFillTx/>
                          <a:latin typeface="Calibri"/>
                          <a:ea typeface="+mn-ea"/>
                          <a:cs typeface="+mn-cs"/>
                        </a:rPr>
                        <a:t>(+2)</a:t>
                      </a:r>
                    </a:p>
                    <a:p>
                      <a:pPr marL="0" marR="0" lvl="0" indent="0" algn="ctr" defTabSz="924282" rtl="0" eaLnBrk="1" fontAlgn="b" latinLnBrk="0" hangingPunct="1">
                        <a:lnSpc>
                          <a:spcPct val="100000"/>
                        </a:lnSpc>
                        <a:spcBef>
                          <a:spcPts val="0"/>
                        </a:spcBef>
                        <a:spcAft>
                          <a:spcPts val="0"/>
                        </a:spcAft>
                        <a:buClrTx/>
                        <a:buSzTx/>
                        <a:buFontTx/>
                        <a:buNone/>
                        <a:tabLst/>
                        <a:defRPr/>
                      </a:pPr>
                      <a:endParaRPr kumimoji="0" lang="en-IE" sz="1200" b="1" i="1" u="none" strike="noStrike" kern="1200" cap="none" spc="0" normalizeH="0" baseline="0" noProof="0" dirty="0">
                        <a:ln>
                          <a:noFill/>
                        </a:ln>
                        <a:solidFill>
                          <a:srgbClr val="222223"/>
                        </a:solidFill>
                        <a:effectLst/>
                        <a:uLnTx/>
                        <a:uFillTx/>
                        <a:latin typeface="Calibri"/>
                        <a:ea typeface="+mn-ea"/>
                        <a:cs typeface="+mn-cs"/>
                      </a:endParaRPr>
                    </a:p>
                  </a:txBody>
                  <a:tcPr marT="6350" marB="0" anchor="ctr"/>
                </a:tc>
                <a:extLst>
                  <a:ext uri="{0D108BD9-81ED-4DB2-BD59-A6C34878D82A}">
                    <a16:rowId xmlns:a16="http://schemas.microsoft.com/office/drawing/2014/main" val="4179605741"/>
                  </a:ext>
                </a:extLst>
              </a:tr>
            </a:tbl>
          </a:graphicData>
        </a:graphic>
      </p:graphicFrame>
    </p:spTree>
    <p:extLst>
      <p:ext uri="{BB962C8B-B14F-4D97-AF65-F5344CB8AC3E}">
        <p14:creationId xmlns:p14="http://schemas.microsoft.com/office/powerpoint/2010/main" val="70374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F3BE80E1-D1D7-4F69-900D-7951778F022C}"/>
              </a:ext>
            </a:extLst>
          </p:cNvPr>
          <p:cNvGraphicFramePr/>
          <p:nvPr>
            <p:extLst>
              <p:ext uri="{D42A27DB-BD31-4B8C-83A1-F6EECF244321}">
                <p14:modId xmlns:p14="http://schemas.microsoft.com/office/powerpoint/2010/main" val="4261406184"/>
              </p:ext>
            </p:extLst>
          </p:nvPr>
        </p:nvGraphicFramePr>
        <p:xfrm>
          <a:off x="5000056" y="937572"/>
          <a:ext cx="4244152" cy="34488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F365071-C9C2-4E91-93DC-279632B91F1A}"/>
              </a:ext>
            </a:extLst>
          </p:cNvPr>
          <p:cNvGraphicFramePr/>
          <p:nvPr>
            <p:extLst>
              <p:ext uri="{D42A27DB-BD31-4B8C-83A1-F6EECF244321}">
                <p14:modId xmlns:p14="http://schemas.microsoft.com/office/powerpoint/2010/main" val="299674631"/>
              </p:ext>
            </p:extLst>
          </p:nvPr>
        </p:nvGraphicFramePr>
        <p:xfrm>
          <a:off x="-87682" y="937572"/>
          <a:ext cx="4459266" cy="34488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2C07F62-4B71-4C6A-AF4F-35F81BCB6939}"/>
              </a:ext>
            </a:extLst>
          </p:cNvPr>
          <p:cNvGraphicFramePr/>
          <p:nvPr>
            <p:extLst>
              <p:ext uri="{D42A27DB-BD31-4B8C-83A1-F6EECF244321}">
                <p14:modId xmlns:p14="http://schemas.microsoft.com/office/powerpoint/2010/main" val="2739648605"/>
              </p:ext>
            </p:extLst>
          </p:nvPr>
        </p:nvGraphicFramePr>
        <p:xfrm>
          <a:off x="1766171" y="926650"/>
          <a:ext cx="4244152" cy="34488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EB991186-F2FA-4B9F-B0CD-BE8BC466468D}"/>
              </a:ext>
            </a:extLst>
          </p:cNvPr>
          <p:cNvGraphicFramePr/>
          <p:nvPr>
            <p:extLst>
              <p:ext uri="{D42A27DB-BD31-4B8C-83A1-F6EECF244321}">
                <p14:modId xmlns:p14="http://schemas.microsoft.com/office/powerpoint/2010/main" val="3814379188"/>
              </p:ext>
            </p:extLst>
          </p:nvPr>
        </p:nvGraphicFramePr>
        <p:xfrm>
          <a:off x="3368634" y="915728"/>
          <a:ext cx="4244152" cy="3448878"/>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a:xfrm>
            <a:off x="234000" y="164433"/>
            <a:ext cx="8646971" cy="443198"/>
          </a:xfrm>
        </p:spPr>
        <p:txBody>
          <a:bodyPr/>
          <a:lstStyle/>
          <a:p>
            <a:r>
              <a:rPr lang="en-IE" dirty="0"/>
              <a:t>Foods Of Most Concern (All Mentions)</a:t>
            </a:r>
          </a:p>
        </p:txBody>
      </p:sp>
      <p:sp>
        <p:nvSpPr>
          <p:cNvPr id="4" name="Text Placeholder 3"/>
          <p:cNvSpPr>
            <a:spLocks noGrp="1"/>
          </p:cNvSpPr>
          <p:nvPr>
            <p:ph type="body" sz="quarter" idx="16"/>
          </p:nvPr>
        </p:nvSpPr>
        <p:spPr>
          <a:xfrm>
            <a:off x="224598" y="4152852"/>
            <a:ext cx="8290010" cy="615140"/>
          </a:xfrm>
        </p:spPr>
        <p:txBody>
          <a:bodyPr>
            <a:normAutofit/>
          </a:bodyPr>
          <a:lstStyle/>
          <a:p>
            <a:r>
              <a:rPr lang="en-IE" dirty="0"/>
              <a:t>Q.13b	Which of these foods if any would you be MOST concerned about when thinking about food safety? And the second most concerned? And the third?</a:t>
            </a:r>
          </a:p>
          <a:p>
            <a:r>
              <a:rPr lang="en-IE" dirty="0"/>
              <a:t>Base:	All Respondents:  813</a:t>
            </a:r>
          </a:p>
        </p:txBody>
      </p:sp>
      <p:sp>
        <p:nvSpPr>
          <p:cNvPr id="6" name="TextBox 5">
            <a:extLst>
              <a:ext uri="{FF2B5EF4-FFF2-40B4-BE49-F238E27FC236}">
                <a16:creationId xmlns:a16="http://schemas.microsoft.com/office/drawing/2014/main" id="{F504F6B0-7715-4F9B-9320-5F11125C5039}"/>
              </a:ext>
            </a:extLst>
          </p:cNvPr>
          <p:cNvSpPr txBox="1"/>
          <p:nvPr/>
        </p:nvSpPr>
        <p:spPr>
          <a:xfrm>
            <a:off x="7360962" y="4212690"/>
            <a:ext cx="1558440" cy="169277"/>
          </a:xfrm>
          <a:prstGeom prst="rect">
            <a:avLst/>
          </a:prstGeom>
        </p:spPr>
        <p:txBody>
          <a:bodyPr vert="horz" wrap="none" lIns="0" tIns="0" rIns="0" bIns="0" rtlCol="0">
            <a:spAutoFit/>
          </a:bodyPr>
          <a:lstStyle/>
          <a:p>
            <a:pPr marL="4763"/>
            <a:r>
              <a:rPr lang="en-IE" sz="1100" i="1" dirty="0"/>
              <a:t>Top 5 mentions shown only</a:t>
            </a:r>
          </a:p>
        </p:txBody>
      </p:sp>
      <p:sp>
        <p:nvSpPr>
          <p:cNvPr id="17" name="Rectangle: Rounded Corners 16">
            <a:extLst>
              <a:ext uri="{FF2B5EF4-FFF2-40B4-BE49-F238E27FC236}">
                <a16:creationId xmlns:a16="http://schemas.microsoft.com/office/drawing/2014/main" id="{00347EEE-1FA4-433A-9F93-BABFFE968181}"/>
              </a:ext>
            </a:extLst>
          </p:cNvPr>
          <p:cNvSpPr/>
          <p:nvPr/>
        </p:nvSpPr>
        <p:spPr>
          <a:xfrm>
            <a:off x="2526025" y="707685"/>
            <a:ext cx="1427790" cy="2159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ROI</a:t>
            </a:r>
          </a:p>
        </p:txBody>
      </p:sp>
      <p:sp>
        <p:nvSpPr>
          <p:cNvPr id="18" name="Rectangle: Rounded Corners 17">
            <a:extLst>
              <a:ext uri="{FF2B5EF4-FFF2-40B4-BE49-F238E27FC236}">
                <a16:creationId xmlns:a16="http://schemas.microsoft.com/office/drawing/2014/main" id="{E091C2A2-A760-4796-BA10-FF43FF9D8A32}"/>
              </a:ext>
            </a:extLst>
          </p:cNvPr>
          <p:cNvSpPr/>
          <p:nvPr/>
        </p:nvSpPr>
        <p:spPr>
          <a:xfrm>
            <a:off x="5842923" y="716132"/>
            <a:ext cx="1331257" cy="21597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NI</a:t>
            </a:r>
          </a:p>
        </p:txBody>
      </p:sp>
    </p:spTree>
    <p:extLst>
      <p:ext uri="{BB962C8B-B14F-4D97-AF65-F5344CB8AC3E}">
        <p14:creationId xmlns:p14="http://schemas.microsoft.com/office/powerpoint/2010/main" val="30047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c41e8d84433321fdc3707f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Ipsos PowerPoint Template (2015)">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extLst>
    <a:ext uri="{05A4C25C-085E-4340-85A3-A5531E510DB2}">
      <thm15:themeFamily xmlns:thm15="http://schemas.microsoft.com/office/thememl/2012/main" name="Presentation3" id="{E30ECA97-8C91-4FF0-AB17-23E58CB85600}" vid="{5B8968DA-E77A-4D4F-99B8-7FA7CF4E841C}"/>
    </a:ext>
  </a:extLst>
</a:theme>
</file>

<file path=ppt/theme/theme2.xml><?xml version="1.0" encoding="utf-8"?>
<a:theme xmlns:a="http://schemas.openxmlformats.org/drawingml/2006/main" name="Ipsos PowerPoint Template (2015) (4-3)">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extLst>
    <a:ext uri="{05A4C25C-085E-4340-85A3-A5531E510DB2}">
      <thm15:themeFamily xmlns:thm15="http://schemas.microsoft.com/office/thememl/2012/main" name="Ipsos MRBI (New 2015)" id="{63573988-A19E-47D8-8B64-33DEC9645F4A}" vid="{C46EA853-0E70-4930-A4A4-D2195F8FC1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4d81cc42fd662a3360be1cc3e1b1eace">
  <xsd:schema xmlns:xsd="http://www.w3.org/2001/XMLSchema" xmlns:xs="http://www.w3.org/2001/XMLSchema" xmlns:p="http://schemas.microsoft.com/office/2006/metadata/properties" xmlns:ns2="85c76272-7e4d-4f8f-89d1-3b227e52ef43" targetNamespace="http://schemas.microsoft.com/office/2006/metadata/properties" ma:root="true" ma:fieldsID="a71fa16961a370f0254f712e3742b8a9"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5c76272-7e4d-4f8f-89d1-3b227e52ef43">
      <UserInfo>
        <DisplayName>Biswarup Banerjee</DisplayName>
        <AccountId>1119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F0916B-F77B-4D44-9DFB-DB21B34C7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7C1C11-26D5-4241-B0C8-2DD98BB01C33}">
  <ds:schemaRefs>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85c76272-7e4d-4f8f-89d1-3b227e52ef43"/>
    <ds:schemaRef ds:uri="http://schemas.microsoft.com/office/2006/metadata/properties"/>
  </ds:schemaRefs>
</ds:datastoreItem>
</file>

<file path=customXml/itemProps3.xml><?xml version="1.0" encoding="utf-8"?>
<ds:datastoreItem xmlns:ds="http://schemas.openxmlformats.org/officeDocument/2006/customXml" ds:itemID="{0BE81C0E-3F75-4FAC-B0E4-683331D5F1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MRBI (New 2015) widescreen</Template>
  <TotalTime>7296</TotalTime>
  <Words>2627</Words>
  <Application>Microsoft Office PowerPoint</Application>
  <PresentationFormat>On-screen Show (16:9)</PresentationFormat>
  <Paragraphs>577</Paragraphs>
  <Slides>33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Times New Roman</vt:lpstr>
      <vt:lpstr>Wingdings</vt:lpstr>
      <vt:lpstr>Ipsos PowerPoint Template (2015)</vt:lpstr>
      <vt:lpstr>Ipsos PowerPoint Template (2015) (4-3)</vt:lpstr>
      <vt:lpstr>PowerPoint Presentation</vt:lpstr>
      <vt:lpstr>Contents</vt:lpstr>
      <vt:lpstr>INTRODUCTION</vt:lpstr>
      <vt:lpstr>Research Methodology</vt:lpstr>
      <vt:lpstr>FINDINGS</vt:lpstr>
      <vt:lpstr>Food Safety Concerns </vt:lpstr>
      <vt:lpstr>PowerPoint Presentation</vt:lpstr>
      <vt:lpstr>Food Related Issue Of Most Concern</vt:lpstr>
      <vt:lpstr>Foods Of Most Concern (All Mentions)</vt:lpstr>
      <vt:lpstr>Healthy Eating </vt:lpstr>
      <vt:lpstr>PowerPoint Presentation</vt:lpstr>
      <vt:lpstr>Level Of Agreement With Statements About Healthy Eating – IOI </vt:lpstr>
      <vt:lpstr>Healthy Eating – Main Issue Of Concern*</vt:lpstr>
      <vt:lpstr>Barriers to Healthy Eating</vt:lpstr>
      <vt:lpstr>PowerPoint Presentation</vt:lpstr>
      <vt:lpstr>Challenges Facing Households</vt:lpstr>
      <vt:lpstr>Statements Relating To Healthy Eating</vt:lpstr>
      <vt:lpstr>Views on Own Weight </vt:lpstr>
      <vt:lpstr>PowerPoint Presentation</vt:lpstr>
      <vt:lpstr>Best Description Of Own Weight </vt:lpstr>
      <vt:lpstr>Food Allergies &amp; Intolerances</vt:lpstr>
      <vt:lpstr>PowerPoint Presentation</vt:lpstr>
      <vt:lpstr>Incidence Of Food Allergy/Intolerance</vt:lpstr>
      <vt:lpstr>Frequency Of Reviewing Information &amp; Purchasing ‘Free From’ Products</vt:lpstr>
      <vt:lpstr>Handwashing </vt:lpstr>
      <vt:lpstr>PowerPoint Presentation</vt:lpstr>
      <vt:lpstr>Length Of Time Washing Hands</vt:lpstr>
      <vt:lpstr>Frequency Of Washing Hands – IOI </vt:lpstr>
      <vt:lpstr>Sources of Information On Healthy Eating &amp; Nutrition</vt:lpstr>
      <vt:lpstr>PowerPoint Presentation</vt:lpstr>
      <vt:lpstr>Frequency Of Seeking Out Nutrition/Healthy Eating Information </vt:lpstr>
      <vt:lpstr>Top 3 Sources of Information x Demographic Profile</vt:lpstr>
      <vt:lpstr>Contacts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17-086507-Safetrak Research</dc:title>
  <dc:creator>Aisling Corcoran;Rebecca.Porter@ipsos.com</dc:creator>
  <cp:lastModifiedBy>Marisha Anand</cp:lastModifiedBy>
  <cp:revision>1107</cp:revision>
  <cp:lastPrinted>2019-01-25T14:57:21Z</cp:lastPrinted>
  <dcterms:created xsi:type="dcterms:W3CDTF">2017-02-22T09:32:03Z</dcterms:created>
  <dcterms:modified xsi:type="dcterms:W3CDTF">2022-03-02T14:40:12Z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