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6.xml" ContentType="application/vnd.openxmlformats-officedocument.drawingml.chart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  <p:sldMasterId id="2147493405" r:id="rId5"/>
    <p:sldMasterId id="2147493451" r:id="rId6"/>
  </p:sldMasterIdLst>
  <p:notesMasterIdLst>
    <p:notesMasterId r:id="rId67"/>
  </p:notesMasterIdLst>
  <p:handoutMasterIdLst>
    <p:handoutMasterId r:id="rId68"/>
  </p:handoutMasterIdLst>
  <p:sldIdLst>
    <p:sldId id="633" r:id="rId7"/>
    <p:sldId id="629" r:id="rId8"/>
    <p:sldId id="507" r:id="rId9"/>
    <p:sldId id="509" r:id="rId10"/>
    <p:sldId id="514" r:id="rId11"/>
    <p:sldId id="465" r:id="rId12"/>
    <p:sldId id="466" r:id="rId13"/>
    <p:sldId id="663" r:id="rId14"/>
    <p:sldId id="605" r:id="rId15"/>
    <p:sldId id="584" r:id="rId16"/>
    <p:sldId id="585" r:id="rId17"/>
    <p:sldId id="528" r:id="rId18"/>
    <p:sldId id="529" r:id="rId19"/>
    <p:sldId id="575" r:id="rId20"/>
    <p:sldId id="469" r:id="rId21"/>
    <p:sldId id="606" r:id="rId22"/>
    <p:sldId id="534" r:id="rId23"/>
    <p:sldId id="634" r:id="rId24"/>
    <p:sldId id="630" r:id="rId25"/>
    <p:sldId id="653" r:id="rId26"/>
    <p:sldId id="472" r:id="rId27"/>
    <p:sldId id="654" r:id="rId28"/>
    <p:sldId id="665" r:id="rId29"/>
    <p:sldId id="535" r:id="rId30"/>
    <p:sldId id="655" r:id="rId31"/>
    <p:sldId id="650" r:id="rId32"/>
    <p:sldId id="632" r:id="rId33"/>
    <p:sldId id="473" r:id="rId34"/>
    <p:sldId id="474" r:id="rId35"/>
    <p:sldId id="631" r:id="rId36"/>
    <p:sldId id="607" r:id="rId37"/>
    <p:sldId id="651" r:id="rId38"/>
    <p:sldId id="642" r:id="rId39"/>
    <p:sldId id="643" r:id="rId40"/>
    <p:sldId id="644" r:id="rId41"/>
    <p:sldId id="652" r:id="rId42"/>
    <p:sldId id="646" r:id="rId43"/>
    <p:sldId id="647" r:id="rId44"/>
    <p:sldId id="475" r:id="rId45"/>
    <p:sldId id="476" r:id="rId46"/>
    <p:sldId id="664" r:id="rId47"/>
    <p:sldId id="609" r:id="rId48"/>
    <p:sldId id="477" r:id="rId49"/>
    <p:sldId id="574" r:id="rId50"/>
    <p:sldId id="551" r:id="rId51"/>
    <p:sldId id="610" r:id="rId52"/>
    <p:sldId id="612" r:id="rId53"/>
    <p:sldId id="638" r:id="rId54"/>
    <p:sldId id="614" r:id="rId55"/>
    <p:sldId id="615" r:id="rId56"/>
    <p:sldId id="617" r:id="rId57"/>
    <p:sldId id="618" r:id="rId58"/>
    <p:sldId id="636" r:id="rId59"/>
    <p:sldId id="619" r:id="rId60"/>
    <p:sldId id="625" r:id="rId61"/>
    <p:sldId id="626" r:id="rId62"/>
    <p:sldId id="627" r:id="rId63"/>
    <p:sldId id="669" r:id="rId64"/>
    <p:sldId id="628" r:id="rId65"/>
    <p:sldId id="425" r:id="rId66"/>
  </p:sldIdLst>
  <p:sldSz cx="9144000" cy="5143500" type="screen16x9"/>
  <p:notesSz cx="6797675" cy="9872663"/>
  <p:custDataLst>
    <p:tags r:id="rId69"/>
  </p:custDataLst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  <p15:guide id="10" orient="horz" pos="1685">
          <p15:clr>
            <a:srgbClr val="A4A3A4"/>
          </p15:clr>
        </p15:guide>
        <p15:guide id="11" orient="horz" pos="161">
          <p15:clr>
            <a:srgbClr val="A4A3A4"/>
          </p15:clr>
        </p15:guide>
        <p15:guide id="12" orient="horz" pos="3084">
          <p15:clr>
            <a:srgbClr val="A4A3A4"/>
          </p15:clr>
        </p15:guide>
        <p15:guide id="13" orient="horz" pos="2544">
          <p15:clr>
            <a:srgbClr val="A4A3A4"/>
          </p15:clr>
        </p15:guide>
        <p15:guide id="14" orient="horz" pos="875">
          <p15:clr>
            <a:srgbClr val="A4A3A4"/>
          </p15:clr>
        </p15:guide>
        <p15:guide id="15" orient="horz" pos="1749">
          <p15:clr>
            <a:srgbClr val="A4A3A4"/>
          </p15:clr>
        </p15:guide>
        <p15:guide id="16" orient="horz" pos="621">
          <p15:clr>
            <a:srgbClr val="A4A3A4"/>
          </p15:clr>
        </p15:guide>
        <p15:guide id="17" orient="horz" pos="2865">
          <p15:clr>
            <a:srgbClr val="A4A3A4"/>
          </p15:clr>
        </p15:guide>
        <p15:guide id="18" orient="horz" pos="2130">
          <p15:clr>
            <a:srgbClr val="A4A3A4"/>
          </p15:clr>
        </p15:guide>
        <p15:guide id="19" orient="horz" pos="2184">
          <p15:clr>
            <a:srgbClr val="A4A3A4"/>
          </p15:clr>
        </p15:guide>
        <p15:guide id="20" orient="horz" pos="321">
          <p15:clr>
            <a:srgbClr val="A4A3A4"/>
          </p15:clr>
        </p15:guide>
        <p15:guide id="21" orient="horz" pos="1607">
          <p15:clr>
            <a:srgbClr val="A4A3A4"/>
          </p15:clr>
        </p15:guide>
        <p15:guide id="22" pos="2880">
          <p15:clr>
            <a:srgbClr val="A4A3A4"/>
          </p15:clr>
        </p15:guide>
        <p15:guide id="23" pos="156">
          <p15:clr>
            <a:srgbClr val="A4A3A4"/>
          </p15:clr>
        </p15:guide>
        <p15:guide id="24" pos="5598">
          <p15:clr>
            <a:srgbClr val="A4A3A4"/>
          </p15:clr>
        </p15:guide>
        <p15:guide id="25" pos="399">
          <p15:clr>
            <a:srgbClr val="A4A3A4"/>
          </p15:clr>
        </p15:guide>
        <p15:guide id="26" pos="5114">
          <p15:clr>
            <a:srgbClr val="A4A3A4"/>
          </p15:clr>
        </p15:guide>
        <p15:guide id="27" pos="1373">
          <p15:clr>
            <a:srgbClr val="A4A3A4"/>
          </p15:clr>
        </p15:guide>
        <p15:guide id="28" pos="4383">
          <p15:clr>
            <a:srgbClr val="A4A3A4"/>
          </p15:clr>
        </p15:guide>
        <p15:guide id="29" pos="5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Gildea" initials="RG" lastIdx="2" clrIdx="0">
    <p:extLst>
      <p:ext uri="{19B8F6BF-5375-455C-9EA6-DF929625EA0E}">
        <p15:presenceInfo xmlns:p15="http://schemas.microsoft.com/office/powerpoint/2012/main" userId="S-1-5-21-3343930222-3471731563-1258133589-319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049095"/>
    <a:srgbClr val="B7BF12"/>
    <a:srgbClr val="71B2C9"/>
    <a:srgbClr val="6E6E71"/>
    <a:srgbClr val="660066"/>
    <a:srgbClr val="000000"/>
    <a:srgbClr val="1616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BEF06-9409-4283-992E-EA0A9FD21165}" v="5" dt="2022-03-02T14:47:29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95" autoAdjust="0"/>
    <p:restoredTop sz="95401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282" y="126"/>
      </p:cViewPr>
      <p:guideLst>
        <p:guide orient="horz" pos="2382"/>
        <p:guide orient="horz" pos="230"/>
        <p:guide orient="horz" pos="4534"/>
        <p:guide orient="horz" pos="4286"/>
        <p:guide pos="4234"/>
        <p:guide pos="237"/>
        <p:guide pos="8229"/>
        <p:guide pos="949"/>
        <p:guide pos="7517"/>
        <p:guide orient="horz" pos="1685"/>
        <p:guide orient="horz" pos="161"/>
        <p:guide orient="horz" pos="3084"/>
        <p:guide orient="horz" pos="2544"/>
        <p:guide orient="horz" pos="875"/>
        <p:guide orient="horz" pos="1749"/>
        <p:guide orient="horz" pos="621"/>
        <p:guide orient="horz" pos="2865"/>
        <p:guide orient="horz" pos="2130"/>
        <p:guide orient="horz" pos="2184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28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898" y="84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76" Type="http://schemas.microsoft.com/office/2015/10/relationships/revisionInfo" Target="revisionInfo.xml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ha Anand" userId="d43034cb-f8f0-4a36-966d-3e391ca04f23" providerId="ADAL" clId="{359BEF06-9409-4283-992E-EA0A9FD21165}"/>
    <pc:docChg chg="delSld modSld">
      <pc:chgData name="Marisha Anand" userId="d43034cb-f8f0-4a36-966d-3e391ca04f23" providerId="ADAL" clId="{359BEF06-9409-4283-992E-EA0A9FD21165}" dt="2022-03-02T14:47:29.649" v="38" actId="478"/>
      <pc:docMkLst>
        <pc:docMk/>
      </pc:docMkLst>
      <pc:sldChg chg="del">
        <pc:chgData name="Marisha Anand" userId="d43034cb-f8f0-4a36-966d-3e391ca04f23" providerId="ADAL" clId="{359BEF06-9409-4283-992E-EA0A9FD21165}" dt="2022-03-02T14:43:16.242" v="6" actId="47"/>
        <pc:sldMkLst>
          <pc:docMk/>
          <pc:sldMk cId="1534559885" sldId="455"/>
        </pc:sldMkLst>
      </pc:sldChg>
      <pc:sldChg chg="del">
        <pc:chgData name="Marisha Anand" userId="d43034cb-f8f0-4a36-966d-3e391ca04f23" providerId="ADAL" clId="{359BEF06-9409-4283-992E-EA0A9FD21165}" dt="2022-03-02T14:43:17.067" v="7" actId="47"/>
        <pc:sldMkLst>
          <pc:docMk/>
          <pc:sldMk cId="506949209" sldId="456"/>
        </pc:sldMkLst>
      </pc:sldChg>
      <pc:sldChg chg="del">
        <pc:chgData name="Marisha Anand" userId="d43034cb-f8f0-4a36-966d-3e391ca04f23" providerId="ADAL" clId="{359BEF06-9409-4283-992E-EA0A9FD21165}" dt="2022-03-02T14:43:15.509" v="5" actId="47"/>
        <pc:sldMkLst>
          <pc:docMk/>
          <pc:sldMk cId="1843743564" sldId="457"/>
        </pc:sldMkLst>
      </pc:sldChg>
      <pc:sldChg chg="del">
        <pc:chgData name="Marisha Anand" userId="d43034cb-f8f0-4a36-966d-3e391ca04f23" providerId="ADAL" clId="{359BEF06-9409-4283-992E-EA0A9FD21165}" dt="2022-03-02T14:43:19.817" v="9" actId="47"/>
        <pc:sldMkLst>
          <pc:docMk/>
          <pc:sldMk cId="59396484" sldId="458"/>
        </pc:sldMkLst>
      </pc:sldChg>
      <pc:sldChg chg="del">
        <pc:chgData name="Marisha Anand" userId="d43034cb-f8f0-4a36-966d-3e391ca04f23" providerId="ADAL" clId="{359BEF06-9409-4283-992E-EA0A9FD21165}" dt="2022-03-02T14:43:22.521" v="11" actId="47"/>
        <pc:sldMkLst>
          <pc:docMk/>
          <pc:sldMk cId="535155674" sldId="459"/>
        </pc:sldMkLst>
      </pc:sldChg>
      <pc:sldChg chg="del">
        <pc:chgData name="Marisha Anand" userId="d43034cb-f8f0-4a36-966d-3e391ca04f23" providerId="ADAL" clId="{359BEF06-9409-4283-992E-EA0A9FD21165}" dt="2022-03-02T14:43:32.323" v="21" actId="47"/>
        <pc:sldMkLst>
          <pc:docMk/>
          <pc:sldMk cId="1890810652" sldId="464"/>
        </pc:sldMkLst>
      </pc:sldChg>
      <pc:sldChg chg="del">
        <pc:chgData name="Marisha Anand" userId="d43034cb-f8f0-4a36-966d-3e391ca04f23" providerId="ADAL" clId="{359BEF06-9409-4283-992E-EA0A9FD21165}" dt="2022-03-02T14:43:14.085" v="3" actId="47"/>
        <pc:sldMkLst>
          <pc:docMk/>
          <pc:sldMk cId="2332612480" sldId="503"/>
        </pc:sldMkLst>
      </pc:sldChg>
      <pc:sldChg chg="del">
        <pc:chgData name="Marisha Anand" userId="d43034cb-f8f0-4a36-966d-3e391ca04f23" providerId="ADAL" clId="{359BEF06-9409-4283-992E-EA0A9FD21165}" dt="2022-03-02T14:42:15.751" v="0" actId="47"/>
        <pc:sldMkLst>
          <pc:docMk/>
          <pc:sldMk cId="3760398725" sldId="508"/>
        </pc:sldMkLst>
      </pc:sldChg>
      <pc:sldChg chg="del">
        <pc:chgData name="Marisha Anand" userId="d43034cb-f8f0-4a36-966d-3e391ca04f23" providerId="ADAL" clId="{359BEF06-9409-4283-992E-EA0A9FD21165}" dt="2022-03-02T14:47:13.276" v="34" actId="47"/>
        <pc:sldMkLst>
          <pc:docMk/>
          <pc:sldMk cId="810147900" sldId="512"/>
        </pc:sldMkLst>
      </pc:sldChg>
      <pc:sldChg chg="del">
        <pc:chgData name="Marisha Anand" userId="d43034cb-f8f0-4a36-966d-3e391ca04f23" providerId="ADAL" clId="{359BEF06-9409-4283-992E-EA0A9FD21165}" dt="2022-03-02T14:45:51.109" v="28" actId="47"/>
        <pc:sldMkLst>
          <pc:docMk/>
          <pc:sldMk cId="3517979397" sldId="538"/>
        </pc:sldMkLst>
      </pc:sldChg>
      <pc:sldChg chg="del">
        <pc:chgData name="Marisha Anand" userId="d43034cb-f8f0-4a36-966d-3e391ca04f23" providerId="ADAL" clId="{359BEF06-9409-4283-992E-EA0A9FD21165}" dt="2022-03-02T14:45:51.608" v="29" actId="47"/>
        <pc:sldMkLst>
          <pc:docMk/>
          <pc:sldMk cId="3222166829" sldId="553"/>
        </pc:sldMkLst>
      </pc:sldChg>
      <pc:sldChg chg="del">
        <pc:chgData name="Marisha Anand" userId="d43034cb-f8f0-4a36-966d-3e391ca04f23" providerId="ADAL" clId="{359BEF06-9409-4283-992E-EA0A9FD21165}" dt="2022-03-02T14:45:47.181" v="23" actId="47"/>
        <pc:sldMkLst>
          <pc:docMk/>
          <pc:sldMk cId="3670055539" sldId="577"/>
        </pc:sldMkLst>
      </pc:sldChg>
      <pc:sldChg chg="del">
        <pc:chgData name="Marisha Anand" userId="d43034cb-f8f0-4a36-966d-3e391ca04f23" providerId="ADAL" clId="{359BEF06-9409-4283-992E-EA0A9FD21165}" dt="2022-03-02T14:45:47.977" v="24" actId="47"/>
        <pc:sldMkLst>
          <pc:docMk/>
          <pc:sldMk cId="2068596837" sldId="578"/>
        </pc:sldMkLst>
      </pc:sldChg>
      <pc:sldChg chg="del">
        <pc:chgData name="Marisha Anand" userId="d43034cb-f8f0-4a36-966d-3e391ca04f23" providerId="ADAL" clId="{359BEF06-9409-4283-992E-EA0A9FD21165}" dt="2022-03-02T14:45:48.487" v="25" actId="47"/>
        <pc:sldMkLst>
          <pc:docMk/>
          <pc:sldMk cId="4105361364" sldId="579"/>
        </pc:sldMkLst>
      </pc:sldChg>
      <pc:sldChg chg="del">
        <pc:chgData name="Marisha Anand" userId="d43034cb-f8f0-4a36-966d-3e391ca04f23" providerId="ADAL" clId="{359BEF06-9409-4283-992E-EA0A9FD21165}" dt="2022-03-02T14:45:49.075" v="26" actId="47"/>
        <pc:sldMkLst>
          <pc:docMk/>
          <pc:sldMk cId="1757907534" sldId="581"/>
        </pc:sldMkLst>
      </pc:sldChg>
      <pc:sldChg chg="del">
        <pc:chgData name="Marisha Anand" userId="d43034cb-f8f0-4a36-966d-3e391ca04f23" providerId="ADAL" clId="{359BEF06-9409-4283-992E-EA0A9FD21165}" dt="2022-03-02T14:45:49.842" v="27" actId="47"/>
        <pc:sldMkLst>
          <pc:docMk/>
          <pc:sldMk cId="3562127371" sldId="582"/>
        </pc:sldMkLst>
      </pc:sldChg>
      <pc:sldChg chg="del">
        <pc:chgData name="Marisha Anand" userId="d43034cb-f8f0-4a36-966d-3e391ca04f23" providerId="ADAL" clId="{359BEF06-9409-4283-992E-EA0A9FD21165}" dt="2022-03-02T14:43:29.414" v="19" actId="47"/>
        <pc:sldMkLst>
          <pc:docMk/>
          <pc:sldMk cId="1364795976" sldId="594"/>
        </pc:sldMkLst>
      </pc:sldChg>
      <pc:sldChg chg="del">
        <pc:chgData name="Marisha Anand" userId="d43034cb-f8f0-4a36-966d-3e391ca04f23" providerId="ADAL" clId="{359BEF06-9409-4283-992E-EA0A9FD21165}" dt="2022-03-02T14:43:28.616" v="18" actId="47"/>
        <pc:sldMkLst>
          <pc:docMk/>
          <pc:sldMk cId="3127328910" sldId="595"/>
        </pc:sldMkLst>
      </pc:sldChg>
      <pc:sldChg chg="del">
        <pc:chgData name="Marisha Anand" userId="d43034cb-f8f0-4a36-966d-3e391ca04f23" providerId="ADAL" clId="{359BEF06-9409-4283-992E-EA0A9FD21165}" dt="2022-03-02T14:43:30.159" v="20" actId="47"/>
        <pc:sldMkLst>
          <pc:docMk/>
          <pc:sldMk cId="3852265166" sldId="596"/>
        </pc:sldMkLst>
      </pc:sldChg>
      <pc:sldChg chg="del">
        <pc:chgData name="Marisha Anand" userId="d43034cb-f8f0-4a36-966d-3e391ca04f23" providerId="ADAL" clId="{359BEF06-9409-4283-992E-EA0A9FD21165}" dt="2022-03-02T14:43:26.524" v="16" actId="47"/>
        <pc:sldMkLst>
          <pc:docMk/>
          <pc:sldMk cId="3072527991" sldId="597"/>
        </pc:sldMkLst>
      </pc:sldChg>
      <pc:sldChg chg="del">
        <pc:chgData name="Marisha Anand" userId="d43034cb-f8f0-4a36-966d-3e391ca04f23" providerId="ADAL" clId="{359BEF06-9409-4283-992E-EA0A9FD21165}" dt="2022-03-02T14:43:24.342" v="14" actId="47"/>
        <pc:sldMkLst>
          <pc:docMk/>
          <pc:sldMk cId="1160994909" sldId="598"/>
        </pc:sldMkLst>
      </pc:sldChg>
      <pc:sldChg chg="del">
        <pc:chgData name="Marisha Anand" userId="d43034cb-f8f0-4a36-966d-3e391ca04f23" providerId="ADAL" clId="{359BEF06-9409-4283-992E-EA0A9FD21165}" dt="2022-03-02T14:43:27.504" v="17" actId="47"/>
        <pc:sldMkLst>
          <pc:docMk/>
          <pc:sldMk cId="1893602199" sldId="599"/>
        </pc:sldMkLst>
      </pc:sldChg>
      <pc:sldChg chg="del">
        <pc:chgData name="Marisha Anand" userId="d43034cb-f8f0-4a36-966d-3e391ca04f23" providerId="ADAL" clId="{359BEF06-9409-4283-992E-EA0A9FD21165}" dt="2022-03-02T14:43:25.053" v="15" actId="47"/>
        <pc:sldMkLst>
          <pc:docMk/>
          <pc:sldMk cId="1576863501" sldId="600"/>
        </pc:sldMkLst>
      </pc:sldChg>
      <pc:sldChg chg="del">
        <pc:chgData name="Marisha Anand" userId="d43034cb-f8f0-4a36-966d-3e391ca04f23" providerId="ADAL" clId="{359BEF06-9409-4283-992E-EA0A9FD21165}" dt="2022-03-02T14:43:23.711" v="13" actId="47"/>
        <pc:sldMkLst>
          <pc:docMk/>
          <pc:sldMk cId="3876600711" sldId="602"/>
        </pc:sldMkLst>
      </pc:sldChg>
      <pc:sldChg chg="modSp">
        <pc:chgData name="Marisha Anand" userId="d43034cb-f8f0-4a36-966d-3e391ca04f23" providerId="ADAL" clId="{359BEF06-9409-4283-992E-EA0A9FD21165}" dt="2022-03-02T14:47:29.649" v="38" actId="478"/>
        <pc:sldMkLst>
          <pc:docMk/>
          <pc:sldMk cId="3273910626" sldId="629"/>
        </pc:sldMkLst>
        <pc:graphicFrameChg chg="mod">
          <ac:chgData name="Marisha Anand" userId="d43034cb-f8f0-4a36-966d-3e391ca04f23" providerId="ADAL" clId="{359BEF06-9409-4283-992E-EA0A9FD21165}" dt="2022-03-02T14:47:29.649" v="38" actId="478"/>
          <ac:graphicFrameMkLst>
            <pc:docMk/>
            <pc:sldMk cId="3273910626" sldId="629"/>
            <ac:graphicFrameMk id="2" creationId="{2FFFAA2C-210C-4D44-9932-92084AE64051}"/>
          </ac:graphicFrameMkLst>
        </pc:graphicFrameChg>
      </pc:sldChg>
      <pc:sldChg chg="del">
        <pc:chgData name="Marisha Anand" userId="d43034cb-f8f0-4a36-966d-3e391ca04f23" providerId="ADAL" clId="{359BEF06-9409-4283-992E-EA0A9FD21165}" dt="2022-03-02T14:43:03.386" v="2" actId="47"/>
        <pc:sldMkLst>
          <pc:docMk/>
          <pc:sldMk cId="829735134" sldId="635"/>
        </pc:sldMkLst>
      </pc:sldChg>
      <pc:sldChg chg="del">
        <pc:chgData name="Marisha Anand" userId="d43034cb-f8f0-4a36-966d-3e391ca04f23" providerId="ADAL" clId="{359BEF06-9409-4283-992E-EA0A9FD21165}" dt="2022-03-02T14:45:08.363" v="22" actId="47"/>
        <pc:sldMkLst>
          <pc:docMk/>
          <pc:sldMk cId="1414253131" sldId="639"/>
        </pc:sldMkLst>
      </pc:sldChg>
      <pc:sldChg chg="del">
        <pc:chgData name="Marisha Anand" userId="d43034cb-f8f0-4a36-966d-3e391ca04f23" providerId="ADAL" clId="{359BEF06-9409-4283-992E-EA0A9FD21165}" dt="2022-03-02T14:43:21.943" v="10" actId="47"/>
        <pc:sldMkLst>
          <pc:docMk/>
          <pc:sldMk cId="2611506799" sldId="648"/>
        </pc:sldMkLst>
      </pc:sldChg>
      <pc:sldChg chg="del">
        <pc:chgData name="Marisha Anand" userId="d43034cb-f8f0-4a36-966d-3e391ca04f23" providerId="ADAL" clId="{359BEF06-9409-4283-992E-EA0A9FD21165}" dt="2022-03-02T14:43:23.189" v="12" actId="47"/>
        <pc:sldMkLst>
          <pc:docMk/>
          <pc:sldMk cId="4197868763" sldId="649"/>
        </pc:sldMkLst>
      </pc:sldChg>
      <pc:sldChg chg="del">
        <pc:chgData name="Marisha Anand" userId="d43034cb-f8f0-4a36-966d-3e391ca04f23" providerId="ADAL" clId="{359BEF06-9409-4283-992E-EA0A9FD21165}" dt="2022-03-02T14:43:14.876" v="4" actId="47"/>
        <pc:sldMkLst>
          <pc:docMk/>
          <pc:sldMk cId="4140073456" sldId="657"/>
        </pc:sldMkLst>
      </pc:sldChg>
      <pc:sldChg chg="del">
        <pc:chgData name="Marisha Anand" userId="d43034cb-f8f0-4a36-966d-3e391ca04f23" providerId="ADAL" clId="{359BEF06-9409-4283-992E-EA0A9FD21165}" dt="2022-03-02T14:43:19.178" v="8" actId="47"/>
        <pc:sldMkLst>
          <pc:docMk/>
          <pc:sldMk cId="1917631684" sldId="662"/>
        </pc:sldMkLst>
      </pc:sldChg>
      <pc:sldChg chg="del">
        <pc:chgData name="Marisha Anand" userId="d43034cb-f8f0-4a36-966d-3e391ca04f23" providerId="ADAL" clId="{359BEF06-9409-4283-992E-EA0A9FD21165}" dt="2022-03-02T14:46:17.028" v="32" actId="47"/>
        <pc:sldMkLst>
          <pc:docMk/>
          <pc:sldMk cId="1338837592" sldId="666"/>
        </pc:sldMkLst>
      </pc:sldChg>
      <pc:sldChg chg="del">
        <pc:chgData name="Marisha Anand" userId="d43034cb-f8f0-4a36-966d-3e391ca04f23" providerId="ADAL" clId="{359BEF06-9409-4283-992E-EA0A9FD21165}" dt="2022-03-02T14:46:18.493" v="33" actId="47"/>
        <pc:sldMkLst>
          <pc:docMk/>
          <pc:sldMk cId="304143212" sldId="667"/>
        </pc:sldMkLst>
      </pc:sldChg>
      <pc:sldChg chg="del">
        <pc:chgData name="Marisha Anand" userId="d43034cb-f8f0-4a36-966d-3e391ca04f23" providerId="ADAL" clId="{359BEF06-9409-4283-992E-EA0A9FD21165}" dt="2022-03-02T14:46:16.133" v="31" actId="47"/>
        <pc:sldMkLst>
          <pc:docMk/>
          <pc:sldMk cId="34619996" sldId="668"/>
        </pc:sldMkLst>
      </pc:sldChg>
      <pc:sldChg chg="del">
        <pc:chgData name="Marisha Anand" userId="d43034cb-f8f0-4a36-966d-3e391ca04f23" providerId="ADAL" clId="{359BEF06-9409-4283-992E-EA0A9FD21165}" dt="2022-03-02T14:42:44.969" v="1" actId="47"/>
        <pc:sldMkLst>
          <pc:docMk/>
          <pc:sldMk cId="1291389348" sldId="670"/>
        </pc:sldMkLst>
      </pc:sldChg>
      <pc:sldChg chg="del">
        <pc:chgData name="Marisha Anand" userId="d43034cb-f8f0-4a36-966d-3e391ca04f23" providerId="ADAL" clId="{359BEF06-9409-4283-992E-EA0A9FD21165}" dt="2022-03-02T14:45:52.245" v="30" actId="47"/>
        <pc:sldMkLst>
          <pc:docMk/>
          <pc:sldMk cId="2744608671" sldId="671"/>
        </pc:sldMkLst>
      </pc:sldChg>
      <pc:sldMasterChg chg="delSldLayout">
        <pc:chgData name="Marisha Anand" userId="d43034cb-f8f0-4a36-966d-3e391ca04f23" providerId="ADAL" clId="{359BEF06-9409-4283-992E-EA0A9FD21165}" dt="2022-03-02T14:45:52.245" v="30" actId="47"/>
        <pc:sldMasterMkLst>
          <pc:docMk/>
          <pc:sldMasterMk cId="1179344813" sldId="2147493313"/>
        </pc:sldMasterMkLst>
        <pc:sldLayoutChg chg="del">
          <pc:chgData name="Marisha Anand" userId="d43034cb-f8f0-4a36-966d-3e391ca04f23" providerId="ADAL" clId="{359BEF06-9409-4283-992E-EA0A9FD21165}" dt="2022-03-02T14:45:52.245" v="30" actId="47"/>
          <pc:sldLayoutMkLst>
            <pc:docMk/>
            <pc:sldMasterMk cId="1179344813" sldId="2147493313"/>
            <pc:sldLayoutMk cId="3973633048" sldId="21474934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16-441E-B5A5-8CB819A14B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86-43E5-805E-6562DD54143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41-4EAC-9657-839724B62F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86-43E5-805E-6562DD541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D7-4548-9535-74E1C28E6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27</c:v>
                </c:pt>
                <c:pt idx="2">
                  <c:v>84</c:v>
                </c:pt>
                <c:pt idx="3">
                  <c:v>86</c:v>
                </c:pt>
                <c:pt idx="4">
                  <c:v>28</c:v>
                </c:pt>
                <c:pt idx="5">
                  <c:v>27</c:v>
                </c:pt>
                <c:pt idx="6">
                  <c:v>87</c:v>
                </c:pt>
                <c:pt idx="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D7-4548-9535-74E1C28E6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23</c:v>
                </c:pt>
                <c:pt idx="1">
                  <c:v>24</c:v>
                </c:pt>
                <c:pt idx="2">
                  <c:v>11</c:v>
                </c:pt>
                <c:pt idx="3">
                  <c:v>11</c:v>
                </c:pt>
                <c:pt idx="4">
                  <c:v>29</c:v>
                </c:pt>
                <c:pt idx="5">
                  <c:v>36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6.2249005088120942E-3"/>
                  <c:y val="-4.5087359421518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5-440F-9907-038428E6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52</c:v>
                </c:pt>
                <c:pt idx="1">
                  <c:v>49</c:v>
                </c:pt>
                <c:pt idx="2">
                  <c:v>5</c:v>
                </c:pt>
                <c:pt idx="3">
                  <c:v>3</c:v>
                </c:pt>
                <c:pt idx="4">
                  <c:v>42</c:v>
                </c:pt>
                <c:pt idx="5">
                  <c:v>37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54270960"/>
        <c:axId val="354271352"/>
      </c:barChart>
      <c:catAx>
        <c:axId val="35427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71352"/>
        <c:crosses val="autoZero"/>
        <c:auto val="1"/>
        <c:lblAlgn val="ctr"/>
        <c:lblOffset val="100"/>
        <c:noMultiLvlLbl val="0"/>
      </c:catAx>
      <c:valAx>
        <c:axId val="354271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42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C7-4F94-8784-85315C5CFCC8}"/>
                </c:ext>
              </c:extLst>
            </c:dLbl>
            <c:dLbl>
              <c:idx val="7"/>
              <c:layout>
                <c:manualLayout>
                  <c:x val="1.6844301095463154E-3"/>
                  <c:y val="-1.2062898040016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2-4354-A0A7-C3CF0A374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IOI
(808)
%</c:v>
                </c:pt>
                <c:pt idx="1">
                  <c:v>ROI
(507)
%</c:v>
                </c:pt>
                <c:pt idx="2">
                  <c:v>NI
(301)
%</c:v>
                </c:pt>
                <c:pt idx="3">
                  <c:v>Rare
(8)*
%</c:v>
                </c:pt>
                <c:pt idx="4">
                  <c:v>Medium Rare
(29)*
%</c:v>
                </c:pt>
                <c:pt idx="5">
                  <c:v>Medium
(59)
%</c:v>
                </c:pt>
                <c:pt idx="6">
                  <c:v>Medium Well
(82)
%</c:v>
                </c:pt>
                <c:pt idx="7">
                  <c:v>Well Done
(486)
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  <c:pt idx="5">
                  <c:v>7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EF-4849-9BC2-28F7B9F7FCF5}"/>
                </c:ext>
              </c:extLst>
            </c:dLbl>
            <c:dLbl>
              <c:idx val="4"/>
              <c:layout>
                <c:manualLayout>
                  <c:x val="-1.6844301095462536E-3"/>
                  <c:y val="-4.8251592160066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BF3-4E9B-A2AC-8E855FEE5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IOI
(808)
%</c:v>
                </c:pt>
                <c:pt idx="1">
                  <c:v>ROI
(507)
%</c:v>
                </c:pt>
                <c:pt idx="2">
                  <c:v>NI
(301)
%</c:v>
                </c:pt>
                <c:pt idx="3">
                  <c:v>Rare
(8)*
%</c:v>
                </c:pt>
                <c:pt idx="4">
                  <c:v>Medium Rare
(29)*
%</c:v>
                </c:pt>
                <c:pt idx="5">
                  <c:v>Medium
(59)
%</c:v>
                </c:pt>
                <c:pt idx="6">
                  <c:v>Medium Well
(82)
%</c:v>
                </c:pt>
                <c:pt idx="7">
                  <c:v>Well Done
(486)
%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65</c:v>
                </c:pt>
                <c:pt idx="1">
                  <c:v>67</c:v>
                </c:pt>
                <c:pt idx="2">
                  <c:v>61</c:v>
                </c:pt>
                <c:pt idx="3">
                  <c:v>17</c:v>
                </c:pt>
                <c:pt idx="4">
                  <c:v>0</c:v>
                </c:pt>
                <c:pt idx="5">
                  <c:v>21</c:v>
                </c:pt>
                <c:pt idx="6">
                  <c:v>35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IOI
(808)
%</c:v>
                </c:pt>
                <c:pt idx="1">
                  <c:v>ROI
(507)
%</c:v>
                </c:pt>
                <c:pt idx="2">
                  <c:v>NI
(301)
%</c:v>
                </c:pt>
                <c:pt idx="3">
                  <c:v>Rare
(8)*
%</c:v>
                </c:pt>
                <c:pt idx="4">
                  <c:v>Medium Rare
(29)*
%</c:v>
                </c:pt>
                <c:pt idx="5">
                  <c:v>Medium
(59)
%</c:v>
                </c:pt>
                <c:pt idx="6">
                  <c:v>Medium Well
(82)
%</c:v>
                </c:pt>
                <c:pt idx="7">
                  <c:v>Well Done
(486)
%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26</c:v>
                </c:pt>
                <c:pt idx="1">
                  <c:v>23</c:v>
                </c:pt>
                <c:pt idx="2">
                  <c:v>32</c:v>
                </c:pt>
                <c:pt idx="3">
                  <c:v>74</c:v>
                </c:pt>
                <c:pt idx="4">
                  <c:v>96</c:v>
                </c:pt>
                <c:pt idx="5">
                  <c:v>72</c:v>
                </c:pt>
                <c:pt idx="6">
                  <c:v>55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7182272"/>
        <c:axId val="377182664"/>
      </c:barChart>
      <c:catAx>
        <c:axId val="3771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82664"/>
        <c:crosses val="autoZero"/>
        <c:auto val="1"/>
        <c:lblAlgn val="ctr"/>
        <c:lblOffset val="100"/>
        <c:noMultiLvlLbl val="0"/>
      </c:catAx>
      <c:valAx>
        <c:axId val="377182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71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4.24093360039781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66F-4AFF-865E-47A3E1411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  <c:pt idx="3">
                  <c:v>Rare
(5)*
%</c:v>
                </c:pt>
                <c:pt idx="4">
                  <c:v>Medium Rare
(31)*
%</c:v>
                </c:pt>
                <c:pt idx="5">
                  <c:v>Medium
(59)
%</c:v>
                </c:pt>
                <c:pt idx="6">
                  <c:v>Medium Well
(100)
%</c:v>
                </c:pt>
                <c:pt idx="7">
                  <c:v>Well Done
(521)
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22</c:v>
                </c:pt>
                <c:pt idx="4">
                  <c:v>0</c:v>
                </c:pt>
                <c:pt idx="5">
                  <c:v>12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  <c:pt idx="3">
                  <c:v>Rare
(5)*
%</c:v>
                </c:pt>
                <c:pt idx="4">
                  <c:v>Medium Rare
(31)*
%</c:v>
                </c:pt>
                <c:pt idx="5">
                  <c:v>Medium
(59)
%</c:v>
                </c:pt>
                <c:pt idx="6">
                  <c:v>Medium Well
(100)
%</c:v>
                </c:pt>
                <c:pt idx="7">
                  <c:v>Well Done
(521)
%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75</c:v>
                </c:pt>
                <c:pt idx="1">
                  <c:v>76</c:v>
                </c:pt>
                <c:pt idx="2">
                  <c:v>74</c:v>
                </c:pt>
                <c:pt idx="3">
                  <c:v>20</c:v>
                </c:pt>
                <c:pt idx="4">
                  <c:v>46</c:v>
                </c:pt>
                <c:pt idx="5">
                  <c:v>57</c:v>
                </c:pt>
                <c:pt idx="6">
                  <c:v>66</c:v>
                </c:pt>
                <c:pt idx="7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  <c:pt idx="3">
                  <c:v>Rare
(5)*
%</c:v>
                </c:pt>
                <c:pt idx="4">
                  <c:v>Medium Rare
(31)*
%</c:v>
                </c:pt>
                <c:pt idx="5">
                  <c:v>Medium
(59)
%</c:v>
                </c:pt>
                <c:pt idx="6">
                  <c:v>Medium Well
(100)
%</c:v>
                </c:pt>
                <c:pt idx="7">
                  <c:v>Well Done
(521)
%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18</c:v>
                </c:pt>
                <c:pt idx="3">
                  <c:v>58</c:v>
                </c:pt>
                <c:pt idx="4">
                  <c:v>54</c:v>
                </c:pt>
                <c:pt idx="5">
                  <c:v>31</c:v>
                </c:pt>
                <c:pt idx="6">
                  <c:v>24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7183448"/>
        <c:axId val="377183840"/>
      </c:barChart>
      <c:catAx>
        <c:axId val="37718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83840"/>
        <c:crosses val="autoZero"/>
        <c:auto val="1"/>
        <c:lblAlgn val="ctr"/>
        <c:lblOffset val="100"/>
        <c:noMultiLvlLbl val="0"/>
      </c:catAx>
      <c:valAx>
        <c:axId val="377183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718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D2-4BF1-ADF2-7B5BCF064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(664)
%</c:v>
                </c:pt>
                <c:pt idx="1">
                  <c:v>ROI
(409)
%</c:v>
                </c:pt>
                <c:pt idx="2">
                  <c:v>NI
(255)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(664)
%</c:v>
                </c:pt>
                <c:pt idx="1">
                  <c:v>ROI
(409)
%</c:v>
                </c:pt>
                <c:pt idx="2">
                  <c:v>NI
(255)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95</c:v>
                </c:pt>
                <c:pt idx="1">
                  <c:v>93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(664)
%</c:v>
                </c:pt>
                <c:pt idx="1">
                  <c:v>ROI
(409)
%</c:v>
                </c:pt>
                <c:pt idx="2">
                  <c:v>NI
(255)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2-4BF1-ADF2-7B5BCF0648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7184624"/>
        <c:axId val="377185016"/>
      </c:barChart>
      <c:catAx>
        <c:axId val="3771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85016"/>
        <c:crosses val="autoZero"/>
        <c:auto val="1"/>
        <c:lblAlgn val="ctr"/>
        <c:lblOffset val="100"/>
        <c:noMultiLvlLbl val="0"/>
      </c:catAx>
      <c:valAx>
        <c:axId val="37718501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7718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110374361099601E-2"/>
          <c:y val="0.43502082216432725"/>
          <c:w val="0.19457504489570382"/>
          <c:h val="0.26508506456722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Done</c:v>
                </c:pt>
              </c:strCache>
            </c:strRef>
          </c:tx>
          <c:spPr>
            <a:solidFill>
              <a:srgbClr val="04909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16-42F1-AF92-A033638CD2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16-42F1-AF92-A033638CD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ST 19
(30*)
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6-42F1-AF92-A033638CD2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Well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16-42F1-AF92-A033638CD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 19
(30*)
%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16-42F1-AF92-A033638CD2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2264657476994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16-42F1-AF92-A033638CD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 19
(30*)
%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16-42F1-AF92-A033638CD2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Medium Rare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698224644938711E-2"/>
                  <c:y val="-3.159682809243374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16-42F1-AF92-A033638CD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 19
(30*)
%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16-42F1-AF92-A033638CD2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6982246449387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16-42F1-AF92-A033638CD2DC}"/>
                </c:ext>
              </c:extLst>
            </c:dLbl>
            <c:dLbl>
              <c:idx val="1"/>
              <c:layout>
                <c:manualLayout>
                  <c:x val="-1.4135886215020529E-2"/>
                  <c:y val="-1.1566182546539464E-2"/>
                </c:manualLayout>
              </c:layout>
              <c:tx>
                <c:rich>
                  <a:bodyPr/>
                  <a:lstStyle/>
                  <a:p>
                    <a:fld id="{9CAA480A-4C35-43C7-9368-9CAB8BD2073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16-42F1-AF92-A033638CD2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A16-42F1-AF92-A033638CD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ST 19
(30*)
%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16-42F1-AF92-A033638CD2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7185800"/>
        <c:axId val="377186192"/>
      </c:barChart>
      <c:catAx>
        <c:axId val="37718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86192"/>
        <c:crosses val="autoZero"/>
        <c:auto val="1"/>
        <c:lblAlgn val="ctr"/>
        <c:lblOffset val="300"/>
        <c:noMultiLvlLbl val="0"/>
      </c:catAx>
      <c:valAx>
        <c:axId val="377186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7185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IOI
(701)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B-4C4D-9FB4-DF83E50B584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B-4C4D-9FB4-DF83E50B584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C9-4433-8656-CE347ADD5EFF}"/>
              </c:ext>
            </c:extLst>
          </c:dPt>
          <c:dLbls>
            <c:dLbl>
              <c:idx val="0"/>
              <c:layout>
                <c:manualLayout>
                  <c:x val="5.8925134358205226E-2"/>
                  <c:y val="-8.43619014862603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B-4C4D-9FB4-DF83E50B5848}"/>
                </c:ext>
              </c:extLst>
            </c:dLbl>
            <c:dLbl>
              <c:idx val="1"/>
              <c:layout>
                <c:manualLayout>
                  <c:x val="-3.4912715633697577E-2"/>
                  <c:y val="-3.40287341846771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B-4C4D-9FB4-DF83E50B5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78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B-4C4D-9FB4-DF83E50B584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4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IOI
(149)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6B-4C4D-9FB4-DF83E50B584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6B-4C4D-9FB4-DF83E50B5848}"/>
              </c:ext>
            </c:extLst>
          </c:dPt>
          <c:dLbls>
            <c:dLbl>
              <c:idx val="0"/>
              <c:layout>
                <c:manualLayout>
                  <c:x val="0.13432195975503061"/>
                  <c:y val="-7.49883568766758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B-4C4D-9FB4-DF83E50B5848}"/>
                </c:ext>
              </c:extLst>
            </c:dLbl>
            <c:dLbl>
              <c:idx val="1"/>
              <c:layout>
                <c:manualLayout>
                  <c:x val="-3.4912715633697577E-2"/>
                  <c:y val="-3.402873418467719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B-4C4D-9FB4-DF83E50B5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6B-4C4D-9FB4-DF83E50B584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IOI
(24*)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89876057721111"/>
          <c:y val="0.22207923113477121"/>
          <c:w val="0.36139208147802798"/>
          <c:h val="0.73539641734929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IOI
(24)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Experienced/feel comfortable cooking</c:v>
                </c:pt>
                <c:pt idx="1">
                  <c:v>Too much hassle</c:v>
                </c:pt>
                <c:pt idx="2">
                  <c:v>It is not necessary to use one</c:v>
                </c:pt>
                <c:pt idx="3">
                  <c:v>Unsure how to use one</c:v>
                </c:pt>
                <c:pt idx="4">
                  <c:v>Too expensive</c:v>
                </c:pt>
                <c:pt idx="5">
                  <c:v>Other</c:v>
                </c:pt>
                <c:pt idx="6">
                  <c:v>Don't know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21</c:v>
                </c:pt>
                <c:pt idx="2">
                  <c:v>16</c:v>
                </c:pt>
                <c:pt idx="3">
                  <c:v>10</c:v>
                </c:pt>
                <c:pt idx="4">
                  <c:v>7</c:v>
                </c:pt>
                <c:pt idx="5">
                  <c:v>15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1-4272-8C58-B5FEAFEF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78950888"/>
        <c:axId val="378951280"/>
      </c:barChart>
      <c:catAx>
        <c:axId val="378950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51280"/>
        <c:crosses val="autoZero"/>
        <c:auto val="1"/>
        <c:lblAlgn val="ctr"/>
        <c:lblOffset val="100"/>
        <c:noMultiLvlLbl val="0"/>
      </c:catAx>
      <c:valAx>
        <c:axId val="37895128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37895088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62-489A-A2EE-7B7C113B44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56-4F3B-B03A-9113B0CDE28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56-4F3B-B03A-9113B0CDE28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0E-4255-9519-F8C92D31809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D8-4756-BA4B-60471EF8874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56-4F3B-B03A-9113B0CDE28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5E-48F5-A395-B92692E08F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56-4F3B-B03A-9113B0CDE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21</c:v>
                </c:pt>
                <c:pt idx="1">
                  <c:v>26</c:v>
                </c:pt>
                <c:pt idx="2">
                  <c:v>83</c:v>
                </c:pt>
                <c:pt idx="3">
                  <c:v>87</c:v>
                </c:pt>
                <c:pt idx="4">
                  <c:v>24</c:v>
                </c:pt>
                <c:pt idx="5">
                  <c:v>23</c:v>
                </c:pt>
                <c:pt idx="6">
                  <c:v>91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D3-46B7-90B0-59E1C699A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31</c:v>
                </c:pt>
                <c:pt idx="1">
                  <c:v>30</c:v>
                </c:pt>
                <c:pt idx="2">
                  <c:v>11</c:v>
                </c:pt>
                <c:pt idx="3">
                  <c:v>9</c:v>
                </c:pt>
                <c:pt idx="4">
                  <c:v>31</c:v>
                </c:pt>
                <c:pt idx="5">
                  <c:v>35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 18
(805)
%</c:v>
                </c:pt>
                <c:pt idx="1">
                  <c:v>ST 19
(808)
%</c:v>
                </c:pt>
                <c:pt idx="2">
                  <c:v>ST 18
(805)
%</c:v>
                </c:pt>
                <c:pt idx="3">
                  <c:v>ST 19
(808)
%</c:v>
                </c:pt>
                <c:pt idx="4">
                  <c:v>ST 18
(805)
%</c:v>
                </c:pt>
                <c:pt idx="5">
                  <c:v>ST 19
(808)
%</c:v>
                </c:pt>
                <c:pt idx="6">
                  <c:v>ST 18
(805)
%</c:v>
                </c:pt>
                <c:pt idx="7">
                  <c:v>ST 19
(808)
%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48</c:v>
                </c:pt>
                <c:pt idx="1">
                  <c:v>45</c:v>
                </c:pt>
                <c:pt idx="2">
                  <c:v>6</c:v>
                </c:pt>
                <c:pt idx="3">
                  <c:v>4</c:v>
                </c:pt>
                <c:pt idx="4">
                  <c:v>44</c:v>
                </c:pt>
                <c:pt idx="5">
                  <c:v>42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8952064"/>
        <c:axId val="378952456"/>
      </c:barChart>
      <c:catAx>
        <c:axId val="3789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52456"/>
        <c:crosses val="autoZero"/>
        <c:auto val="1"/>
        <c:lblAlgn val="ctr"/>
        <c:lblOffset val="100"/>
        <c:noMultiLvlLbl val="0"/>
      </c:catAx>
      <c:valAx>
        <c:axId val="378952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95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62-489A-A2EE-7B7C113B44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56-4F3B-B03A-9113B0CDE2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B8-473D-BC14-C8FE061F5D1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56-4F3B-B03A-9113B0CDE2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8-4756-BA4B-60471EF8874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56-4F3B-B03A-9113B0CDE28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5E-48F5-A395-B92692E08F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56-4F3B-B03A-9113B0CDE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21</c:v>
                </c:pt>
                <c:pt idx="1">
                  <c:v>26</c:v>
                </c:pt>
                <c:pt idx="2">
                  <c:v>19</c:v>
                </c:pt>
                <c:pt idx="3">
                  <c:v>21</c:v>
                </c:pt>
                <c:pt idx="4">
                  <c:v>25</c:v>
                </c:pt>
                <c:pt idx="5">
                  <c:v>33</c:v>
                </c:pt>
                <c:pt idx="6">
                  <c:v>83</c:v>
                </c:pt>
                <c:pt idx="7">
                  <c:v>87</c:v>
                </c:pt>
                <c:pt idx="8">
                  <c:v>81</c:v>
                </c:pt>
                <c:pt idx="9">
                  <c:v>86</c:v>
                </c:pt>
                <c:pt idx="10">
                  <c:v>86</c:v>
                </c:pt>
                <c:pt idx="1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D3-46B7-90B0-59E1C699A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31</c:v>
                </c:pt>
                <c:pt idx="1">
                  <c:v>30</c:v>
                </c:pt>
                <c:pt idx="2">
                  <c:v>32</c:v>
                </c:pt>
                <c:pt idx="3">
                  <c:v>33</c:v>
                </c:pt>
                <c:pt idx="4">
                  <c:v>28</c:v>
                </c:pt>
                <c:pt idx="5">
                  <c:v>23</c:v>
                </c:pt>
                <c:pt idx="6">
                  <c:v>11</c:v>
                </c:pt>
                <c:pt idx="7">
                  <c:v>9</c:v>
                </c:pt>
                <c:pt idx="8">
                  <c:v>12</c:v>
                </c:pt>
                <c:pt idx="9">
                  <c:v>11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D3-46B7-90B0-59E1C699A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48</c:v>
                </c:pt>
                <c:pt idx="1">
                  <c:v>45</c:v>
                </c:pt>
                <c:pt idx="2">
                  <c:v>48</c:v>
                </c:pt>
                <c:pt idx="3">
                  <c:v>46</c:v>
                </c:pt>
                <c:pt idx="4">
                  <c:v>47</c:v>
                </c:pt>
                <c:pt idx="5">
                  <c:v>43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6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8953632"/>
        <c:axId val="378954024"/>
      </c:barChart>
      <c:catAx>
        <c:axId val="3789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954024"/>
        <c:crosses val="autoZero"/>
        <c:auto val="1"/>
        <c:lblAlgn val="ctr"/>
        <c:lblOffset val="100"/>
        <c:noMultiLvlLbl val="0"/>
      </c:catAx>
      <c:valAx>
        <c:axId val="378954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9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21-4F26-908B-8775DEE62D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D4-4E1C-9098-C614D4E536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72-499C-81EF-467D5F714E8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D4-4E1C-9098-C614D4E536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72-499C-81EF-467D5F714E8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21-4F26-908B-8775DEE62D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56-4F14-8F13-EED1BA4BB15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D4-4E1C-9098-C614D4E5367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5E-48F5-A395-B92692E08FA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D4-4E1C-9098-C614D4E53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DF4-43EF-AF48-B1919BE0F9B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91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F4-43EF-AF48-B1919BE0F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</c:v>
                </c:pt>
                <c:pt idx="1">
                  <c:v>23</c:v>
                </c:pt>
                <c:pt idx="2">
                  <c:v>29</c:v>
                </c:pt>
                <c:pt idx="3">
                  <c:v>26</c:v>
                </c:pt>
                <c:pt idx="4">
                  <c:v>16</c:v>
                </c:pt>
                <c:pt idx="5">
                  <c:v>20</c:v>
                </c:pt>
                <c:pt idx="6">
                  <c:v>91</c:v>
                </c:pt>
                <c:pt idx="7">
                  <c:v>90</c:v>
                </c:pt>
                <c:pt idx="8">
                  <c:v>92</c:v>
                </c:pt>
                <c:pt idx="9">
                  <c:v>87</c:v>
                </c:pt>
                <c:pt idx="10">
                  <c:v>90</c:v>
                </c:pt>
                <c:pt idx="1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F4-43EF-AF48-B1919BE0F9B2}"/>
                </c:ext>
              </c:extLst>
            </c:dLbl>
            <c:dLbl>
              <c:idx val="6"/>
              <c:layout>
                <c:manualLayout>
                  <c:x val="-1.1412185764945042E-16"/>
                  <c:y val="9.01747188430366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D-4C22-83E5-A053B183FC8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F4-43EF-AF48-B1919BE0F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31</c:v>
                </c:pt>
                <c:pt idx="1">
                  <c:v>35</c:v>
                </c:pt>
                <c:pt idx="2">
                  <c:v>31</c:v>
                </c:pt>
                <c:pt idx="3">
                  <c:v>40</c:v>
                </c:pt>
                <c:pt idx="4">
                  <c:v>31</c:v>
                </c:pt>
                <c:pt idx="5">
                  <c:v>34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F4-43EF-AF48-B1919BE0F9B2}"/>
                </c:ext>
              </c:extLst>
            </c:dLbl>
            <c:dLbl>
              <c:idx val="6"/>
              <c:layout>
                <c:manualLayout>
                  <c:x val="6.224900508812094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D-4C22-83E5-A053B183FC8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F4-43EF-AF48-B1919BE0F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44</c:v>
                </c:pt>
                <c:pt idx="1">
                  <c:v>42</c:v>
                </c:pt>
                <c:pt idx="2">
                  <c:v>39</c:v>
                </c:pt>
                <c:pt idx="3">
                  <c:v>34</c:v>
                </c:pt>
                <c:pt idx="4">
                  <c:v>53</c:v>
                </c:pt>
                <c:pt idx="5">
                  <c:v>47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8955200"/>
        <c:axId val="379677984"/>
      </c:barChart>
      <c:catAx>
        <c:axId val="3789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77984"/>
        <c:crosses val="autoZero"/>
        <c:auto val="1"/>
        <c:lblAlgn val="ctr"/>
        <c:lblOffset val="100"/>
        <c:noMultiLvlLbl val="0"/>
      </c:catAx>
      <c:valAx>
        <c:axId val="379677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9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16-441E-B5A5-8CB819A14BA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86-43E5-805E-6562DD5414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541-4EAC-9657-839724B62F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86-43E5-805E-6562DD54143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541-4EAC-9657-839724B62F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86-43E5-805E-6562DD541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ED7-4548-9535-74E1C28E6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24</c:v>
                </c:pt>
                <c:pt idx="1">
                  <c:v>27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5">
                  <c:v>30</c:v>
                </c:pt>
                <c:pt idx="6">
                  <c:v>84</c:v>
                </c:pt>
                <c:pt idx="7">
                  <c:v>86</c:v>
                </c:pt>
                <c:pt idx="8">
                  <c:v>82</c:v>
                </c:pt>
                <c:pt idx="9">
                  <c:v>84</c:v>
                </c:pt>
                <c:pt idx="10">
                  <c:v>85</c:v>
                </c:pt>
                <c:pt idx="1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ED7-4548-9535-74E1C28E6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23</c:v>
                </c:pt>
                <c:pt idx="1">
                  <c:v>24</c:v>
                </c:pt>
                <c:pt idx="2">
                  <c:v>23</c:v>
                </c:pt>
                <c:pt idx="3">
                  <c:v>27</c:v>
                </c:pt>
                <c:pt idx="4">
                  <c:v>24</c:v>
                </c:pt>
                <c:pt idx="5">
                  <c:v>20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6.2249005088120942E-3"/>
                  <c:y val="-4.5087359421518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05-440F-9907-038428E69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52</c:v>
                </c:pt>
                <c:pt idx="1">
                  <c:v>49</c:v>
                </c:pt>
                <c:pt idx="2">
                  <c:v>51</c:v>
                </c:pt>
                <c:pt idx="3">
                  <c:v>48</c:v>
                </c:pt>
                <c:pt idx="4">
                  <c:v>53</c:v>
                </c:pt>
                <c:pt idx="5">
                  <c:v>50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54272528"/>
        <c:axId val="354272920"/>
      </c:barChart>
      <c:catAx>
        <c:axId val="3542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272920"/>
        <c:crosses val="autoZero"/>
        <c:auto val="1"/>
        <c:lblAlgn val="ctr"/>
        <c:lblOffset val="100"/>
        <c:noMultiLvlLbl val="0"/>
      </c:catAx>
      <c:valAx>
        <c:axId val="354272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427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129-483A-954A-5B30BEE79FC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29-483A-954A-5B30BEE79FC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129-483A-954A-5B30BEE79FC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29-483A-954A-5B30BEE79FC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29-483A-954A-5B30BEE79FC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129-483A-954A-5B30BEE79FC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129-483A-954A-5B30BEE79FC0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25</c:v>
                </c:pt>
                <c:pt idx="1">
                  <c:v>21</c:v>
                </c:pt>
                <c:pt idx="2">
                  <c:v>11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0</c:v>
                </c:pt>
                <c:pt idx="7">
                  <c:v>5</c:v>
                </c:pt>
                <c:pt idx="8">
                  <c:v>6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8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A-475F-B6CD-C51F5B738E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79160"/>
        <c:axId val="379679552"/>
      </c:barChart>
      <c:catAx>
        <c:axId val="379679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79552"/>
        <c:crosses val="autoZero"/>
        <c:auto val="1"/>
        <c:lblAlgn val="ctr"/>
        <c:lblOffset val="100"/>
        <c:noMultiLvlLbl val="0"/>
      </c:catAx>
      <c:valAx>
        <c:axId val="37967955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7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77-4ED4-A78E-E1438D2EC15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77-4ED4-A78E-E1438D2EC15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77-4ED4-A78E-E1438D2EC15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77-4ED4-A78E-E1438D2EC158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31</c:v>
                </c:pt>
                <c:pt idx="1">
                  <c:v>21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B-4A6A-A544-7AE2511D8B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80336"/>
        <c:axId val="379680728"/>
      </c:barChart>
      <c:catAx>
        <c:axId val="379680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80728"/>
        <c:crosses val="autoZero"/>
        <c:auto val="1"/>
        <c:lblAlgn val="ctr"/>
        <c:lblOffset val="100"/>
        <c:noMultiLvlLbl val="0"/>
      </c:catAx>
      <c:valAx>
        <c:axId val="37968072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8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BC-441E-BB67-54C88552B52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26-49DB-94B3-D94A73CD212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26-49DB-94B3-D94A73CD212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26-49DB-94B3-D94A73CD212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26-49DB-94B3-D94A73CD2120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25</c:v>
                </c:pt>
                <c:pt idx="1">
                  <c:v>20</c:v>
                </c:pt>
                <c:pt idx="2">
                  <c:v>12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A-475F-B6CD-C51F5B738E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81512"/>
        <c:axId val="379681904"/>
      </c:barChart>
      <c:catAx>
        <c:axId val="379681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81904"/>
        <c:crosses val="autoZero"/>
        <c:auto val="1"/>
        <c:lblAlgn val="ctr"/>
        <c:lblOffset val="100"/>
        <c:noMultiLvlLbl val="0"/>
      </c:catAx>
      <c:valAx>
        <c:axId val="37968190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8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9A-4239-9140-EBCBF1F6360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A-4239-9140-EBCBF1F6360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9A-4239-9140-EBCBF1F6360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9A-4239-9140-EBCBF1F6360D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24</c:v>
                </c:pt>
                <c:pt idx="1">
                  <c:v>18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B-4A6A-A544-7AE2511D8B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82688"/>
        <c:axId val="379683080"/>
      </c:barChart>
      <c:catAx>
        <c:axId val="379682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83080"/>
        <c:crosses val="autoZero"/>
        <c:auto val="1"/>
        <c:lblAlgn val="ctr"/>
        <c:lblOffset val="100"/>
        <c:noMultiLvlLbl val="0"/>
      </c:catAx>
      <c:valAx>
        <c:axId val="3796830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D5-487B-94F9-843BC85A8E6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D5-487B-94F9-843BC85A8E6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D5-487B-94F9-843BC85A8E6E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23</c:v>
                </c:pt>
                <c:pt idx="1">
                  <c:v>19</c:v>
                </c:pt>
                <c:pt idx="2">
                  <c:v>11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A-475F-B6CD-C51F5B738E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83864"/>
        <c:axId val="379684256"/>
      </c:barChart>
      <c:catAx>
        <c:axId val="3796838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84256"/>
        <c:crosses val="autoZero"/>
        <c:auto val="1"/>
        <c:lblAlgn val="ctr"/>
        <c:lblOffset val="100"/>
        <c:noMultiLvlLbl val="0"/>
      </c:catAx>
      <c:valAx>
        <c:axId val="3796842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8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50903267940053931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0C-4DE3-B4FA-7215F7F1D71B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0C-4DE3-B4FA-7215F7F1D71B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C0C-4DE3-B4FA-7215F7F1D71B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C0C-4DE3-B4FA-7215F7F1D71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21</c:v>
                </c:pt>
                <c:pt idx="1">
                  <c:v>14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  <c:pt idx="8">
                  <c:v>8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6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B-4A6A-A544-7AE2511D8B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79685040"/>
        <c:axId val="379685432"/>
      </c:barChart>
      <c:catAx>
        <c:axId val="379685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9685432"/>
        <c:crosses val="autoZero"/>
        <c:auto val="1"/>
        <c:lblAlgn val="ctr"/>
        <c:lblOffset val="100"/>
        <c:noMultiLvlLbl val="0"/>
      </c:catAx>
      <c:valAx>
        <c:axId val="3796854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796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71768462366893"/>
          <c:y val="3.64877521820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7262325713882"/>
          <c:y val="0.11189088798416666"/>
          <c:w val="0.45313377718675579"/>
          <c:h val="0.86757268907827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B1-4513-B7BB-B3F25FFAC52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B1-4513-B7BB-B3F25FFAC52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B1-4513-B7BB-B3F25FFAC52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6B1-4513-B7BB-B3F25FFAC52A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14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  <c:pt idx="4">
                  <c:v>12</c:v>
                </c:pt>
                <c:pt idx="5">
                  <c:v>5</c:v>
                </c:pt>
                <c:pt idx="6">
                  <c:v>7</c:v>
                </c:pt>
                <c:pt idx="7">
                  <c:v>3</c:v>
                </c:pt>
                <c:pt idx="8">
                  <c:v>8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B1-4513-B7BB-B3F25FFAC5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81032176"/>
        <c:axId val="381032568"/>
      </c:barChart>
      <c:catAx>
        <c:axId val="381032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1032568"/>
        <c:crosses val="autoZero"/>
        <c:auto val="1"/>
        <c:lblAlgn val="ctr"/>
        <c:lblOffset val="100"/>
        <c:noMultiLvlLbl val="0"/>
      </c:catAx>
      <c:valAx>
        <c:axId val="3810325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810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AD-45E2-A1E4-2F926268E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(264)
%</c:v>
                </c:pt>
                <c:pt idx="1">
                  <c:v>ROI
(169)
%</c:v>
                </c:pt>
                <c:pt idx="2">
                  <c:v>NI
(95)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92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CAD-45E2-A1E4-2F926268E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(264)
%</c:v>
                </c:pt>
                <c:pt idx="1">
                  <c:v>ROI
(169)
%</c:v>
                </c:pt>
                <c:pt idx="2">
                  <c:v>NI
(95)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1034136"/>
        <c:axId val="381034528"/>
      </c:barChart>
      <c:catAx>
        <c:axId val="38103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034528"/>
        <c:crosses val="autoZero"/>
        <c:auto val="1"/>
        <c:lblAlgn val="ctr"/>
        <c:lblOffset val="100"/>
        <c:noMultiLvlLbl val="0"/>
      </c:catAx>
      <c:valAx>
        <c:axId val="38103452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103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917337051299271E-2"/>
          <c:y val="0.26152808396623523"/>
          <c:w val="0.11642236063455555"/>
          <c:h val="0.56112378365349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F6-4E1A-A990-D8A61D6A8B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F6-4E1A-A990-D8A61D6A8B8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F6-4E1A-A990-D8A61D6A8B8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F6-4E1A-A990-D8A61D6A8B8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BA-4B83-B790-CFD0DB0B1890}"/>
              </c:ext>
            </c:extLst>
          </c:dPt>
          <c:dLbls>
            <c:dLbl>
              <c:idx val="0"/>
              <c:layout>
                <c:manualLayout>
                  <c:x val="6.8872198076231669E-2"/>
                  <c:y val="8.6311182395237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F6-4E1A-A990-D8A61D6A8B8F}"/>
                </c:ext>
              </c:extLst>
            </c:dLbl>
            <c:dLbl>
              <c:idx val="1"/>
              <c:layout>
                <c:manualLayout>
                  <c:x val="4.4433676178213866E-2"/>
                  <c:y val="1.43851970658728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F6-4E1A-A990-D8A61D6A8B8F}"/>
                </c:ext>
              </c:extLst>
            </c:dLbl>
            <c:dLbl>
              <c:idx val="2"/>
              <c:layout>
                <c:manualLayout>
                  <c:x val="-9.7185021652670345E-2"/>
                  <c:y val="-0.219374255254561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F6-4E1A-A990-D8A61D6A8B8F}"/>
                </c:ext>
              </c:extLst>
            </c:dLbl>
            <c:dLbl>
              <c:idx val="3"/>
              <c:layout>
                <c:manualLayout>
                  <c:x val="-0.14218776377028494"/>
                  <c:y val="1.43851970658728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6-4E1A-A990-D8A61D6A8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Because I am pregnant</c:v>
                </c:pt>
                <c:pt idx="1">
                  <c:v>Because I am planning on pregnancy</c:v>
                </c:pt>
                <c:pt idx="2">
                  <c:v>Because I know women should take them</c:v>
                </c:pt>
                <c:pt idx="3">
                  <c:v>Because I am deficient in folic acid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0.23</c:v>
                </c:pt>
                <c:pt idx="2">
                  <c:v>0.56000000000000005</c:v>
                </c:pt>
                <c:pt idx="3">
                  <c:v>0.09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6-4E1A-A990-D8A61D6A8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02511524342757"/>
          <c:y val="0.18884645094841646"/>
          <c:w val="0.47094858425495101"/>
          <c:h val="0.7752757535729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IOI
(808)</c:v>
                </c:pt>
              </c:strCache>
            </c:strRef>
          </c:tx>
          <c:spPr>
            <a:solidFill>
              <a:srgbClr val="B7BF12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9B-470F-BF36-DCF3204BEB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Parents</c:v>
                </c:pt>
                <c:pt idx="1">
                  <c:v>Food industry</c:v>
                </c:pt>
                <c:pt idx="2">
                  <c:v>Soft drink industry</c:v>
                </c:pt>
                <c:pt idx="3">
                  <c:v>Supermarkets</c:v>
                </c:pt>
                <c:pt idx="4">
                  <c:v>Government</c:v>
                </c:pt>
                <c:pt idx="5">
                  <c:v>Schools</c:v>
                </c:pt>
                <c:pt idx="6">
                  <c:v>Advertisers/marketing</c:v>
                </c:pt>
                <c:pt idx="7">
                  <c:v>Children</c:v>
                </c:pt>
                <c:pt idx="8">
                  <c:v>Fast food outlets</c:v>
                </c:pt>
                <c:pt idx="9">
                  <c:v>Sugar</c:v>
                </c:pt>
                <c:pt idx="10">
                  <c:v>Nobody</c:v>
                </c:pt>
                <c:pt idx="11">
                  <c:v>Other</c:v>
                </c:pt>
                <c:pt idx="12">
                  <c:v>Don't know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0.77575201475959499</c:v>
                </c:pt>
                <c:pt idx="1">
                  <c:v>0.23509068835403699</c:v>
                </c:pt>
                <c:pt idx="2">
                  <c:v>0.153511384464354</c:v>
                </c:pt>
                <c:pt idx="3">
                  <c:v>0.13163209954991201</c:v>
                </c:pt>
                <c:pt idx="4">
                  <c:v>8.9130592181596704E-2</c:v>
                </c:pt>
                <c:pt idx="5">
                  <c:v>8.2484395282054299E-2</c:v>
                </c:pt>
                <c:pt idx="6">
                  <c:v>2.1143069006422599E-2</c:v>
                </c:pt>
                <c:pt idx="7">
                  <c:v>8.5937839922696994E-3</c:v>
                </c:pt>
                <c:pt idx="8">
                  <c:v>6.9512550946858502E-3</c:v>
                </c:pt>
                <c:pt idx="9">
                  <c:v>5.1162290360230404E-3</c:v>
                </c:pt>
                <c:pt idx="10">
                  <c:v>4.9583886463099797E-3</c:v>
                </c:pt>
                <c:pt idx="11">
                  <c:v>2.642240841425E-2</c:v>
                </c:pt>
                <c:pt idx="12">
                  <c:v>3.1474554350013402E-2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1-4272-8C58-B5FEAFEF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81751568"/>
        <c:axId val="381751960"/>
      </c:barChart>
      <c:catAx>
        <c:axId val="381751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751960"/>
        <c:crosses val="autoZero"/>
        <c:auto val="1"/>
        <c:lblAlgn val="ctr"/>
        <c:lblOffset val="100"/>
        <c:noMultiLvlLbl val="0"/>
      </c:catAx>
      <c:valAx>
        <c:axId val="38175196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817515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8E7-4AB5-8AC9-4165FD95575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2DA-4222-9B7C-BDC5BD27BE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E7-4AB5-8AC9-4165FD95575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E7-4AB5-8AC9-4165FD95575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2DA-4222-9B7C-BDC5BD27BE1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41-4B4D-92F3-F1E212877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29-4CF3-B0A2-85227E438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28</c:v>
                </c:pt>
                <c:pt idx="1">
                  <c:v>27</c:v>
                </c:pt>
                <c:pt idx="2">
                  <c:v>30</c:v>
                </c:pt>
                <c:pt idx="3">
                  <c:v>26</c:v>
                </c:pt>
                <c:pt idx="4">
                  <c:v>25</c:v>
                </c:pt>
                <c:pt idx="5">
                  <c:v>27</c:v>
                </c:pt>
                <c:pt idx="6">
                  <c:v>87</c:v>
                </c:pt>
                <c:pt idx="7">
                  <c:v>87</c:v>
                </c:pt>
                <c:pt idx="8">
                  <c:v>86</c:v>
                </c:pt>
                <c:pt idx="9">
                  <c:v>87</c:v>
                </c:pt>
                <c:pt idx="10">
                  <c:v>88</c:v>
                </c:pt>
                <c:pt idx="1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29-4CF3-B0A2-85227E438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29</c:v>
                </c:pt>
                <c:pt idx="1">
                  <c:v>36</c:v>
                </c:pt>
                <c:pt idx="2">
                  <c:v>28</c:v>
                </c:pt>
                <c:pt idx="3">
                  <c:v>39</c:v>
                </c:pt>
                <c:pt idx="4">
                  <c:v>30</c:v>
                </c:pt>
                <c:pt idx="5">
                  <c:v>31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29-4CF3-B0A2-85227E438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ST 18
(805)
%</c:v>
                </c:pt>
                <c:pt idx="1">
                  <c:v>ST 19
(808)
%</c:v>
                </c:pt>
                <c:pt idx="2">
                  <c:v>ST 18
(504)
%</c:v>
                </c:pt>
                <c:pt idx="3">
                  <c:v>ST 19
(507)
%</c:v>
                </c:pt>
                <c:pt idx="4">
                  <c:v>ST 18
(301)
%</c:v>
                </c:pt>
                <c:pt idx="5">
                  <c:v>ST 19
(301)
%</c:v>
                </c:pt>
                <c:pt idx="6">
                  <c:v>ST 18
(805)
%</c:v>
                </c:pt>
                <c:pt idx="7">
                  <c:v>ST 19
(808)
%</c:v>
                </c:pt>
                <c:pt idx="8">
                  <c:v>ST 18
(504)
%</c:v>
                </c:pt>
                <c:pt idx="9">
                  <c:v>ST 19
(507)
%</c:v>
                </c:pt>
                <c:pt idx="10">
                  <c:v>ST 18
(301)
%</c:v>
                </c:pt>
                <c:pt idx="11">
                  <c:v>ST 19
(301)
%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42</c:v>
                </c:pt>
                <c:pt idx="1">
                  <c:v>37</c:v>
                </c:pt>
                <c:pt idx="2">
                  <c:v>40</c:v>
                </c:pt>
                <c:pt idx="3">
                  <c:v>33</c:v>
                </c:pt>
                <c:pt idx="4">
                  <c:v>45</c:v>
                </c:pt>
                <c:pt idx="5">
                  <c:v>42</c:v>
                </c:pt>
                <c:pt idx="6">
                  <c:v>8</c:v>
                </c:pt>
                <c:pt idx="7">
                  <c:v>6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74178560"/>
        <c:axId val="374178952"/>
      </c:barChart>
      <c:catAx>
        <c:axId val="3741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78952"/>
        <c:crosses val="autoZero"/>
        <c:auto val="1"/>
        <c:lblAlgn val="ctr"/>
        <c:lblOffset val="100"/>
        <c:noMultiLvlLbl val="0"/>
      </c:catAx>
      <c:valAx>
        <c:axId val="374178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417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IOI – Parents of children aged 6 months – 12 years
(272)</a:t>
            </a:r>
          </a:p>
        </c:rich>
      </c:tx>
      <c:layout>
        <c:manualLayout>
          <c:xMode val="edge"/>
          <c:yMode val="edge"/>
          <c:x val="0.23337133834958126"/>
          <c:y val="6.9788838391345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02511524342757"/>
          <c:y val="0.18884645094841646"/>
          <c:w val="0.47094858425495101"/>
          <c:h val="0.7752757535729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IOI
(272)</c:v>
                </c:pt>
              </c:strCache>
            </c:strRef>
          </c:tx>
          <c:spPr>
            <a:solidFill>
              <a:srgbClr val="71B2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Parents</c:v>
                </c:pt>
                <c:pt idx="1">
                  <c:v>Food industry</c:v>
                </c:pt>
                <c:pt idx="2">
                  <c:v>Soft drink industry</c:v>
                </c:pt>
                <c:pt idx="3">
                  <c:v>Supermarkets</c:v>
                </c:pt>
                <c:pt idx="4">
                  <c:v>Government</c:v>
                </c:pt>
                <c:pt idx="5">
                  <c:v>Schools</c:v>
                </c:pt>
                <c:pt idx="6">
                  <c:v>Advertisers/marketing</c:v>
                </c:pt>
                <c:pt idx="7">
                  <c:v>Children</c:v>
                </c:pt>
                <c:pt idx="8">
                  <c:v>Fast food outlets</c:v>
                </c:pt>
                <c:pt idx="9">
                  <c:v>Sugar</c:v>
                </c:pt>
                <c:pt idx="10">
                  <c:v>Nobody</c:v>
                </c:pt>
                <c:pt idx="11">
                  <c:v>Other</c:v>
                </c:pt>
                <c:pt idx="12">
                  <c:v>Don't know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0.80716378572783698</c:v>
                </c:pt>
                <c:pt idx="1">
                  <c:v>0.22679708110997199</c:v>
                </c:pt>
                <c:pt idx="2">
                  <c:v>0.150145692546197</c:v>
                </c:pt>
                <c:pt idx="3">
                  <c:v>0.100220079891328</c:v>
                </c:pt>
                <c:pt idx="4">
                  <c:v>7.8603341356418999E-2</c:v>
                </c:pt>
                <c:pt idx="5">
                  <c:v>8.1952797488545198E-2</c:v>
                </c:pt>
                <c:pt idx="6">
                  <c:v>2.11823850271433E-2</c:v>
                </c:pt>
                <c:pt idx="7">
                  <c:v>6.9430005773434599E-3</c:v>
                </c:pt>
                <c:pt idx="8">
                  <c:v>1.24570084645097E-2</c:v>
                </c:pt>
                <c:pt idx="9">
                  <c:v>9.52831462790419E-3</c:v>
                </c:pt>
                <c:pt idx="10">
                  <c:v>5.6886899162259799E-3</c:v>
                </c:pt>
                <c:pt idx="11">
                  <c:v>1.6968986416600801E-2</c:v>
                </c:pt>
                <c:pt idx="12">
                  <c:v>2.4713891228686401E-2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4-48FE-BD76-6CF34DED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82079056"/>
        <c:axId val="382079448"/>
      </c:barChart>
      <c:catAx>
        <c:axId val="382079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79448"/>
        <c:crosses val="autoZero"/>
        <c:auto val="1"/>
        <c:lblAlgn val="ctr"/>
        <c:lblOffset val="100"/>
        <c:noMultiLvlLbl val="0"/>
      </c:catAx>
      <c:valAx>
        <c:axId val="38207944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8207905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IOI – Parents</a:t>
            </a:r>
            <a:r>
              <a:rPr lang="en-US" baseline="0" dirty="0"/>
              <a:t> of children under 18 living at home</a:t>
            </a:r>
            <a:r>
              <a:rPr lang="en-US" dirty="0"/>
              <a:t>
(385)</a:t>
            </a:r>
          </a:p>
        </c:rich>
      </c:tx>
      <c:layout>
        <c:manualLayout>
          <c:xMode val="edge"/>
          <c:yMode val="edge"/>
          <c:x val="0.19284974107572495"/>
          <c:y val="6.9788838391345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02511524342757"/>
          <c:y val="0.18884645094841646"/>
          <c:w val="0.47094858425495101"/>
          <c:h val="0.7752757535729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IOI
(272)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Parents</c:v>
                </c:pt>
                <c:pt idx="1">
                  <c:v>Food industry</c:v>
                </c:pt>
                <c:pt idx="2">
                  <c:v>Soft drink industry</c:v>
                </c:pt>
                <c:pt idx="3">
                  <c:v>Supermarkets</c:v>
                </c:pt>
                <c:pt idx="4">
                  <c:v>Government</c:v>
                </c:pt>
                <c:pt idx="5">
                  <c:v>Schools</c:v>
                </c:pt>
                <c:pt idx="6">
                  <c:v>Advertisers/marketing</c:v>
                </c:pt>
                <c:pt idx="7">
                  <c:v>Children</c:v>
                </c:pt>
                <c:pt idx="8">
                  <c:v>Fast food outlets</c:v>
                </c:pt>
                <c:pt idx="9">
                  <c:v>Sugar</c:v>
                </c:pt>
                <c:pt idx="10">
                  <c:v>Nobody</c:v>
                </c:pt>
                <c:pt idx="11">
                  <c:v>Other</c:v>
                </c:pt>
                <c:pt idx="12">
                  <c:v>Don't know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0.79</c:v>
                </c:pt>
                <c:pt idx="1">
                  <c:v>0.22679708110997199</c:v>
                </c:pt>
                <c:pt idx="2">
                  <c:v>0.14000000000000001</c:v>
                </c:pt>
                <c:pt idx="3">
                  <c:v>0.12</c:v>
                </c:pt>
                <c:pt idx="4">
                  <c:v>7.8603341356418999E-2</c:v>
                </c:pt>
                <c:pt idx="5">
                  <c:v>8.1952797488545198E-2</c:v>
                </c:pt>
                <c:pt idx="6">
                  <c:v>0.03</c:v>
                </c:pt>
                <c:pt idx="7">
                  <c:v>6.9430005773434599E-3</c:v>
                </c:pt>
                <c:pt idx="8">
                  <c:v>1.24570084645097E-2</c:v>
                </c:pt>
                <c:pt idx="9">
                  <c:v>9.52831462790419E-3</c:v>
                </c:pt>
                <c:pt idx="10">
                  <c:v>5.6886899162259799E-3</c:v>
                </c:pt>
                <c:pt idx="11">
                  <c:v>0.03</c:v>
                </c:pt>
                <c:pt idx="12">
                  <c:v>2.4713891228686401E-2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4-48FE-BD76-6CF34DED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82080232"/>
        <c:axId val="382080624"/>
      </c:barChart>
      <c:catAx>
        <c:axId val="382080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80624"/>
        <c:crosses val="autoZero"/>
        <c:auto val="1"/>
        <c:lblAlgn val="ctr"/>
        <c:lblOffset val="100"/>
        <c:noMultiLvlLbl val="0"/>
      </c:catAx>
      <c:valAx>
        <c:axId val="38208062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820802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68326514226589019"/>
          <c:y val="3.987933622362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0101650132088833"/>
          <c:y val="0.1655835048179681"/>
          <c:w val="0.27712562394396661"/>
          <c:h val="0.79189214366609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IOI
(808)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Education for parents</c:v>
                </c:pt>
                <c:pt idx="1">
                  <c:v>More exercise/activity </c:v>
                </c:pt>
                <c:pt idx="2">
                  <c:v>Better education/information</c:v>
                </c:pt>
                <c:pt idx="3">
                  <c:v>Cut down on sugar (sweets/fizzy drinks) in child's diet</c:v>
                </c:pt>
                <c:pt idx="4">
                  <c:v>Eating healthier/better diet</c:v>
                </c:pt>
                <c:pt idx="5">
                  <c:v>More parental discipline/control</c:v>
                </c:pt>
                <c:pt idx="6">
                  <c:v>Reduce sugar/fat/salt in foods</c:v>
                </c:pt>
                <c:pt idx="7">
                  <c:v>Education for children</c:v>
                </c:pt>
                <c:pt idx="8">
                  <c:v>Less takeaways/fast food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0.12</c:v>
                </c:pt>
                <c:pt idx="1">
                  <c:v>0.12</c:v>
                </c:pt>
                <c:pt idx="2">
                  <c:v>0.1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3-4259-875D-8A98301BE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82081800"/>
        <c:axId val="382082192"/>
      </c:barChart>
      <c:catAx>
        <c:axId val="382081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82192"/>
        <c:crosses val="autoZero"/>
        <c:auto val="1"/>
        <c:lblAlgn val="ctr"/>
        <c:lblOffset val="100"/>
        <c:noMultiLvlLbl val="0"/>
      </c:catAx>
      <c:valAx>
        <c:axId val="38208219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8208180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2-44FC-A8CC-FFA9F8E61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65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135886215020529E-2"/>
                  <c:y val="-1.1566182546539464E-2"/>
                </c:manualLayout>
              </c:layout>
              <c:tx>
                <c:rich>
                  <a:bodyPr/>
                  <a:lstStyle/>
                  <a:p>
                    <a:fld id="{9CAA480A-4C35-43C7-9368-9CAB8BD2073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0A-421F-982B-9BBA1C860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0-48E2-955A-7CE05B04D74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IOI
(805)
%</c:v>
                </c:pt>
                <c:pt idx="1">
                  <c:v>ROI
(504)
%</c:v>
                </c:pt>
                <c:pt idx="2">
                  <c:v>NI
(301)
%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2-44FC-A8CC-FFA9F8E615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4180128"/>
        <c:axId val="374180520"/>
      </c:barChart>
      <c:catAx>
        <c:axId val="37418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80520"/>
        <c:crosses val="autoZero"/>
        <c:auto val="1"/>
        <c:lblAlgn val="ctr"/>
        <c:lblOffset val="300"/>
        <c:noMultiLvlLbl val="0"/>
      </c:catAx>
      <c:valAx>
        <c:axId val="374180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418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2-44FC-A8CC-FFA9F8E61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3684354565314E-2"/>
                  <c:y val="-7.7107883643596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CE-4E8E-8F75-5BACCCE1F5E8}"/>
                </c:ext>
              </c:extLst>
            </c:dLbl>
            <c:dLbl>
              <c:idx val="1"/>
              <c:layout>
                <c:manualLayout>
                  <c:x val="2.1203829322530697E-2"/>
                  <c:y val="-1.15661825465394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*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F0A-421F-982B-9BBA1C8601D3}"/>
                </c:ext>
              </c:extLst>
            </c:dLbl>
            <c:dLbl>
              <c:idx val="2"/>
              <c:layout>
                <c:manualLayout>
                  <c:x val="2.47378008762856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4E8E-8F75-5BACCCE1F5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4181304"/>
        <c:axId val="376592104"/>
      </c:barChart>
      <c:catAx>
        <c:axId val="37418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92104"/>
        <c:crosses val="autoZero"/>
        <c:auto val="1"/>
        <c:lblAlgn val="ctr"/>
        <c:lblOffset val="300"/>
        <c:noMultiLvlLbl val="0"/>
      </c:catAx>
      <c:valAx>
        <c:axId val="376592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418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2-44FC-A8CC-FFA9F8E61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59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135886215020529E-2"/>
                  <c:y val="-1.1566182546539464E-2"/>
                </c:manualLayout>
              </c:layout>
              <c:tx>
                <c:rich>
                  <a:bodyPr/>
                  <a:lstStyle/>
                  <a:p>
                    <a:fld id="{9CAA480A-4C35-43C7-9368-9CAB8BD2073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0A-421F-982B-9BBA1C8601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0-48E2-955A-7CE05B04D74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04909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4788730040572394E-17"/>
                  <c:y val="-4.25826769550036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8CC-449A-A7AA-CE46C03FB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19
(808)
%</c:v>
                </c:pt>
                <c:pt idx="1">
                  <c:v>ST 19
(507)
%</c:v>
                </c:pt>
                <c:pt idx="2">
                  <c:v>ST 19
(301)
%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2-44FC-A8CC-FFA9F8E615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6592888"/>
        <c:axId val="376593280"/>
      </c:barChart>
      <c:catAx>
        <c:axId val="37659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93280"/>
        <c:crosses val="autoZero"/>
        <c:auto val="1"/>
        <c:lblAlgn val="ctr"/>
        <c:lblOffset val="300"/>
        <c:noMultiLvlLbl val="0"/>
      </c:catAx>
      <c:valAx>
        <c:axId val="376593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659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2-44FC-A8CC-FFA9F8E61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72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3684354565314E-2"/>
                  <c:y val="-7.7107883643596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CE-4E8E-8F75-5BACCCE1F5E8}"/>
                </c:ext>
              </c:extLst>
            </c:dLbl>
            <c:dLbl>
              <c:idx val="1"/>
              <c:layout>
                <c:manualLayout>
                  <c:x val="2.1203829322530697E-2"/>
                  <c:y val="-1.1566182546539464E-2"/>
                </c:manualLayout>
              </c:layout>
              <c:tx>
                <c:rich>
                  <a:bodyPr/>
                  <a:lstStyle/>
                  <a:p>
                    <a:fld id="{9CAA480A-4C35-43C7-9368-9CAB8BD2073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0A-421F-982B-9BBA1C8601D3}"/>
                </c:ext>
              </c:extLst>
            </c:dLbl>
            <c:dLbl>
              <c:idx val="2"/>
              <c:layout>
                <c:manualLayout>
                  <c:x val="2.47378008762856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4E8E-8F75-5BACCCE1F5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6594064"/>
        <c:axId val="376594456"/>
      </c:barChart>
      <c:catAx>
        <c:axId val="3765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94456"/>
        <c:crosses val="autoZero"/>
        <c:auto val="1"/>
        <c:lblAlgn val="ctr"/>
        <c:lblOffset val="300"/>
        <c:noMultiLvlLbl val="0"/>
      </c:catAx>
      <c:valAx>
        <c:axId val="376594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65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00-4EE1-BC46-9B53D12FB1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00-4EE1-BC46-9B53D12FB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0-4EE1-BC46-9B53D12FB1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00-4EE1-BC46-9B53D12FB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00-4EE1-BC46-9B53D12FB1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00-4EE1-BC46-9B53D12FB1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00-4EE1-BC46-9B53D12FB1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3684354565314E-2"/>
                  <c:y val="-7.7107883643596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00-4EE1-BC46-9B53D12FB13E}"/>
                </c:ext>
              </c:extLst>
            </c:dLbl>
            <c:dLbl>
              <c:idx val="1"/>
              <c:layout>
                <c:manualLayout>
                  <c:x val="2.1203829322530697E-2"/>
                  <c:y val="-1.15661825465394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*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D00-4EE1-BC46-9B53D12FB13E}"/>
                </c:ext>
              </c:extLst>
            </c:dLbl>
            <c:dLbl>
              <c:idx val="2"/>
              <c:layout>
                <c:manualLayout>
                  <c:x val="2.47378008762856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00-4EE1-BC46-9B53D12FB1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D00-4EE1-BC46-9B53D12FB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18
(716)
%</c:v>
                </c:pt>
                <c:pt idx="1">
                  <c:v>ST 18
(435)
%</c:v>
                </c:pt>
                <c:pt idx="2">
                  <c:v>ST 18
(281)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00-4EE1-BC46-9B53D12FB1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6595240"/>
        <c:axId val="376595632"/>
      </c:barChart>
      <c:catAx>
        <c:axId val="37659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95632"/>
        <c:crosses val="autoZero"/>
        <c:auto val="1"/>
        <c:lblAlgn val="ctr"/>
        <c:lblOffset val="300"/>
        <c:noMultiLvlLbl val="0"/>
      </c:catAx>
      <c:valAx>
        <c:axId val="376595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6595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69857768775579E-3"/>
                  <c:y val="-3.8553941821798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82-44FC-A8CC-FFA9F8E615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72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3-46FA-A975-086BC788F4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3-46FA-A975-086BC788F4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8E2-955A-7CE05B04D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8E2-955A-7CE05B04D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3684354565314E-2"/>
                  <c:y val="-7.7107883643596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CE-4E8E-8F75-5BACCCE1F5E8}"/>
                </c:ext>
              </c:extLst>
            </c:dLbl>
            <c:dLbl>
              <c:idx val="1"/>
              <c:layout>
                <c:manualLayout>
                  <c:x val="2.1203829322530697E-2"/>
                  <c:y val="-1.1566182546539464E-2"/>
                </c:manualLayout>
              </c:layout>
              <c:tx>
                <c:rich>
                  <a:bodyPr/>
                  <a:lstStyle/>
                  <a:p>
                    <a:fld id="{9CAA480A-4C35-43C7-9368-9CAB8BD2073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F0A-421F-982B-9BBA1C8601D3}"/>
                </c:ext>
              </c:extLst>
            </c:dLbl>
            <c:dLbl>
              <c:idx val="2"/>
              <c:layout>
                <c:manualLayout>
                  <c:x val="2.47378008762856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4E8E-8F75-5BACCCE1F5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64-46C9-866D-F0DF41CC2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 19
(664)
%</c:v>
                </c:pt>
                <c:pt idx="1">
                  <c:v>ST 19
(409)
%</c:v>
                </c:pt>
                <c:pt idx="2">
                  <c:v>ST 19
(255)
%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0-48E2-955A-7CE05B04D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6596416"/>
        <c:axId val="376596808"/>
      </c:barChart>
      <c:catAx>
        <c:axId val="3765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596808"/>
        <c:crosses val="autoZero"/>
        <c:auto val="1"/>
        <c:lblAlgn val="ctr"/>
        <c:lblOffset val="300"/>
        <c:noMultiLvlLbl val="0"/>
      </c:catAx>
      <c:valAx>
        <c:axId val="376596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65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32435-1351-4228-BD23-94D36DD973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5F9AD-41A1-4887-9002-5C88841DD01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/>
            <a:t>INTRODUCTION</a:t>
          </a:r>
        </a:p>
      </dgm:t>
    </dgm:pt>
    <dgm:pt modelId="{EE4C0EB7-C62A-496B-82DD-0C64AA4FADB6}" type="parTrans" cxnId="{42F5DF9D-B407-4FCC-B175-B9D4BCC7B52A}">
      <dgm:prSet/>
      <dgm:spPr/>
      <dgm:t>
        <a:bodyPr/>
        <a:lstStyle/>
        <a:p>
          <a:endParaRPr lang="en-US" sz="1400" b="1"/>
        </a:p>
      </dgm:t>
    </dgm:pt>
    <dgm:pt modelId="{A0017FA1-98A2-4E19-82B7-EDA6A2119808}" type="sibTrans" cxnId="{42F5DF9D-B407-4FCC-B175-B9D4BCC7B52A}">
      <dgm:prSet/>
      <dgm:spPr/>
      <dgm:t>
        <a:bodyPr/>
        <a:lstStyle/>
        <a:p>
          <a:endParaRPr lang="en-US" sz="1400" b="1"/>
        </a:p>
      </dgm:t>
    </dgm:pt>
    <dgm:pt modelId="{ACE456DD-AFAE-4193-B8A5-18656337C02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b="1" dirty="0"/>
            <a:t>FINDINGS</a:t>
          </a:r>
        </a:p>
      </dgm:t>
    </dgm:pt>
    <dgm:pt modelId="{375C744B-224B-4D0C-986C-64001B6392D1}" type="parTrans" cxnId="{0551A6FF-F62D-4ACD-B9EC-2228049915F5}">
      <dgm:prSet/>
      <dgm:spPr/>
      <dgm:t>
        <a:bodyPr/>
        <a:lstStyle/>
        <a:p>
          <a:endParaRPr lang="en-US" sz="1400" b="1"/>
        </a:p>
      </dgm:t>
    </dgm:pt>
    <dgm:pt modelId="{820D7074-E411-44A7-8D4D-2A4AA58DDD79}" type="sibTrans" cxnId="{0551A6FF-F62D-4ACD-B9EC-2228049915F5}">
      <dgm:prSet/>
      <dgm:spPr/>
      <dgm:t>
        <a:bodyPr/>
        <a:lstStyle/>
        <a:p>
          <a:endParaRPr lang="en-US" sz="1400" b="1"/>
        </a:p>
      </dgm:t>
    </dgm:pt>
    <dgm:pt modelId="{0427BD08-2CAF-4471-B83D-E6F7BF43582A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/>
            <a:t>Food Safety Concerns</a:t>
          </a:r>
          <a:endParaRPr lang="en-US" sz="1400" b="1" dirty="0"/>
        </a:p>
      </dgm:t>
    </dgm:pt>
    <dgm:pt modelId="{9A421EBC-31F7-4660-8FE0-6739D048B4F8}" type="parTrans" cxnId="{B8CC5E39-1F1A-44D2-A149-522B9C9A22B6}">
      <dgm:prSet/>
      <dgm:spPr/>
      <dgm:t>
        <a:bodyPr/>
        <a:lstStyle/>
        <a:p>
          <a:endParaRPr lang="en-US" sz="1400"/>
        </a:p>
      </dgm:t>
    </dgm:pt>
    <dgm:pt modelId="{0F3E5562-7333-4926-BEC2-186D72CC3FB1}" type="sibTrans" cxnId="{B8CC5E39-1F1A-44D2-A149-522B9C9A22B6}">
      <dgm:prSet/>
      <dgm:spPr/>
      <dgm:t>
        <a:bodyPr/>
        <a:lstStyle/>
        <a:p>
          <a:endParaRPr lang="en-US" sz="1400"/>
        </a:p>
      </dgm:t>
    </dgm:pt>
    <dgm:pt modelId="{ADE8D5EB-6B54-4702-B46B-55D77B2D48C0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Burgers</a:t>
          </a:r>
        </a:p>
      </dgm:t>
    </dgm:pt>
    <dgm:pt modelId="{EDC7C8E6-6658-4B3B-AFB8-8E7BBAC75B49}" type="parTrans" cxnId="{66713A7E-0D69-4089-A90D-CE443F34B149}">
      <dgm:prSet/>
      <dgm:spPr/>
      <dgm:t>
        <a:bodyPr/>
        <a:lstStyle/>
        <a:p>
          <a:endParaRPr lang="en-US" sz="1400"/>
        </a:p>
      </dgm:t>
    </dgm:pt>
    <dgm:pt modelId="{158C3365-39DB-48E1-BFCC-31A9D8402BED}" type="sibTrans" cxnId="{66713A7E-0D69-4089-A90D-CE443F34B149}">
      <dgm:prSet/>
      <dgm:spPr/>
      <dgm:t>
        <a:bodyPr/>
        <a:lstStyle/>
        <a:p>
          <a:endParaRPr lang="en-US" sz="1400"/>
        </a:p>
      </dgm:t>
    </dgm:pt>
    <dgm:pt modelId="{EDF7B8D6-AF9C-47FA-AEC8-086D4F7540F6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Healthy Eating</a:t>
          </a:r>
        </a:p>
      </dgm:t>
    </dgm:pt>
    <dgm:pt modelId="{E3C08005-3B75-4377-8098-8E4F4C12A37E}" type="parTrans" cxnId="{E3C4A911-7B5E-4E37-BE17-5CAE6ACFD25E}">
      <dgm:prSet/>
      <dgm:spPr/>
      <dgm:t>
        <a:bodyPr/>
        <a:lstStyle/>
        <a:p>
          <a:endParaRPr lang="en-US" sz="1400"/>
        </a:p>
      </dgm:t>
    </dgm:pt>
    <dgm:pt modelId="{86E52B7A-3588-42AE-B2E9-2B5DEB8621AB}" type="sibTrans" cxnId="{E3C4A911-7B5E-4E37-BE17-5CAE6ACFD25E}">
      <dgm:prSet/>
      <dgm:spPr/>
      <dgm:t>
        <a:bodyPr/>
        <a:lstStyle/>
        <a:p>
          <a:endParaRPr lang="en-US" sz="1400"/>
        </a:p>
      </dgm:t>
    </dgm:pt>
    <dgm:pt modelId="{FBE506CC-BF98-4AB9-BF8E-FE7B71DBCE36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Views on Own Weight</a:t>
          </a:r>
        </a:p>
      </dgm:t>
    </dgm:pt>
    <dgm:pt modelId="{0C500A13-DD17-43ED-AF18-B37E1FDE4A51}" type="parTrans" cxnId="{80932238-648B-464C-8D5A-4F9229EA39BC}">
      <dgm:prSet/>
      <dgm:spPr/>
      <dgm:t>
        <a:bodyPr/>
        <a:lstStyle/>
        <a:p>
          <a:endParaRPr lang="en-US" sz="1400"/>
        </a:p>
      </dgm:t>
    </dgm:pt>
    <dgm:pt modelId="{533FC24A-6435-4F41-9EB9-8AE5A82A97CC}" type="sibTrans" cxnId="{80932238-648B-464C-8D5A-4F9229EA39BC}">
      <dgm:prSet/>
      <dgm:spPr/>
      <dgm:t>
        <a:bodyPr/>
        <a:lstStyle/>
        <a:p>
          <a:endParaRPr lang="en-US" sz="1400"/>
        </a:p>
      </dgm:t>
    </dgm:pt>
    <dgm:pt modelId="{2D43BE69-6C16-41DA-AF91-9021C90AE747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Folic Acid</a:t>
          </a:r>
        </a:p>
      </dgm:t>
    </dgm:pt>
    <dgm:pt modelId="{C4202AA4-8AAC-4661-A509-443F944F1BD8}" type="parTrans" cxnId="{42DFDDD6-3263-4092-B69D-421128EE243E}">
      <dgm:prSet/>
      <dgm:spPr/>
      <dgm:t>
        <a:bodyPr/>
        <a:lstStyle/>
        <a:p>
          <a:endParaRPr lang="en-US" sz="1400"/>
        </a:p>
      </dgm:t>
    </dgm:pt>
    <dgm:pt modelId="{EAE4E68F-44F2-4895-8124-3906C7E764FB}" type="sibTrans" cxnId="{42DFDDD6-3263-4092-B69D-421128EE243E}">
      <dgm:prSet/>
      <dgm:spPr/>
      <dgm:t>
        <a:bodyPr/>
        <a:lstStyle/>
        <a:p>
          <a:endParaRPr lang="en-US" sz="1400"/>
        </a:p>
      </dgm:t>
    </dgm:pt>
    <dgm:pt modelId="{B424DAE8-A328-42ED-A8B4-3FFF1ABD389A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Childhood Obesity</a:t>
          </a:r>
        </a:p>
      </dgm:t>
    </dgm:pt>
    <dgm:pt modelId="{249518C7-6B32-48E1-8AC3-E870192E6832}" type="parTrans" cxnId="{088AA1D9-385A-4676-88BB-5B4CFF43B1D8}">
      <dgm:prSet/>
      <dgm:spPr/>
      <dgm:t>
        <a:bodyPr/>
        <a:lstStyle/>
        <a:p>
          <a:endParaRPr lang="en-US" sz="1400"/>
        </a:p>
      </dgm:t>
    </dgm:pt>
    <dgm:pt modelId="{80A5FEF8-F580-4912-90A2-DDC9D345F26F}" type="sibTrans" cxnId="{088AA1D9-385A-4676-88BB-5B4CFF43B1D8}">
      <dgm:prSet/>
      <dgm:spPr/>
      <dgm:t>
        <a:bodyPr/>
        <a:lstStyle/>
        <a:p>
          <a:endParaRPr lang="en-US" sz="1400"/>
        </a:p>
      </dgm:t>
    </dgm:pt>
    <dgm:pt modelId="{DCDA7886-08E6-42BC-823F-F5436B25C7BD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Food Promotions</a:t>
          </a:r>
        </a:p>
      </dgm:t>
    </dgm:pt>
    <dgm:pt modelId="{EACBD073-B43A-448C-BC15-23D1646C3987}" type="parTrans" cxnId="{F5A0039A-30BC-4430-A963-A1482FAB321B}">
      <dgm:prSet/>
      <dgm:spPr/>
      <dgm:t>
        <a:bodyPr/>
        <a:lstStyle/>
        <a:p>
          <a:endParaRPr lang="en-US" sz="1400"/>
        </a:p>
      </dgm:t>
    </dgm:pt>
    <dgm:pt modelId="{C2138D69-1F52-434B-9884-BBC0DE5616A0}" type="sibTrans" cxnId="{F5A0039A-30BC-4430-A963-A1482FAB321B}">
      <dgm:prSet/>
      <dgm:spPr/>
      <dgm:t>
        <a:bodyPr/>
        <a:lstStyle/>
        <a:p>
          <a:endParaRPr lang="en-US" sz="1400"/>
        </a:p>
      </dgm:t>
    </dgm:pt>
    <dgm:pt modelId="{BC03E68C-468E-4BF3-B1CB-015573DE6F6F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n-US" sz="1400" b="1" dirty="0"/>
            <a:t>Meat Thermometers </a:t>
          </a:r>
        </a:p>
      </dgm:t>
    </dgm:pt>
    <dgm:pt modelId="{F585A460-A2E9-4FAB-9DD2-D05F9A687C53}" type="parTrans" cxnId="{FB8EA7D7-54B5-4AD6-99DB-58059F1669E8}">
      <dgm:prSet/>
      <dgm:spPr/>
      <dgm:t>
        <a:bodyPr/>
        <a:lstStyle/>
        <a:p>
          <a:endParaRPr lang="en-US"/>
        </a:p>
      </dgm:t>
    </dgm:pt>
    <dgm:pt modelId="{62027B40-5D56-4A61-A043-D42F362FE189}" type="sibTrans" cxnId="{FB8EA7D7-54B5-4AD6-99DB-58059F1669E8}">
      <dgm:prSet/>
      <dgm:spPr/>
      <dgm:t>
        <a:bodyPr/>
        <a:lstStyle/>
        <a:p>
          <a:endParaRPr lang="en-US"/>
        </a:p>
      </dgm:t>
    </dgm:pt>
    <dgm:pt modelId="{5748B10C-A7FC-4B24-8B6D-B1C62BC10C38}" type="pres">
      <dgm:prSet presAssocID="{40432435-1351-4228-BD23-94D36DD973B9}" presName="linear" presStyleCnt="0">
        <dgm:presLayoutVars>
          <dgm:dir/>
          <dgm:animLvl val="lvl"/>
          <dgm:resizeHandles val="exact"/>
        </dgm:presLayoutVars>
      </dgm:prSet>
      <dgm:spPr/>
    </dgm:pt>
    <dgm:pt modelId="{239996D5-9B86-4D7A-99E1-08FD17044919}" type="pres">
      <dgm:prSet presAssocID="{B425F9AD-41A1-4887-9002-5C88841DD01B}" presName="parentLin" presStyleCnt="0"/>
      <dgm:spPr/>
    </dgm:pt>
    <dgm:pt modelId="{7595F94B-2E00-44F0-89A9-5FA23B9633D1}" type="pres">
      <dgm:prSet presAssocID="{B425F9AD-41A1-4887-9002-5C88841DD01B}" presName="parentLeftMargin" presStyleLbl="node1" presStyleIdx="0" presStyleCnt="2"/>
      <dgm:spPr/>
    </dgm:pt>
    <dgm:pt modelId="{F7D36D98-80EB-4FAB-8281-D834684E4552}" type="pres">
      <dgm:prSet presAssocID="{B425F9AD-41A1-4887-9002-5C88841DD0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152BDF-C91B-4394-8D55-B4001D7B3BF8}" type="pres">
      <dgm:prSet presAssocID="{B425F9AD-41A1-4887-9002-5C88841DD01B}" presName="negativeSpace" presStyleCnt="0"/>
      <dgm:spPr/>
    </dgm:pt>
    <dgm:pt modelId="{936589EF-10A5-4AFD-B893-AD5FE261CCED}" type="pres">
      <dgm:prSet presAssocID="{B425F9AD-41A1-4887-9002-5C88841DD01B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6"/>
          </a:solidFill>
        </a:ln>
      </dgm:spPr>
    </dgm:pt>
    <dgm:pt modelId="{FD53BB80-8DDB-4577-9EA8-A08731DEA46B}" type="pres">
      <dgm:prSet presAssocID="{A0017FA1-98A2-4E19-82B7-EDA6A2119808}" presName="spaceBetweenRectangles" presStyleCnt="0"/>
      <dgm:spPr/>
    </dgm:pt>
    <dgm:pt modelId="{78A47AD0-3364-49D9-8BE9-3EF463685C2D}" type="pres">
      <dgm:prSet presAssocID="{ACE456DD-AFAE-4193-B8A5-18656337C022}" presName="parentLin" presStyleCnt="0"/>
      <dgm:spPr/>
    </dgm:pt>
    <dgm:pt modelId="{8ABCD3D8-7915-4278-9FBF-1DF76C1415AB}" type="pres">
      <dgm:prSet presAssocID="{ACE456DD-AFAE-4193-B8A5-18656337C022}" presName="parentLeftMargin" presStyleLbl="node1" presStyleIdx="0" presStyleCnt="2"/>
      <dgm:spPr/>
    </dgm:pt>
    <dgm:pt modelId="{188F9272-16BE-4441-A32A-3754FD6443A7}" type="pres">
      <dgm:prSet presAssocID="{ACE456DD-AFAE-4193-B8A5-18656337C02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B5256E-D0C6-4332-BE41-B24410F8CDA9}" type="pres">
      <dgm:prSet presAssocID="{ACE456DD-AFAE-4193-B8A5-18656337C022}" presName="negativeSpace" presStyleCnt="0"/>
      <dgm:spPr/>
    </dgm:pt>
    <dgm:pt modelId="{FE0BFD1C-FBB9-446B-BE92-E279DF9028F9}" type="pres">
      <dgm:prSet presAssocID="{ACE456DD-AFAE-4193-B8A5-18656337C0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2DBA00F-33A8-4CE1-B534-717B58118AA5}" type="presOf" srcId="{40432435-1351-4228-BD23-94D36DD973B9}" destId="{5748B10C-A7FC-4B24-8B6D-B1C62BC10C38}" srcOrd="0" destOrd="0" presId="urn:microsoft.com/office/officeart/2005/8/layout/list1"/>
    <dgm:cxn modelId="{E3C4A911-7B5E-4E37-BE17-5CAE6ACFD25E}" srcId="{ACE456DD-AFAE-4193-B8A5-18656337C022}" destId="{EDF7B8D6-AF9C-47FA-AEC8-086D4F7540F6}" srcOrd="3" destOrd="0" parTransId="{E3C08005-3B75-4377-8098-8E4F4C12A37E}" sibTransId="{86E52B7A-3588-42AE-B2E9-2B5DEB8621AB}"/>
    <dgm:cxn modelId="{B2A1F419-6D61-4284-8CBC-15FC3B8F1B81}" type="presOf" srcId="{B425F9AD-41A1-4887-9002-5C88841DD01B}" destId="{7595F94B-2E00-44F0-89A9-5FA23B9633D1}" srcOrd="0" destOrd="0" presId="urn:microsoft.com/office/officeart/2005/8/layout/list1"/>
    <dgm:cxn modelId="{25FABC1B-158F-403D-9214-E53F85A54072}" type="presOf" srcId="{ACE456DD-AFAE-4193-B8A5-18656337C022}" destId="{8ABCD3D8-7915-4278-9FBF-1DF76C1415AB}" srcOrd="0" destOrd="0" presId="urn:microsoft.com/office/officeart/2005/8/layout/list1"/>
    <dgm:cxn modelId="{80932238-648B-464C-8D5A-4F9229EA39BC}" srcId="{ACE456DD-AFAE-4193-B8A5-18656337C022}" destId="{FBE506CC-BF98-4AB9-BF8E-FE7B71DBCE36}" srcOrd="4" destOrd="0" parTransId="{0C500A13-DD17-43ED-AF18-B37E1FDE4A51}" sibTransId="{533FC24A-6435-4F41-9EB9-8AE5A82A97CC}"/>
    <dgm:cxn modelId="{B8CC5E39-1F1A-44D2-A149-522B9C9A22B6}" srcId="{ACE456DD-AFAE-4193-B8A5-18656337C022}" destId="{0427BD08-2CAF-4471-B83D-E6F7BF43582A}" srcOrd="0" destOrd="0" parTransId="{9A421EBC-31F7-4660-8FE0-6739D048B4F8}" sibTransId="{0F3E5562-7333-4926-BEC2-186D72CC3FB1}"/>
    <dgm:cxn modelId="{79AB5662-2CE1-46BE-ABED-C1FF43E4EC21}" type="presOf" srcId="{0427BD08-2CAF-4471-B83D-E6F7BF43582A}" destId="{FE0BFD1C-FBB9-446B-BE92-E279DF9028F9}" srcOrd="0" destOrd="0" presId="urn:microsoft.com/office/officeart/2005/8/layout/list1"/>
    <dgm:cxn modelId="{07A4194D-0588-47E2-8259-027C673C5160}" type="presOf" srcId="{B425F9AD-41A1-4887-9002-5C88841DD01B}" destId="{F7D36D98-80EB-4FAB-8281-D834684E4552}" srcOrd="1" destOrd="0" presId="urn:microsoft.com/office/officeart/2005/8/layout/list1"/>
    <dgm:cxn modelId="{04419F52-A9E1-46AC-9A25-949D00697493}" type="presOf" srcId="{ADE8D5EB-6B54-4702-B46B-55D77B2D48C0}" destId="{FE0BFD1C-FBB9-446B-BE92-E279DF9028F9}" srcOrd="0" destOrd="1" presId="urn:microsoft.com/office/officeart/2005/8/layout/list1"/>
    <dgm:cxn modelId="{C4F0B45A-62F3-48ED-8C55-75FDF232DAAB}" type="presOf" srcId="{DCDA7886-08E6-42BC-823F-F5436B25C7BD}" destId="{FE0BFD1C-FBB9-446B-BE92-E279DF9028F9}" srcOrd="0" destOrd="6" presId="urn:microsoft.com/office/officeart/2005/8/layout/list1"/>
    <dgm:cxn modelId="{66713A7E-0D69-4089-A90D-CE443F34B149}" srcId="{ACE456DD-AFAE-4193-B8A5-18656337C022}" destId="{ADE8D5EB-6B54-4702-B46B-55D77B2D48C0}" srcOrd="1" destOrd="0" parTransId="{EDC7C8E6-6658-4B3B-AFB8-8E7BBAC75B49}" sibTransId="{158C3365-39DB-48E1-BFCC-31A9D8402BED}"/>
    <dgm:cxn modelId="{F5A0039A-30BC-4430-A963-A1482FAB321B}" srcId="{ACE456DD-AFAE-4193-B8A5-18656337C022}" destId="{DCDA7886-08E6-42BC-823F-F5436B25C7BD}" srcOrd="6" destOrd="0" parTransId="{EACBD073-B43A-448C-BC15-23D1646C3987}" sibTransId="{C2138D69-1F52-434B-9884-BBC0DE5616A0}"/>
    <dgm:cxn modelId="{42F5DF9D-B407-4FCC-B175-B9D4BCC7B52A}" srcId="{40432435-1351-4228-BD23-94D36DD973B9}" destId="{B425F9AD-41A1-4887-9002-5C88841DD01B}" srcOrd="0" destOrd="0" parTransId="{EE4C0EB7-C62A-496B-82DD-0C64AA4FADB6}" sibTransId="{A0017FA1-98A2-4E19-82B7-EDA6A2119808}"/>
    <dgm:cxn modelId="{D96395B1-ECDB-458C-87D0-ADF9E7D13156}" type="presOf" srcId="{2D43BE69-6C16-41DA-AF91-9021C90AE747}" destId="{FE0BFD1C-FBB9-446B-BE92-E279DF9028F9}" srcOrd="0" destOrd="5" presId="urn:microsoft.com/office/officeart/2005/8/layout/list1"/>
    <dgm:cxn modelId="{42DFDDD6-3263-4092-B69D-421128EE243E}" srcId="{ACE456DD-AFAE-4193-B8A5-18656337C022}" destId="{2D43BE69-6C16-41DA-AF91-9021C90AE747}" srcOrd="5" destOrd="0" parTransId="{C4202AA4-8AAC-4661-A509-443F944F1BD8}" sibTransId="{EAE4E68F-44F2-4895-8124-3906C7E764FB}"/>
    <dgm:cxn modelId="{FB8EA7D7-54B5-4AD6-99DB-58059F1669E8}" srcId="{ACE456DD-AFAE-4193-B8A5-18656337C022}" destId="{BC03E68C-468E-4BF3-B1CB-015573DE6F6F}" srcOrd="2" destOrd="0" parTransId="{F585A460-A2E9-4FAB-9DD2-D05F9A687C53}" sibTransId="{62027B40-5D56-4A61-A043-D42F362FE189}"/>
    <dgm:cxn modelId="{088AA1D9-385A-4676-88BB-5B4CFF43B1D8}" srcId="{ACE456DD-AFAE-4193-B8A5-18656337C022}" destId="{B424DAE8-A328-42ED-A8B4-3FFF1ABD389A}" srcOrd="7" destOrd="0" parTransId="{249518C7-6B32-48E1-8AC3-E870192E6832}" sibTransId="{80A5FEF8-F580-4912-90A2-DDC9D345F26F}"/>
    <dgm:cxn modelId="{F38C9CDA-6179-41A0-B46C-164BFBC3E994}" type="presOf" srcId="{FBE506CC-BF98-4AB9-BF8E-FE7B71DBCE36}" destId="{FE0BFD1C-FBB9-446B-BE92-E279DF9028F9}" srcOrd="0" destOrd="4" presId="urn:microsoft.com/office/officeart/2005/8/layout/list1"/>
    <dgm:cxn modelId="{F7ABEEDA-7798-4266-9415-5EB99E2AA41C}" type="presOf" srcId="{B424DAE8-A328-42ED-A8B4-3FFF1ABD389A}" destId="{FE0BFD1C-FBB9-446B-BE92-E279DF9028F9}" srcOrd="0" destOrd="7" presId="urn:microsoft.com/office/officeart/2005/8/layout/list1"/>
    <dgm:cxn modelId="{6CA650DD-D248-45CA-8F98-0E8AF057EE81}" type="presOf" srcId="{EDF7B8D6-AF9C-47FA-AEC8-086D4F7540F6}" destId="{FE0BFD1C-FBB9-446B-BE92-E279DF9028F9}" srcOrd="0" destOrd="3" presId="urn:microsoft.com/office/officeart/2005/8/layout/list1"/>
    <dgm:cxn modelId="{183822E5-FA60-4FAC-8728-567351228A27}" type="presOf" srcId="{BC03E68C-468E-4BF3-B1CB-015573DE6F6F}" destId="{FE0BFD1C-FBB9-446B-BE92-E279DF9028F9}" srcOrd="0" destOrd="2" presId="urn:microsoft.com/office/officeart/2005/8/layout/list1"/>
    <dgm:cxn modelId="{BA0FCAF7-0319-426B-A731-A407FBE43470}" type="presOf" srcId="{ACE456DD-AFAE-4193-B8A5-18656337C022}" destId="{188F9272-16BE-4441-A32A-3754FD6443A7}" srcOrd="1" destOrd="0" presId="urn:microsoft.com/office/officeart/2005/8/layout/list1"/>
    <dgm:cxn modelId="{0551A6FF-F62D-4ACD-B9EC-2228049915F5}" srcId="{40432435-1351-4228-BD23-94D36DD973B9}" destId="{ACE456DD-AFAE-4193-B8A5-18656337C022}" srcOrd="1" destOrd="0" parTransId="{375C744B-224B-4D0C-986C-64001B6392D1}" sibTransId="{820D7074-E411-44A7-8D4D-2A4AA58DDD79}"/>
    <dgm:cxn modelId="{1D6BFAEE-E982-4B72-A83D-1683BAC67157}" type="presParOf" srcId="{5748B10C-A7FC-4B24-8B6D-B1C62BC10C38}" destId="{239996D5-9B86-4D7A-99E1-08FD17044919}" srcOrd="0" destOrd="0" presId="urn:microsoft.com/office/officeart/2005/8/layout/list1"/>
    <dgm:cxn modelId="{BC4E088F-F24A-4EDA-9E3C-ACEA606D3A4A}" type="presParOf" srcId="{239996D5-9B86-4D7A-99E1-08FD17044919}" destId="{7595F94B-2E00-44F0-89A9-5FA23B9633D1}" srcOrd="0" destOrd="0" presId="urn:microsoft.com/office/officeart/2005/8/layout/list1"/>
    <dgm:cxn modelId="{163F72CA-E753-4F1C-8E21-D8E3A1B11C48}" type="presParOf" srcId="{239996D5-9B86-4D7A-99E1-08FD17044919}" destId="{F7D36D98-80EB-4FAB-8281-D834684E4552}" srcOrd="1" destOrd="0" presId="urn:microsoft.com/office/officeart/2005/8/layout/list1"/>
    <dgm:cxn modelId="{E3AC7D0B-290C-4B7C-9908-3DF85FD76446}" type="presParOf" srcId="{5748B10C-A7FC-4B24-8B6D-B1C62BC10C38}" destId="{93152BDF-C91B-4394-8D55-B4001D7B3BF8}" srcOrd="1" destOrd="0" presId="urn:microsoft.com/office/officeart/2005/8/layout/list1"/>
    <dgm:cxn modelId="{391F7BAA-0F99-42A7-8497-5899031CAC0A}" type="presParOf" srcId="{5748B10C-A7FC-4B24-8B6D-B1C62BC10C38}" destId="{936589EF-10A5-4AFD-B893-AD5FE261CCED}" srcOrd="2" destOrd="0" presId="urn:microsoft.com/office/officeart/2005/8/layout/list1"/>
    <dgm:cxn modelId="{F00267E0-DE1E-4818-81C8-7105042E6958}" type="presParOf" srcId="{5748B10C-A7FC-4B24-8B6D-B1C62BC10C38}" destId="{FD53BB80-8DDB-4577-9EA8-A08731DEA46B}" srcOrd="3" destOrd="0" presId="urn:microsoft.com/office/officeart/2005/8/layout/list1"/>
    <dgm:cxn modelId="{DC490E20-6D59-4769-BE73-8431F7DF05BD}" type="presParOf" srcId="{5748B10C-A7FC-4B24-8B6D-B1C62BC10C38}" destId="{78A47AD0-3364-49D9-8BE9-3EF463685C2D}" srcOrd="4" destOrd="0" presId="urn:microsoft.com/office/officeart/2005/8/layout/list1"/>
    <dgm:cxn modelId="{4004DECC-417F-4AFB-867C-13D14F0F90BA}" type="presParOf" srcId="{78A47AD0-3364-49D9-8BE9-3EF463685C2D}" destId="{8ABCD3D8-7915-4278-9FBF-1DF76C1415AB}" srcOrd="0" destOrd="0" presId="urn:microsoft.com/office/officeart/2005/8/layout/list1"/>
    <dgm:cxn modelId="{41B9B3D5-065A-475A-8226-075BF52BC709}" type="presParOf" srcId="{78A47AD0-3364-49D9-8BE9-3EF463685C2D}" destId="{188F9272-16BE-4441-A32A-3754FD6443A7}" srcOrd="1" destOrd="0" presId="urn:microsoft.com/office/officeart/2005/8/layout/list1"/>
    <dgm:cxn modelId="{5E4664D5-B6CC-4477-897B-F11D80A977A9}" type="presParOf" srcId="{5748B10C-A7FC-4B24-8B6D-B1C62BC10C38}" destId="{5EB5256E-D0C6-4332-BE41-B24410F8CDA9}" srcOrd="5" destOrd="0" presId="urn:microsoft.com/office/officeart/2005/8/layout/list1"/>
    <dgm:cxn modelId="{440E2E53-7ED6-4811-8C07-1791B6F66DA2}" type="presParOf" srcId="{5748B10C-A7FC-4B24-8B6D-B1C62BC10C38}" destId="{FE0BFD1C-FBB9-446B-BE92-E279DF9028F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0D145-2965-4E41-80A2-6A708934F9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1E045-6370-461F-9263-361D38F2636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Stratified Random Sample approach.</a:t>
          </a:r>
        </a:p>
      </dgm:t>
    </dgm:pt>
    <dgm:pt modelId="{CB5216C8-816B-4927-8304-F0DE7428C5DF}" type="parTrans" cxnId="{67D9D924-21D2-4DA7-AC34-68B643BA5051}">
      <dgm:prSet/>
      <dgm:spPr/>
      <dgm:t>
        <a:bodyPr/>
        <a:lstStyle/>
        <a:p>
          <a:endParaRPr lang="en-US"/>
        </a:p>
      </dgm:t>
    </dgm:pt>
    <dgm:pt modelId="{AD7D121C-F95E-4B5C-B1A3-968F0B3AAB48}" type="sibTrans" cxnId="{67D9D924-21D2-4DA7-AC34-68B643BA5051}">
      <dgm:prSet/>
      <dgm:spPr/>
      <dgm:t>
        <a:bodyPr/>
        <a:lstStyle/>
        <a:p>
          <a:endParaRPr lang="en-US"/>
        </a:p>
      </dgm:t>
    </dgm:pt>
    <dgm:pt modelId="{04017B55-D7B6-419F-A331-1A6EBBCC623F}">
      <dgm:prSet/>
      <dgm:spPr>
        <a:solidFill>
          <a:srgbClr val="00B050"/>
        </a:solidFill>
      </dgm:spPr>
      <dgm:t>
        <a:bodyPr/>
        <a:lstStyle/>
        <a:p>
          <a:r>
            <a:rPr lang="en-IE" dirty="0"/>
            <a:t>Interviews conducted face-to-face, in-home, amongst a nationally representative, quota controlled sample of Irish adults.</a:t>
          </a:r>
        </a:p>
      </dgm:t>
    </dgm:pt>
    <dgm:pt modelId="{7F9D6A0F-F1E3-4129-A19F-18F5F0D86F2B}" type="parTrans" cxnId="{8FA6B1BA-B306-424C-A00B-FBF8BFE1713A}">
      <dgm:prSet/>
      <dgm:spPr/>
      <dgm:t>
        <a:bodyPr/>
        <a:lstStyle/>
        <a:p>
          <a:endParaRPr lang="en-US"/>
        </a:p>
      </dgm:t>
    </dgm:pt>
    <dgm:pt modelId="{1D61316C-2B32-43EC-8065-C9122F2A4631}" type="sibTrans" cxnId="{8FA6B1BA-B306-424C-A00B-FBF8BFE1713A}">
      <dgm:prSet/>
      <dgm:spPr/>
      <dgm:t>
        <a:bodyPr/>
        <a:lstStyle/>
        <a:p>
          <a:endParaRPr lang="en-US"/>
        </a:p>
      </dgm:t>
    </dgm:pt>
    <dgm:pt modelId="{F3DC76CC-4A5A-4AC7-9BF5-707863AF8E6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IE" dirty="0"/>
            <a:t>Data weighted to Census estimates at the analysis stage.</a:t>
          </a:r>
        </a:p>
      </dgm:t>
    </dgm:pt>
    <dgm:pt modelId="{2DB4B9A2-4218-44BD-870F-8B2D1EFF41F0}" type="parTrans" cxnId="{E0A153C9-3725-447F-B4BA-7142C4D24CD7}">
      <dgm:prSet/>
      <dgm:spPr/>
      <dgm:t>
        <a:bodyPr/>
        <a:lstStyle/>
        <a:p>
          <a:endParaRPr lang="en-US"/>
        </a:p>
      </dgm:t>
    </dgm:pt>
    <dgm:pt modelId="{C2CCC805-A016-445B-A8B5-37EC9FEFBB68}" type="sibTrans" cxnId="{E0A153C9-3725-447F-B4BA-7142C4D24CD7}">
      <dgm:prSet/>
      <dgm:spPr/>
      <dgm:t>
        <a:bodyPr/>
        <a:lstStyle/>
        <a:p>
          <a:endParaRPr lang="en-US"/>
        </a:p>
      </dgm:t>
    </dgm:pt>
    <dgm:pt modelId="{837EE3EB-A1BC-46FF-AD52-C34A2A487436}">
      <dgm:prSet/>
      <dgm:spPr/>
      <dgm:t>
        <a:bodyPr/>
        <a:lstStyle/>
        <a:p>
          <a:r>
            <a:rPr lang="en-IE" dirty="0"/>
            <a:t>Total number of interviews achieved 808 (507 ROI and 301 NI).</a:t>
          </a:r>
        </a:p>
      </dgm:t>
    </dgm:pt>
    <dgm:pt modelId="{E39961CD-D03F-4A9F-B821-6891A08CD76A}" type="parTrans" cxnId="{1A1D64BE-88EF-4048-9209-561A6E1D70E6}">
      <dgm:prSet/>
      <dgm:spPr/>
      <dgm:t>
        <a:bodyPr/>
        <a:lstStyle/>
        <a:p>
          <a:endParaRPr lang="en-US"/>
        </a:p>
      </dgm:t>
    </dgm:pt>
    <dgm:pt modelId="{5E99DDFE-93AF-46CB-8F13-2B8060316504}" type="sibTrans" cxnId="{1A1D64BE-88EF-4048-9209-561A6E1D70E6}">
      <dgm:prSet/>
      <dgm:spPr/>
      <dgm:t>
        <a:bodyPr/>
        <a:lstStyle/>
        <a:p>
          <a:endParaRPr lang="en-US"/>
        </a:p>
      </dgm:t>
    </dgm:pt>
    <dgm:pt modelId="{0F62C51A-31FA-46A3-9B50-D69D85B85305}">
      <dgm:prSet/>
      <dgm:spPr/>
      <dgm:t>
        <a:bodyPr/>
        <a:lstStyle/>
        <a:p>
          <a:r>
            <a:rPr lang="en-IE" dirty="0"/>
            <a:t>Fieldwork was conducted between November 2017 and January 2018.</a:t>
          </a:r>
        </a:p>
      </dgm:t>
    </dgm:pt>
    <dgm:pt modelId="{22CF7ABF-F34C-4932-B983-D834FAED9142}" type="parTrans" cxnId="{F8797A7C-5E51-4A18-A784-51E6ED05393E}">
      <dgm:prSet/>
      <dgm:spPr/>
      <dgm:t>
        <a:bodyPr/>
        <a:lstStyle/>
        <a:p>
          <a:endParaRPr lang="en-US"/>
        </a:p>
      </dgm:t>
    </dgm:pt>
    <dgm:pt modelId="{A243B0D5-B9EC-4321-88DD-B1C3991A288E}" type="sibTrans" cxnId="{F8797A7C-5E51-4A18-A784-51E6ED05393E}">
      <dgm:prSet/>
      <dgm:spPr/>
      <dgm:t>
        <a:bodyPr/>
        <a:lstStyle/>
        <a:p>
          <a:endParaRPr lang="en-US"/>
        </a:p>
      </dgm:t>
    </dgm:pt>
    <dgm:pt modelId="{9245F4CF-05CD-4D5F-9345-80A3CBF6DF37}" type="pres">
      <dgm:prSet presAssocID="{2510D145-2965-4E41-80A2-6A708934F910}" presName="Name0" presStyleCnt="0">
        <dgm:presLayoutVars>
          <dgm:chMax val="7"/>
          <dgm:chPref val="7"/>
          <dgm:dir/>
        </dgm:presLayoutVars>
      </dgm:prSet>
      <dgm:spPr/>
    </dgm:pt>
    <dgm:pt modelId="{88A7D2BA-8688-46B6-9D31-B2527B89B078}" type="pres">
      <dgm:prSet presAssocID="{2510D145-2965-4E41-80A2-6A708934F910}" presName="Name1" presStyleCnt="0"/>
      <dgm:spPr/>
    </dgm:pt>
    <dgm:pt modelId="{9284820B-8DC0-4ED5-92CA-9D94FC07B873}" type="pres">
      <dgm:prSet presAssocID="{2510D145-2965-4E41-80A2-6A708934F910}" presName="cycle" presStyleCnt="0"/>
      <dgm:spPr/>
    </dgm:pt>
    <dgm:pt modelId="{10BD37BC-4D76-4770-AEF1-DB9423882FD1}" type="pres">
      <dgm:prSet presAssocID="{2510D145-2965-4E41-80A2-6A708934F910}" presName="srcNode" presStyleLbl="node1" presStyleIdx="0" presStyleCnt="5"/>
      <dgm:spPr/>
    </dgm:pt>
    <dgm:pt modelId="{8F591DE7-ACCA-4AF4-9DAA-7B1D4CEA62FD}" type="pres">
      <dgm:prSet presAssocID="{2510D145-2965-4E41-80A2-6A708934F910}" presName="conn" presStyleLbl="parChTrans1D2" presStyleIdx="0" presStyleCnt="1"/>
      <dgm:spPr/>
    </dgm:pt>
    <dgm:pt modelId="{9A88F928-919B-4E70-93A8-240B517F1672}" type="pres">
      <dgm:prSet presAssocID="{2510D145-2965-4E41-80A2-6A708934F910}" presName="extraNode" presStyleLbl="node1" presStyleIdx="0" presStyleCnt="5"/>
      <dgm:spPr/>
    </dgm:pt>
    <dgm:pt modelId="{6616AA98-39D8-4F88-9ACF-5ACB80562811}" type="pres">
      <dgm:prSet presAssocID="{2510D145-2965-4E41-80A2-6A708934F910}" presName="dstNode" presStyleLbl="node1" presStyleIdx="0" presStyleCnt="5"/>
      <dgm:spPr/>
    </dgm:pt>
    <dgm:pt modelId="{1D57AA8E-81B4-4733-9905-2D07E9D2A5EF}" type="pres">
      <dgm:prSet presAssocID="{AFE1E045-6370-461F-9263-361D38F2636B}" presName="text_1" presStyleLbl="node1" presStyleIdx="0" presStyleCnt="5">
        <dgm:presLayoutVars>
          <dgm:bulletEnabled val="1"/>
        </dgm:presLayoutVars>
      </dgm:prSet>
      <dgm:spPr/>
    </dgm:pt>
    <dgm:pt modelId="{6AD201B2-4AD0-4428-AEDF-253F267A8D10}" type="pres">
      <dgm:prSet presAssocID="{AFE1E045-6370-461F-9263-361D38F2636B}" presName="accent_1" presStyleCnt="0"/>
      <dgm:spPr/>
    </dgm:pt>
    <dgm:pt modelId="{E4DF676E-8EC6-45CF-AFF1-B5C526C307E5}" type="pres">
      <dgm:prSet presAssocID="{AFE1E045-6370-461F-9263-361D38F2636B}" presName="accentRepeatNode" presStyleLbl="solidFgAcc1" presStyleIdx="0" presStyleCnt="5"/>
      <dgm:spPr>
        <a:ln>
          <a:solidFill>
            <a:srgbClr val="7030A0"/>
          </a:solidFill>
        </a:ln>
      </dgm:spPr>
    </dgm:pt>
    <dgm:pt modelId="{0353842A-E176-46FA-A9E0-6271AB49B5B6}" type="pres">
      <dgm:prSet presAssocID="{04017B55-D7B6-419F-A331-1A6EBBCC623F}" presName="text_2" presStyleLbl="node1" presStyleIdx="1" presStyleCnt="5">
        <dgm:presLayoutVars>
          <dgm:bulletEnabled val="1"/>
        </dgm:presLayoutVars>
      </dgm:prSet>
      <dgm:spPr/>
    </dgm:pt>
    <dgm:pt modelId="{F7CAE68E-E879-4804-B8C8-277664345EFE}" type="pres">
      <dgm:prSet presAssocID="{04017B55-D7B6-419F-A331-1A6EBBCC623F}" presName="accent_2" presStyleCnt="0"/>
      <dgm:spPr/>
    </dgm:pt>
    <dgm:pt modelId="{471E0B48-5F4C-4C13-8BCC-8D5D437BBE95}" type="pres">
      <dgm:prSet presAssocID="{04017B55-D7B6-419F-A331-1A6EBBCC623F}" presName="accentRepeatNode" presStyleLbl="solidFgAcc1" presStyleIdx="1" presStyleCnt="5"/>
      <dgm:spPr>
        <a:ln>
          <a:solidFill>
            <a:srgbClr val="00B050"/>
          </a:solidFill>
        </a:ln>
      </dgm:spPr>
    </dgm:pt>
    <dgm:pt modelId="{2B9DD2D0-727C-4EAC-B462-7F57514C1E39}" type="pres">
      <dgm:prSet presAssocID="{F3DC76CC-4A5A-4AC7-9BF5-707863AF8E62}" presName="text_3" presStyleLbl="node1" presStyleIdx="2" presStyleCnt="5">
        <dgm:presLayoutVars>
          <dgm:bulletEnabled val="1"/>
        </dgm:presLayoutVars>
      </dgm:prSet>
      <dgm:spPr/>
    </dgm:pt>
    <dgm:pt modelId="{7F80E40D-78BD-4B69-B63B-371BBDECFE9B}" type="pres">
      <dgm:prSet presAssocID="{F3DC76CC-4A5A-4AC7-9BF5-707863AF8E62}" presName="accent_3" presStyleCnt="0"/>
      <dgm:spPr/>
    </dgm:pt>
    <dgm:pt modelId="{1638F837-745B-488F-8A5F-897ED1CD652A}" type="pres">
      <dgm:prSet presAssocID="{F3DC76CC-4A5A-4AC7-9BF5-707863AF8E62}" presName="accentRepeatNode" presStyleLbl="solidFgAcc1" presStyleIdx="2" presStyleCnt="5"/>
      <dgm:spPr>
        <a:ln>
          <a:solidFill>
            <a:schemeClr val="bg1">
              <a:lumMod val="50000"/>
            </a:schemeClr>
          </a:solidFill>
        </a:ln>
      </dgm:spPr>
    </dgm:pt>
    <dgm:pt modelId="{059A7061-D0EB-42D6-950B-2C9442D63EC6}" type="pres">
      <dgm:prSet presAssocID="{837EE3EB-A1BC-46FF-AD52-C34A2A487436}" presName="text_4" presStyleLbl="node1" presStyleIdx="3" presStyleCnt="5">
        <dgm:presLayoutVars>
          <dgm:bulletEnabled val="1"/>
        </dgm:presLayoutVars>
      </dgm:prSet>
      <dgm:spPr/>
    </dgm:pt>
    <dgm:pt modelId="{D101D2E2-ABA0-47FF-97BC-6E085988EA7E}" type="pres">
      <dgm:prSet presAssocID="{837EE3EB-A1BC-46FF-AD52-C34A2A487436}" presName="accent_4" presStyleCnt="0"/>
      <dgm:spPr/>
    </dgm:pt>
    <dgm:pt modelId="{375F0BC0-AABF-47CF-BFEC-F247BE97CA89}" type="pres">
      <dgm:prSet presAssocID="{837EE3EB-A1BC-46FF-AD52-C34A2A487436}" presName="accentRepeatNode" presStyleLbl="solidFgAcc1" presStyleIdx="3" presStyleCnt="5"/>
      <dgm:spPr/>
    </dgm:pt>
    <dgm:pt modelId="{33604828-28F3-4714-AA32-CC2511A1FD58}" type="pres">
      <dgm:prSet presAssocID="{0F62C51A-31FA-46A3-9B50-D69D85B85305}" presName="text_5" presStyleLbl="node1" presStyleIdx="4" presStyleCnt="5">
        <dgm:presLayoutVars>
          <dgm:bulletEnabled val="1"/>
        </dgm:presLayoutVars>
      </dgm:prSet>
      <dgm:spPr/>
    </dgm:pt>
    <dgm:pt modelId="{C8445815-DF95-4F6F-A383-3A69EC40B2CE}" type="pres">
      <dgm:prSet presAssocID="{0F62C51A-31FA-46A3-9B50-D69D85B85305}" presName="accent_5" presStyleCnt="0"/>
      <dgm:spPr/>
    </dgm:pt>
    <dgm:pt modelId="{E36AB96F-C7C4-4A39-AB4F-2D785AB8DCD2}" type="pres">
      <dgm:prSet presAssocID="{0F62C51A-31FA-46A3-9B50-D69D85B85305}" presName="accentRepeatNode" presStyleLbl="solidFgAcc1" presStyleIdx="4" presStyleCnt="5"/>
      <dgm:spPr/>
    </dgm:pt>
  </dgm:ptLst>
  <dgm:cxnLst>
    <dgm:cxn modelId="{B0BD790D-C62D-4943-B3D9-E36E96310DD7}" type="presOf" srcId="{04017B55-D7B6-419F-A331-1A6EBBCC623F}" destId="{0353842A-E176-46FA-A9E0-6271AB49B5B6}" srcOrd="0" destOrd="0" presId="urn:microsoft.com/office/officeart/2008/layout/VerticalCurvedList"/>
    <dgm:cxn modelId="{2D987714-BDE3-48A7-87AF-7283FFFC1B03}" type="presOf" srcId="{2510D145-2965-4E41-80A2-6A708934F910}" destId="{9245F4CF-05CD-4D5F-9345-80A3CBF6DF37}" srcOrd="0" destOrd="0" presId="urn:microsoft.com/office/officeart/2008/layout/VerticalCurvedList"/>
    <dgm:cxn modelId="{618D961C-4425-4826-8BE9-5A7A0B074017}" type="presOf" srcId="{0F62C51A-31FA-46A3-9B50-D69D85B85305}" destId="{33604828-28F3-4714-AA32-CC2511A1FD58}" srcOrd="0" destOrd="0" presId="urn:microsoft.com/office/officeart/2008/layout/VerticalCurvedList"/>
    <dgm:cxn modelId="{67D9D924-21D2-4DA7-AC34-68B643BA5051}" srcId="{2510D145-2965-4E41-80A2-6A708934F910}" destId="{AFE1E045-6370-461F-9263-361D38F2636B}" srcOrd="0" destOrd="0" parTransId="{CB5216C8-816B-4927-8304-F0DE7428C5DF}" sibTransId="{AD7D121C-F95E-4B5C-B1A3-968F0B3AAB48}"/>
    <dgm:cxn modelId="{BE5CBE39-CADF-4C20-B345-212CA217961A}" type="presOf" srcId="{837EE3EB-A1BC-46FF-AD52-C34A2A487436}" destId="{059A7061-D0EB-42D6-950B-2C9442D63EC6}" srcOrd="0" destOrd="0" presId="urn:microsoft.com/office/officeart/2008/layout/VerticalCurvedList"/>
    <dgm:cxn modelId="{C6493369-40FB-47A1-B96A-B5B74F913558}" type="presOf" srcId="{F3DC76CC-4A5A-4AC7-9BF5-707863AF8E62}" destId="{2B9DD2D0-727C-4EAC-B462-7F57514C1E39}" srcOrd="0" destOrd="0" presId="urn:microsoft.com/office/officeart/2008/layout/VerticalCurvedList"/>
    <dgm:cxn modelId="{F8797A7C-5E51-4A18-A784-51E6ED05393E}" srcId="{2510D145-2965-4E41-80A2-6A708934F910}" destId="{0F62C51A-31FA-46A3-9B50-D69D85B85305}" srcOrd="4" destOrd="0" parTransId="{22CF7ABF-F34C-4932-B983-D834FAED9142}" sibTransId="{A243B0D5-B9EC-4321-88DD-B1C3991A288E}"/>
    <dgm:cxn modelId="{A302BF8C-856C-430B-B0C4-25DE07CF38E2}" type="presOf" srcId="{AFE1E045-6370-461F-9263-361D38F2636B}" destId="{1D57AA8E-81B4-4733-9905-2D07E9D2A5EF}" srcOrd="0" destOrd="0" presId="urn:microsoft.com/office/officeart/2008/layout/VerticalCurvedList"/>
    <dgm:cxn modelId="{8FA6B1BA-B306-424C-A00B-FBF8BFE1713A}" srcId="{2510D145-2965-4E41-80A2-6A708934F910}" destId="{04017B55-D7B6-419F-A331-1A6EBBCC623F}" srcOrd="1" destOrd="0" parTransId="{7F9D6A0F-F1E3-4129-A19F-18F5F0D86F2B}" sibTransId="{1D61316C-2B32-43EC-8065-C9122F2A4631}"/>
    <dgm:cxn modelId="{1A1D64BE-88EF-4048-9209-561A6E1D70E6}" srcId="{2510D145-2965-4E41-80A2-6A708934F910}" destId="{837EE3EB-A1BC-46FF-AD52-C34A2A487436}" srcOrd="3" destOrd="0" parTransId="{E39961CD-D03F-4A9F-B821-6891A08CD76A}" sibTransId="{5E99DDFE-93AF-46CB-8F13-2B8060316504}"/>
    <dgm:cxn modelId="{E0A153C9-3725-447F-B4BA-7142C4D24CD7}" srcId="{2510D145-2965-4E41-80A2-6A708934F910}" destId="{F3DC76CC-4A5A-4AC7-9BF5-707863AF8E62}" srcOrd="2" destOrd="0" parTransId="{2DB4B9A2-4218-44BD-870F-8B2D1EFF41F0}" sibTransId="{C2CCC805-A016-445B-A8B5-37EC9FEFBB68}"/>
    <dgm:cxn modelId="{48B734F0-CC6E-4BF2-B228-BA4EF69DA3BD}" type="presOf" srcId="{AD7D121C-F95E-4B5C-B1A3-968F0B3AAB48}" destId="{8F591DE7-ACCA-4AF4-9DAA-7B1D4CEA62FD}" srcOrd="0" destOrd="0" presId="urn:microsoft.com/office/officeart/2008/layout/VerticalCurvedList"/>
    <dgm:cxn modelId="{8331FCA2-44E0-4117-9744-2E57638A7DD5}" type="presParOf" srcId="{9245F4CF-05CD-4D5F-9345-80A3CBF6DF37}" destId="{88A7D2BA-8688-46B6-9D31-B2527B89B078}" srcOrd="0" destOrd="0" presId="urn:microsoft.com/office/officeart/2008/layout/VerticalCurvedList"/>
    <dgm:cxn modelId="{66921C6F-5F9F-47AD-B62B-8168B034A37F}" type="presParOf" srcId="{88A7D2BA-8688-46B6-9D31-B2527B89B078}" destId="{9284820B-8DC0-4ED5-92CA-9D94FC07B873}" srcOrd="0" destOrd="0" presId="urn:microsoft.com/office/officeart/2008/layout/VerticalCurvedList"/>
    <dgm:cxn modelId="{48D45915-3EC6-4C1D-89A7-56A3A8BF0CCC}" type="presParOf" srcId="{9284820B-8DC0-4ED5-92CA-9D94FC07B873}" destId="{10BD37BC-4D76-4770-AEF1-DB9423882FD1}" srcOrd="0" destOrd="0" presId="urn:microsoft.com/office/officeart/2008/layout/VerticalCurvedList"/>
    <dgm:cxn modelId="{BF5CA7EB-10CC-428A-ACA0-798418589168}" type="presParOf" srcId="{9284820B-8DC0-4ED5-92CA-9D94FC07B873}" destId="{8F591DE7-ACCA-4AF4-9DAA-7B1D4CEA62FD}" srcOrd="1" destOrd="0" presId="urn:microsoft.com/office/officeart/2008/layout/VerticalCurvedList"/>
    <dgm:cxn modelId="{AA7A3F45-3F9D-4F9F-B50D-2ED3744AC55A}" type="presParOf" srcId="{9284820B-8DC0-4ED5-92CA-9D94FC07B873}" destId="{9A88F928-919B-4E70-93A8-240B517F1672}" srcOrd="2" destOrd="0" presId="urn:microsoft.com/office/officeart/2008/layout/VerticalCurvedList"/>
    <dgm:cxn modelId="{7A1DE02C-7D48-4752-85A4-10201DC5BBEC}" type="presParOf" srcId="{9284820B-8DC0-4ED5-92CA-9D94FC07B873}" destId="{6616AA98-39D8-4F88-9ACF-5ACB80562811}" srcOrd="3" destOrd="0" presId="urn:microsoft.com/office/officeart/2008/layout/VerticalCurvedList"/>
    <dgm:cxn modelId="{6CAEED4C-4DBF-48C2-B8F6-2E435A2EEEF4}" type="presParOf" srcId="{88A7D2BA-8688-46B6-9D31-B2527B89B078}" destId="{1D57AA8E-81B4-4733-9905-2D07E9D2A5EF}" srcOrd="1" destOrd="0" presId="urn:microsoft.com/office/officeart/2008/layout/VerticalCurvedList"/>
    <dgm:cxn modelId="{F89473CC-CD19-4CEF-9C9E-E600E611C491}" type="presParOf" srcId="{88A7D2BA-8688-46B6-9D31-B2527B89B078}" destId="{6AD201B2-4AD0-4428-AEDF-253F267A8D10}" srcOrd="2" destOrd="0" presId="urn:microsoft.com/office/officeart/2008/layout/VerticalCurvedList"/>
    <dgm:cxn modelId="{82DE497C-8F50-4581-ACF1-DACF10826F87}" type="presParOf" srcId="{6AD201B2-4AD0-4428-AEDF-253F267A8D10}" destId="{E4DF676E-8EC6-45CF-AFF1-B5C526C307E5}" srcOrd="0" destOrd="0" presId="urn:microsoft.com/office/officeart/2008/layout/VerticalCurvedList"/>
    <dgm:cxn modelId="{DC41A81D-9F22-4A2B-AD11-AB836DFD3048}" type="presParOf" srcId="{88A7D2BA-8688-46B6-9D31-B2527B89B078}" destId="{0353842A-E176-46FA-A9E0-6271AB49B5B6}" srcOrd="3" destOrd="0" presId="urn:microsoft.com/office/officeart/2008/layout/VerticalCurvedList"/>
    <dgm:cxn modelId="{CE988534-2E30-4A8C-B1F0-3AA2180D887A}" type="presParOf" srcId="{88A7D2BA-8688-46B6-9D31-B2527B89B078}" destId="{F7CAE68E-E879-4804-B8C8-277664345EFE}" srcOrd="4" destOrd="0" presId="urn:microsoft.com/office/officeart/2008/layout/VerticalCurvedList"/>
    <dgm:cxn modelId="{6345D22F-4242-4EF1-9442-9A63CDF02F28}" type="presParOf" srcId="{F7CAE68E-E879-4804-B8C8-277664345EFE}" destId="{471E0B48-5F4C-4C13-8BCC-8D5D437BBE95}" srcOrd="0" destOrd="0" presId="urn:microsoft.com/office/officeart/2008/layout/VerticalCurvedList"/>
    <dgm:cxn modelId="{91EC401D-7B5A-4CE7-BA60-40BE905A3C5E}" type="presParOf" srcId="{88A7D2BA-8688-46B6-9D31-B2527B89B078}" destId="{2B9DD2D0-727C-4EAC-B462-7F57514C1E39}" srcOrd="5" destOrd="0" presId="urn:microsoft.com/office/officeart/2008/layout/VerticalCurvedList"/>
    <dgm:cxn modelId="{1651D9D9-F0BF-4CC2-8754-F128B82CF9FC}" type="presParOf" srcId="{88A7D2BA-8688-46B6-9D31-B2527B89B078}" destId="{7F80E40D-78BD-4B69-B63B-371BBDECFE9B}" srcOrd="6" destOrd="0" presId="urn:microsoft.com/office/officeart/2008/layout/VerticalCurvedList"/>
    <dgm:cxn modelId="{B53D9207-23D7-4C61-9A5F-AA94D03E0D2D}" type="presParOf" srcId="{7F80E40D-78BD-4B69-B63B-371BBDECFE9B}" destId="{1638F837-745B-488F-8A5F-897ED1CD652A}" srcOrd="0" destOrd="0" presId="urn:microsoft.com/office/officeart/2008/layout/VerticalCurvedList"/>
    <dgm:cxn modelId="{A4BB4819-9AF5-4C12-B485-672A654CEF79}" type="presParOf" srcId="{88A7D2BA-8688-46B6-9D31-B2527B89B078}" destId="{059A7061-D0EB-42D6-950B-2C9442D63EC6}" srcOrd="7" destOrd="0" presId="urn:microsoft.com/office/officeart/2008/layout/VerticalCurvedList"/>
    <dgm:cxn modelId="{CCC206A4-E622-4F7E-B0BA-E373D1B99646}" type="presParOf" srcId="{88A7D2BA-8688-46B6-9D31-B2527B89B078}" destId="{D101D2E2-ABA0-47FF-97BC-6E085988EA7E}" srcOrd="8" destOrd="0" presId="urn:microsoft.com/office/officeart/2008/layout/VerticalCurvedList"/>
    <dgm:cxn modelId="{447DC5FC-83B4-4C1E-8E3A-1C2736A0A6C0}" type="presParOf" srcId="{D101D2E2-ABA0-47FF-97BC-6E085988EA7E}" destId="{375F0BC0-AABF-47CF-BFEC-F247BE97CA89}" srcOrd="0" destOrd="0" presId="urn:microsoft.com/office/officeart/2008/layout/VerticalCurvedList"/>
    <dgm:cxn modelId="{694D62FE-72A3-4A55-BC41-BD688DEFCBB2}" type="presParOf" srcId="{88A7D2BA-8688-46B6-9D31-B2527B89B078}" destId="{33604828-28F3-4714-AA32-CC2511A1FD58}" srcOrd="9" destOrd="0" presId="urn:microsoft.com/office/officeart/2008/layout/VerticalCurvedList"/>
    <dgm:cxn modelId="{B3EE4DF8-C237-49C3-81F4-71CC2A2B9B9E}" type="presParOf" srcId="{88A7D2BA-8688-46B6-9D31-B2527B89B078}" destId="{C8445815-DF95-4F6F-A383-3A69EC40B2CE}" srcOrd="10" destOrd="0" presId="urn:microsoft.com/office/officeart/2008/layout/VerticalCurvedList"/>
    <dgm:cxn modelId="{439E9256-3DB9-4BC2-8C53-B4A5238DA5BA}" type="presParOf" srcId="{C8445815-DF95-4F6F-A383-3A69EC40B2CE}" destId="{E36AB96F-C7C4-4A39-AB4F-2D785AB8DC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1EFC2-C0AA-472F-AB2C-FAB0A7F23321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61FC8F72-750D-421C-83E5-B70E476B0E4F}">
      <dgm:prSet phldrT="[Text]"/>
      <dgm:spPr/>
      <dgm:t>
        <a:bodyPr/>
        <a:lstStyle/>
        <a:p>
          <a:r>
            <a:rPr lang="en-US" b="1" dirty="0"/>
            <a:t>Just under half (47%) are aged 15-34 years</a:t>
          </a:r>
          <a:r>
            <a:rPr lang="en-US" dirty="0"/>
            <a:t>.</a:t>
          </a:r>
        </a:p>
      </dgm:t>
    </dgm:pt>
    <dgm:pt modelId="{08AA4C38-76A9-4D8F-B89C-D3A90930FBAB}" type="parTrans" cxnId="{AD6AFF50-4043-4A35-A0FE-10067C455935}">
      <dgm:prSet/>
      <dgm:spPr/>
      <dgm:t>
        <a:bodyPr/>
        <a:lstStyle/>
        <a:p>
          <a:endParaRPr lang="en-US"/>
        </a:p>
      </dgm:t>
    </dgm:pt>
    <dgm:pt modelId="{E89E77C9-9F44-4429-8AC6-CB198FE7365D}" type="sibTrans" cxnId="{AD6AFF50-4043-4A35-A0FE-10067C455935}">
      <dgm:prSet/>
      <dgm:spPr/>
      <dgm:t>
        <a:bodyPr/>
        <a:lstStyle/>
        <a:p>
          <a:endParaRPr lang="en-US"/>
        </a:p>
      </dgm:t>
    </dgm:pt>
    <dgm:pt modelId="{21A11EDA-560C-4B6E-9311-9F6AE64039CF}">
      <dgm:prSet phldrT="[Text]"/>
      <dgm:spPr/>
      <dgm:t>
        <a:bodyPr/>
        <a:lstStyle/>
        <a:p>
          <a:r>
            <a:rPr lang="en-IE" b="1" dirty="0"/>
            <a:t>Significantly more likely to be male (64%) than female (36%).</a:t>
          </a:r>
          <a:endParaRPr lang="en-US" dirty="0"/>
        </a:p>
      </dgm:t>
    </dgm:pt>
    <dgm:pt modelId="{94DF746D-488B-4925-AC08-78728956FE5D}" type="parTrans" cxnId="{D111A15C-4032-4650-97B3-B32936456A74}">
      <dgm:prSet/>
      <dgm:spPr/>
      <dgm:t>
        <a:bodyPr/>
        <a:lstStyle/>
        <a:p>
          <a:endParaRPr lang="en-US"/>
        </a:p>
      </dgm:t>
    </dgm:pt>
    <dgm:pt modelId="{6A4101D0-B026-436D-B8B1-7C85540030CC}" type="sibTrans" cxnId="{D111A15C-4032-4650-97B3-B32936456A74}">
      <dgm:prSet/>
      <dgm:spPr/>
      <dgm:t>
        <a:bodyPr/>
        <a:lstStyle/>
        <a:p>
          <a:endParaRPr lang="en-US"/>
        </a:p>
      </dgm:t>
    </dgm:pt>
    <dgm:pt modelId="{72F94E53-743E-4867-9507-F9553D8B2C04}">
      <dgm:prSet phldrT="[Text]"/>
      <dgm:spPr/>
      <dgm:t>
        <a:bodyPr/>
        <a:lstStyle/>
        <a:p>
          <a:r>
            <a:rPr lang="en-IE" b="1" dirty="0"/>
            <a:t>Slightly more ABC1s (54%) than C2DEs (46%) are consuming burgers that are not well done.</a:t>
          </a:r>
          <a:endParaRPr lang="en-US" dirty="0"/>
        </a:p>
      </dgm:t>
    </dgm:pt>
    <dgm:pt modelId="{8A0AB639-3D39-466B-9025-B1A0C78DD024}" type="parTrans" cxnId="{6E7B204D-A71C-4AED-9FED-862408F347BD}">
      <dgm:prSet/>
      <dgm:spPr/>
      <dgm:t>
        <a:bodyPr/>
        <a:lstStyle/>
        <a:p>
          <a:endParaRPr lang="en-US"/>
        </a:p>
      </dgm:t>
    </dgm:pt>
    <dgm:pt modelId="{CBC68C2E-4B72-434E-98F4-F360CEA07FA8}" type="sibTrans" cxnId="{6E7B204D-A71C-4AED-9FED-862408F347BD}">
      <dgm:prSet/>
      <dgm:spPr/>
      <dgm:t>
        <a:bodyPr/>
        <a:lstStyle/>
        <a:p>
          <a:endParaRPr lang="en-US"/>
        </a:p>
      </dgm:t>
    </dgm:pt>
    <dgm:pt modelId="{49743D68-49E8-4525-8345-00B0E0E50C26}">
      <dgm:prSet/>
      <dgm:spPr/>
      <dgm:t>
        <a:bodyPr/>
        <a:lstStyle/>
        <a:p>
          <a:r>
            <a:rPr lang="en-IE" b="1" dirty="0"/>
            <a:t>43% of ROI consumers of these burgers are based in Dublin.</a:t>
          </a:r>
        </a:p>
      </dgm:t>
    </dgm:pt>
    <dgm:pt modelId="{A0FFCC20-1A23-484C-A4EB-42CA2B2F9056}" type="parTrans" cxnId="{8D0F7879-3B9F-4165-A5C0-754D096ACC5F}">
      <dgm:prSet/>
      <dgm:spPr/>
      <dgm:t>
        <a:bodyPr/>
        <a:lstStyle/>
        <a:p>
          <a:endParaRPr lang="en-US"/>
        </a:p>
      </dgm:t>
    </dgm:pt>
    <dgm:pt modelId="{17CC5580-6F0A-4438-BDFB-DA2BE938C0EC}" type="sibTrans" cxnId="{8D0F7879-3B9F-4165-A5C0-754D096ACC5F}">
      <dgm:prSet/>
      <dgm:spPr/>
      <dgm:t>
        <a:bodyPr/>
        <a:lstStyle/>
        <a:p>
          <a:endParaRPr lang="en-US"/>
        </a:p>
      </dgm:t>
    </dgm:pt>
    <dgm:pt modelId="{EB73974C-9783-4E66-8E75-40CB7D12EFEA}" type="pres">
      <dgm:prSet presAssocID="{A4E1EFC2-C0AA-472F-AB2C-FAB0A7F23321}" presName="linearFlow" presStyleCnt="0">
        <dgm:presLayoutVars>
          <dgm:dir/>
          <dgm:resizeHandles val="exact"/>
        </dgm:presLayoutVars>
      </dgm:prSet>
      <dgm:spPr/>
    </dgm:pt>
    <dgm:pt modelId="{E89EB30F-B540-463D-A63A-3E917A97D096}" type="pres">
      <dgm:prSet presAssocID="{61FC8F72-750D-421C-83E5-B70E476B0E4F}" presName="composite" presStyleCnt="0"/>
      <dgm:spPr/>
    </dgm:pt>
    <dgm:pt modelId="{38F6DE61-E3EF-48B9-AB34-E06A79DD9C49}" type="pres">
      <dgm:prSet presAssocID="{61FC8F72-750D-421C-83E5-B70E476B0E4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EE672B9-6F82-4FE3-8D71-4EE769FA1AFD}" type="pres">
      <dgm:prSet presAssocID="{61FC8F72-750D-421C-83E5-B70E476B0E4F}" presName="txShp" presStyleLbl="node1" presStyleIdx="0" presStyleCnt="4">
        <dgm:presLayoutVars>
          <dgm:bulletEnabled val="1"/>
        </dgm:presLayoutVars>
      </dgm:prSet>
      <dgm:spPr/>
    </dgm:pt>
    <dgm:pt modelId="{F91F574C-3C00-4B7D-BA64-5E615337B489}" type="pres">
      <dgm:prSet presAssocID="{E89E77C9-9F44-4429-8AC6-CB198FE7365D}" presName="spacing" presStyleCnt="0"/>
      <dgm:spPr/>
    </dgm:pt>
    <dgm:pt modelId="{58440B35-63FE-4D95-897F-BE6003D69485}" type="pres">
      <dgm:prSet presAssocID="{21A11EDA-560C-4B6E-9311-9F6AE64039CF}" presName="composite" presStyleCnt="0"/>
      <dgm:spPr/>
    </dgm:pt>
    <dgm:pt modelId="{0FCB16F8-0786-4B52-A586-FBAE8E7CE79B}" type="pres">
      <dgm:prSet presAssocID="{21A11EDA-560C-4B6E-9311-9F6AE64039C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5838636-0FFE-4854-8C7F-0BA7F3E65680}" type="pres">
      <dgm:prSet presAssocID="{21A11EDA-560C-4B6E-9311-9F6AE64039CF}" presName="txShp" presStyleLbl="node1" presStyleIdx="1" presStyleCnt="4">
        <dgm:presLayoutVars>
          <dgm:bulletEnabled val="1"/>
        </dgm:presLayoutVars>
      </dgm:prSet>
      <dgm:spPr/>
    </dgm:pt>
    <dgm:pt modelId="{C013A3CA-B4D3-4113-95B4-1C7EE1251033}" type="pres">
      <dgm:prSet presAssocID="{6A4101D0-B026-436D-B8B1-7C85540030CC}" presName="spacing" presStyleCnt="0"/>
      <dgm:spPr/>
    </dgm:pt>
    <dgm:pt modelId="{AEF909BA-3949-464F-9269-6F4A43651DBC}" type="pres">
      <dgm:prSet presAssocID="{72F94E53-743E-4867-9507-F9553D8B2C04}" presName="composite" presStyleCnt="0"/>
      <dgm:spPr/>
    </dgm:pt>
    <dgm:pt modelId="{53C17C23-BDDF-4326-A818-E3573222E942}" type="pres">
      <dgm:prSet presAssocID="{72F94E53-743E-4867-9507-F9553D8B2C0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72010CD8-74DE-470E-82AF-93285F4A45F6}" type="pres">
      <dgm:prSet presAssocID="{72F94E53-743E-4867-9507-F9553D8B2C04}" presName="txShp" presStyleLbl="node1" presStyleIdx="2" presStyleCnt="4">
        <dgm:presLayoutVars>
          <dgm:bulletEnabled val="1"/>
        </dgm:presLayoutVars>
      </dgm:prSet>
      <dgm:spPr/>
    </dgm:pt>
    <dgm:pt modelId="{5D3D9F80-9277-4E2E-8403-287911098E3D}" type="pres">
      <dgm:prSet presAssocID="{CBC68C2E-4B72-434E-98F4-F360CEA07FA8}" presName="spacing" presStyleCnt="0"/>
      <dgm:spPr/>
    </dgm:pt>
    <dgm:pt modelId="{C59FFC4E-E914-4FE4-8C5D-629953BB8562}" type="pres">
      <dgm:prSet presAssocID="{49743D68-49E8-4525-8345-00B0E0E50C26}" presName="composite" presStyleCnt="0"/>
      <dgm:spPr/>
    </dgm:pt>
    <dgm:pt modelId="{15065F09-B5A2-4EFA-B8C8-D4E3C18F82DA}" type="pres">
      <dgm:prSet presAssocID="{49743D68-49E8-4525-8345-00B0E0E50C26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AAF8F42B-273F-4D5F-9507-03D21A96DD9A}" type="pres">
      <dgm:prSet presAssocID="{49743D68-49E8-4525-8345-00B0E0E50C26}" presName="txShp" presStyleLbl="node1" presStyleIdx="3" presStyleCnt="4">
        <dgm:presLayoutVars>
          <dgm:bulletEnabled val="1"/>
        </dgm:presLayoutVars>
      </dgm:prSet>
      <dgm:spPr/>
    </dgm:pt>
  </dgm:ptLst>
  <dgm:cxnLst>
    <dgm:cxn modelId="{C346F200-B138-4646-A089-9449A78D1E79}" type="presOf" srcId="{21A11EDA-560C-4B6E-9311-9F6AE64039CF}" destId="{F5838636-0FFE-4854-8C7F-0BA7F3E65680}" srcOrd="0" destOrd="0" presId="urn:microsoft.com/office/officeart/2005/8/layout/vList3"/>
    <dgm:cxn modelId="{36E5CD0D-FD13-47BA-8B56-EF545B83259E}" type="presOf" srcId="{61FC8F72-750D-421C-83E5-B70E476B0E4F}" destId="{DEE672B9-6F82-4FE3-8D71-4EE769FA1AFD}" srcOrd="0" destOrd="0" presId="urn:microsoft.com/office/officeart/2005/8/layout/vList3"/>
    <dgm:cxn modelId="{D111A15C-4032-4650-97B3-B32936456A74}" srcId="{A4E1EFC2-C0AA-472F-AB2C-FAB0A7F23321}" destId="{21A11EDA-560C-4B6E-9311-9F6AE64039CF}" srcOrd="1" destOrd="0" parTransId="{94DF746D-488B-4925-AC08-78728956FE5D}" sibTransId="{6A4101D0-B026-436D-B8B1-7C85540030CC}"/>
    <dgm:cxn modelId="{7C7CC963-E78D-456D-9A83-044F4565262E}" type="presOf" srcId="{A4E1EFC2-C0AA-472F-AB2C-FAB0A7F23321}" destId="{EB73974C-9783-4E66-8E75-40CB7D12EFEA}" srcOrd="0" destOrd="0" presId="urn:microsoft.com/office/officeart/2005/8/layout/vList3"/>
    <dgm:cxn modelId="{6E7B204D-A71C-4AED-9FED-862408F347BD}" srcId="{A4E1EFC2-C0AA-472F-AB2C-FAB0A7F23321}" destId="{72F94E53-743E-4867-9507-F9553D8B2C04}" srcOrd="2" destOrd="0" parTransId="{8A0AB639-3D39-466B-9025-B1A0C78DD024}" sibTransId="{CBC68C2E-4B72-434E-98F4-F360CEA07FA8}"/>
    <dgm:cxn modelId="{AD6AFF50-4043-4A35-A0FE-10067C455935}" srcId="{A4E1EFC2-C0AA-472F-AB2C-FAB0A7F23321}" destId="{61FC8F72-750D-421C-83E5-B70E476B0E4F}" srcOrd="0" destOrd="0" parTransId="{08AA4C38-76A9-4D8F-B89C-D3A90930FBAB}" sibTransId="{E89E77C9-9F44-4429-8AC6-CB198FE7365D}"/>
    <dgm:cxn modelId="{8D0F7879-3B9F-4165-A5C0-754D096ACC5F}" srcId="{A4E1EFC2-C0AA-472F-AB2C-FAB0A7F23321}" destId="{49743D68-49E8-4525-8345-00B0E0E50C26}" srcOrd="3" destOrd="0" parTransId="{A0FFCC20-1A23-484C-A4EB-42CA2B2F9056}" sibTransId="{17CC5580-6F0A-4438-BDFB-DA2BE938C0EC}"/>
    <dgm:cxn modelId="{D907B09C-45E2-4E54-9BF7-C3BBDA1B5385}" type="presOf" srcId="{49743D68-49E8-4525-8345-00B0E0E50C26}" destId="{AAF8F42B-273F-4D5F-9507-03D21A96DD9A}" srcOrd="0" destOrd="0" presId="urn:microsoft.com/office/officeart/2005/8/layout/vList3"/>
    <dgm:cxn modelId="{E67DE1FF-C1BB-4172-8B3D-D21BF13A982C}" type="presOf" srcId="{72F94E53-743E-4867-9507-F9553D8B2C04}" destId="{72010CD8-74DE-470E-82AF-93285F4A45F6}" srcOrd="0" destOrd="0" presId="urn:microsoft.com/office/officeart/2005/8/layout/vList3"/>
    <dgm:cxn modelId="{FE845360-AA72-481C-A2A0-EA46EB9D8289}" type="presParOf" srcId="{EB73974C-9783-4E66-8E75-40CB7D12EFEA}" destId="{E89EB30F-B540-463D-A63A-3E917A97D096}" srcOrd="0" destOrd="0" presId="urn:microsoft.com/office/officeart/2005/8/layout/vList3"/>
    <dgm:cxn modelId="{A2B34571-6CCC-4AA7-AC9F-B27519771721}" type="presParOf" srcId="{E89EB30F-B540-463D-A63A-3E917A97D096}" destId="{38F6DE61-E3EF-48B9-AB34-E06A79DD9C49}" srcOrd="0" destOrd="0" presId="urn:microsoft.com/office/officeart/2005/8/layout/vList3"/>
    <dgm:cxn modelId="{B11BE135-D5BC-4341-AAC6-3788E18B54C3}" type="presParOf" srcId="{E89EB30F-B540-463D-A63A-3E917A97D096}" destId="{DEE672B9-6F82-4FE3-8D71-4EE769FA1AFD}" srcOrd="1" destOrd="0" presId="urn:microsoft.com/office/officeart/2005/8/layout/vList3"/>
    <dgm:cxn modelId="{87778BCD-B66C-4680-A733-2A6AB39A1DA8}" type="presParOf" srcId="{EB73974C-9783-4E66-8E75-40CB7D12EFEA}" destId="{F91F574C-3C00-4B7D-BA64-5E615337B489}" srcOrd="1" destOrd="0" presId="urn:microsoft.com/office/officeart/2005/8/layout/vList3"/>
    <dgm:cxn modelId="{654E9235-ABD6-49B6-8D84-CBFBF015AC0B}" type="presParOf" srcId="{EB73974C-9783-4E66-8E75-40CB7D12EFEA}" destId="{58440B35-63FE-4D95-897F-BE6003D69485}" srcOrd="2" destOrd="0" presId="urn:microsoft.com/office/officeart/2005/8/layout/vList3"/>
    <dgm:cxn modelId="{BAB6ED60-E974-4A05-ADD5-C907A125B082}" type="presParOf" srcId="{58440B35-63FE-4D95-897F-BE6003D69485}" destId="{0FCB16F8-0786-4B52-A586-FBAE8E7CE79B}" srcOrd="0" destOrd="0" presId="urn:microsoft.com/office/officeart/2005/8/layout/vList3"/>
    <dgm:cxn modelId="{AE6BB40A-122B-43CB-B159-A42A11D6D628}" type="presParOf" srcId="{58440B35-63FE-4D95-897F-BE6003D69485}" destId="{F5838636-0FFE-4854-8C7F-0BA7F3E65680}" srcOrd="1" destOrd="0" presId="urn:microsoft.com/office/officeart/2005/8/layout/vList3"/>
    <dgm:cxn modelId="{5FD7AACF-4528-4A06-93F9-BB10254645A1}" type="presParOf" srcId="{EB73974C-9783-4E66-8E75-40CB7D12EFEA}" destId="{C013A3CA-B4D3-4113-95B4-1C7EE1251033}" srcOrd="3" destOrd="0" presId="urn:microsoft.com/office/officeart/2005/8/layout/vList3"/>
    <dgm:cxn modelId="{382BE8DD-4D25-44AA-86EC-30BD4299174F}" type="presParOf" srcId="{EB73974C-9783-4E66-8E75-40CB7D12EFEA}" destId="{AEF909BA-3949-464F-9269-6F4A43651DBC}" srcOrd="4" destOrd="0" presId="urn:microsoft.com/office/officeart/2005/8/layout/vList3"/>
    <dgm:cxn modelId="{645E3310-C4F5-48B7-9AE2-37E45423C930}" type="presParOf" srcId="{AEF909BA-3949-464F-9269-6F4A43651DBC}" destId="{53C17C23-BDDF-4326-A818-E3573222E942}" srcOrd="0" destOrd="0" presId="urn:microsoft.com/office/officeart/2005/8/layout/vList3"/>
    <dgm:cxn modelId="{E68AFD28-162A-491E-838D-62FADC3B6CF2}" type="presParOf" srcId="{AEF909BA-3949-464F-9269-6F4A43651DBC}" destId="{72010CD8-74DE-470E-82AF-93285F4A45F6}" srcOrd="1" destOrd="0" presId="urn:microsoft.com/office/officeart/2005/8/layout/vList3"/>
    <dgm:cxn modelId="{D2081E7D-6C0E-4E5B-8DE5-F27B860CDC81}" type="presParOf" srcId="{EB73974C-9783-4E66-8E75-40CB7D12EFEA}" destId="{5D3D9F80-9277-4E2E-8403-287911098E3D}" srcOrd="5" destOrd="0" presId="urn:microsoft.com/office/officeart/2005/8/layout/vList3"/>
    <dgm:cxn modelId="{3375F6B3-DDD4-4128-9682-0066DE1758E3}" type="presParOf" srcId="{EB73974C-9783-4E66-8E75-40CB7D12EFEA}" destId="{C59FFC4E-E914-4FE4-8C5D-629953BB8562}" srcOrd="6" destOrd="0" presId="urn:microsoft.com/office/officeart/2005/8/layout/vList3"/>
    <dgm:cxn modelId="{38CBC041-B72A-4363-9D5B-00C305C95A0C}" type="presParOf" srcId="{C59FFC4E-E914-4FE4-8C5D-629953BB8562}" destId="{15065F09-B5A2-4EFA-B8C8-D4E3C18F82DA}" srcOrd="0" destOrd="0" presId="urn:microsoft.com/office/officeart/2005/8/layout/vList3"/>
    <dgm:cxn modelId="{8CCFF9BB-B446-44AB-8514-87D1BDDC2C92}" type="presParOf" srcId="{C59FFC4E-E914-4FE4-8C5D-629953BB8562}" destId="{AAF8F42B-273F-4D5F-9507-03D21A96DD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1EFC2-C0AA-472F-AB2C-FAB0A7F2332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61FC8F72-750D-421C-83E5-B70E476B0E4F}">
      <dgm:prSet phldrT="[Text]"/>
      <dgm:spPr>
        <a:ln>
          <a:noFill/>
        </a:ln>
      </dgm:spPr>
      <dgm:t>
        <a:bodyPr/>
        <a:lstStyle/>
        <a:p>
          <a:r>
            <a:rPr lang="en-US" b="1" dirty="0"/>
            <a:t>Highest level of ownership is in the 25-44 year old category (42%), the lowest level is amongst 65-74 at 9%.</a:t>
          </a:r>
        </a:p>
      </dgm:t>
    </dgm:pt>
    <dgm:pt modelId="{08AA4C38-76A9-4D8F-B89C-D3A90930FBAB}" type="parTrans" cxnId="{AD6AFF50-4043-4A35-A0FE-10067C455935}">
      <dgm:prSet/>
      <dgm:spPr/>
      <dgm:t>
        <a:bodyPr/>
        <a:lstStyle/>
        <a:p>
          <a:endParaRPr lang="en-US"/>
        </a:p>
      </dgm:t>
    </dgm:pt>
    <dgm:pt modelId="{E89E77C9-9F44-4429-8AC6-CB198FE7365D}" type="sibTrans" cxnId="{AD6AFF50-4043-4A35-A0FE-10067C455935}">
      <dgm:prSet/>
      <dgm:spPr/>
      <dgm:t>
        <a:bodyPr/>
        <a:lstStyle/>
        <a:p>
          <a:endParaRPr lang="en-US"/>
        </a:p>
      </dgm:t>
    </dgm:pt>
    <dgm:pt modelId="{21A11EDA-560C-4B6E-9311-9F6AE64039CF}">
      <dgm:prSet phldrT="[Text]"/>
      <dgm:spPr/>
      <dgm:t>
        <a:bodyPr/>
        <a:lstStyle/>
        <a:p>
          <a:r>
            <a:rPr lang="en-IE" b="1" dirty="0"/>
            <a:t>Meat thermometer owners have above average levels of awareness of </a:t>
          </a:r>
          <a:r>
            <a:rPr lang="en-IE" b="1" dirty="0" err="1"/>
            <a:t>safefood</a:t>
          </a:r>
          <a:r>
            <a:rPr lang="en-IE" b="1" dirty="0"/>
            <a:t> (88%).</a:t>
          </a:r>
          <a:endParaRPr lang="en-US" dirty="0"/>
        </a:p>
      </dgm:t>
    </dgm:pt>
    <dgm:pt modelId="{94DF746D-488B-4925-AC08-78728956FE5D}" type="parTrans" cxnId="{D111A15C-4032-4650-97B3-B32936456A74}">
      <dgm:prSet/>
      <dgm:spPr/>
      <dgm:t>
        <a:bodyPr/>
        <a:lstStyle/>
        <a:p>
          <a:endParaRPr lang="en-US"/>
        </a:p>
      </dgm:t>
    </dgm:pt>
    <dgm:pt modelId="{6A4101D0-B026-436D-B8B1-7C85540030CC}" type="sibTrans" cxnId="{D111A15C-4032-4650-97B3-B32936456A74}">
      <dgm:prSet/>
      <dgm:spPr/>
      <dgm:t>
        <a:bodyPr/>
        <a:lstStyle/>
        <a:p>
          <a:endParaRPr lang="en-US"/>
        </a:p>
      </dgm:t>
    </dgm:pt>
    <dgm:pt modelId="{72F94E53-743E-4867-9507-F9553D8B2C04}">
      <dgm:prSet phldrT="[Text]"/>
      <dgm:spPr/>
      <dgm:t>
        <a:bodyPr/>
        <a:lstStyle/>
        <a:p>
          <a:r>
            <a:rPr lang="en-IE" b="1" dirty="0"/>
            <a:t>ABC1s are significantly more likely to own a meat thermometer (57%) than C2DEF (43%).</a:t>
          </a:r>
          <a:endParaRPr lang="en-US" dirty="0"/>
        </a:p>
      </dgm:t>
    </dgm:pt>
    <dgm:pt modelId="{8A0AB639-3D39-466B-9025-B1A0C78DD024}" type="parTrans" cxnId="{6E7B204D-A71C-4AED-9FED-862408F347BD}">
      <dgm:prSet/>
      <dgm:spPr/>
      <dgm:t>
        <a:bodyPr/>
        <a:lstStyle/>
        <a:p>
          <a:endParaRPr lang="en-US"/>
        </a:p>
      </dgm:t>
    </dgm:pt>
    <dgm:pt modelId="{CBC68C2E-4B72-434E-98F4-F360CEA07FA8}" type="sibTrans" cxnId="{6E7B204D-A71C-4AED-9FED-862408F347BD}">
      <dgm:prSet/>
      <dgm:spPr/>
      <dgm:t>
        <a:bodyPr/>
        <a:lstStyle/>
        <a:p>
          <a:endParaRPr lang="en-US"/>
        </a:p>
      </dgm:t>
    </dgm:pt>
    <dgm:pt modelId="{49743D68-49E8-4525-8345-00B0E0E50C26}">
      <dgm:prSet/>
      <dgm:spPr/>
      <dgm:t>
        <a:bodyPr/>
        <a:lstStyle/>
        <a:p>
          <a:r>
            <a:rPr lang="en-IE" b="1" dirty="0"/>
            <a:t>There are no significant differences in the profile of those who own a meat thermometer and those who actually use it.</a:t>
          </a:r>
        </a:p>
      </dgm:t>
    </dgm:pt>
    <dgm:pt modelId="{17CC5580-6F0A-4438-BDFB-DA2BE938C0EC}" type="sibTrans" cxnId="{8D0F7879-3B9F-4165-A5C0-754D096ACC5F}">
      <dgm:prSet/>
      <dgm:spPr/>
      <dgm:t>
        <a:bodyPr/>
        <a:lstStyle/>
        <a:p>
          <a:endParaRPr lang="en-US"/>
        </a:p>
      </dgm:t>
    </dgm:pt>
    <dgm:pt modelId="{A0FFCC20-1A23-484C-A4EB-42CA2B2F9056}" type="parTrans" cxnId="{8D0F7879-3B9F-4165-A5C0-754D096ACC5F}">
      <dgm:prSet/>
      <dgm:spPr/>
      <dgm:t>
        <a:bodyPr/>
        <a:lstStyle/>
        <a:p>
          <a:endParaRPr lang="en-US"/>
        </a:p>
      </dgm:t>
    </dgm:pt>
    <dgm:pt modelId="{EB73974C-9783-4E66-8E75-40CB7D12EFEA}" type="pres">
      <dgm:prSet presAssocID="{A4E1EFC2-C0AA-472F-AB2C-FAB0A7F23321}" presName="linearFlow" presStyleCnt="0">
        <dgm:presLayoutVars>
          <dgm:dir/>
          <dgm:resizeHandles val="exact"/>
        </dgm:presLayoutVars>
      </dgm:prSet>
      <dgm:spPr/>
    </dgm:pt>
    <dgm:pt modelId="{E89EB30F-B540-463D-A63A-3E917A97D096}" type="pres">
      <dgm:prSet presAssocID="{61FC8F72-750D-421C-83E5-B70E476B0E4F}" presName="composite" presStyleCnt="0"/>
      <dgm:spPr/>
    </dgm:pt>
    <dgm:pt modelId="{38F6DE61-E3EF-48B9-AB34-E06A79DD9C49}" type="pres">
      <dgm:prSet presAssocID="{61FC8F72-750D-421C-83E5-B70E476B0E4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EE672B9-6F82-4FE3-8D71-4EE769FA1AFD}" type="pres">
      <dgm:prSet presAssocID="{61FC8F72-750D-421C-83E5-B70E476B0E4F}" presName="txShp" presStyleLbl="node1" presStyleIdx="0" presStyleCnt="4">
        <dgm:presLayoutVars>
          <dgm:bulletEnabled val="1"/>
        </dgm:presLayoutVars>
      </dgm:prSet>
      <dgm:spPr/>
    </dgm:pt>
    <dgm:pt modelId="{F91F574C-3C00-4B7D-BA64-5E615337B489}" type="pres">
      <dgm:prSet presAssocID="{E89E77C9-9F44-4429-8AC6-CB198FE7365D}" presName="spacing" presStyleCnt="0"/>
      <dgm:spPr/>
    </dgm:pt>
    <dgm:pt modelId="{58440B35-63FE-4D95-897F-BE6003D69485}" type="pres">
      <dgm:prSet presAssocID="{21A11EDA-560C-4B6E-9311-9F6AE64039CF}" presName="composite" presStyleCnt="0"/>
      <dgm:spPr/>
    </dgm:pt>
    <dgm:pt modelId="{0FCB16F8-0786-4B52-A586-FBAE8E7CE79B}" type="pres">
      <dgm:prSet presAssocID="{21A11EDA-560C-4B6E-9311-9F6AE64039C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5838636-0FFE-4854-8C7F-0BA7F3E65680}" type="pres">
      <dgm:prSet presAssocID="{21A11EDA-560C-4B6E-9311-9F6AE64039CF}" presName="txShp" presStyleLbl="node1" presStyleIdx="1" presStyleCnt="4">
        <dgm:presLayoutVars>
          <dgm:bulletEnabled val="1"/>
        </dgm:presLayoutVars>
      </dgm:prSet>
      <dgm:spPr/>
    </dgm:pt>
    <dgm:pt modelId="{C013A3CA-B4D3-4113-95B4-1C7EE1251033}" type="pres">
      <dgm:prSet presAssocID="{6A4101D0-B026-436D-B8B1-7C85540030CC}" presName="spacing" presStyleCnt="0"/>
      <dgm:spPr/>
    </dgm:pt>
    <dgm:pt modelId="{AEF909BA-3949-464F-9269-6F4A43651DBC}" type="pres">
      <dgm:prSet presAssocID="{72F94E53-743E-4867-9507-F9553D8B2C04}" presName="composite" presStyleCnt="0"/>
      <dgm:spPr/>
    </dgm:pt>
    <dgm:pt modelId="{53C17C23-BDDF-4326-A818-E3573222E942}" type="pres">
      <dgm:prSet presAssocID="{72F94E53-743E-4867-9507-F9553D8B2C0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2010CD8-74DE-470E-82AF-93285F4A45F6}" type="pres">
      <dgm:prSet presAssocID="{72F94E53-743E-4867-9507-F9553D8B2C04}" presName="txShp" presStyleLbl="node1" presStyleIdx="2" presStyleCnt="4">
        <dgm:presLayoutVars>
          <dgm:bulletEnabled val="1"/>
        </dgm:presLayoutVars>
      </dgm:prSet>
      <dgm:spPr/>
    </dgm:pt>
    <dgm:pt modelId="{5D3D9F80-9277-4E2E-8403-287911098E3D}" type="pres">
      <dgm:prSet presAssocID="{CBC68C2E-4B72-434E-98F4-F360CEA07FA8}" presName="spacing" presStyleCnt="0"/>
      <dgm:spPr/>
    </dgm:pt>
    <dgm:pt modelId="{C59FFC4E-E914-4FE4-8C5D-629953BB8562}" type="pres">
      <dgm:prSet presAssocID="{49743D68-49E8-4525-8345-00B0E0E50C26}" presName="composite" presStyleCnt="0"/>
      <dgm:spPr/>
    </dgm:pt>
    <dgm:pt modelId="{15065F09-B5A2-4EFA-B8C8-D4E3C18F82DA}" type="pres">
      <dgm:prSet presAssocID="{49743D68-49E8-4525-8345-00B0E0E50C2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AF8F42B-273F-4D5F-9507-03D21A96DD9A}" type="pres">
      <dgm:prSet presAssocID="{49743D68-49E8-4525-8345-00B0E0E50C26}" presName="txShp" presStyleLbl="node1" presStyleIdx="3" presStyleCnt="4">
        <dgm:presLayoutVars>
          <dgm:bulletEnabled val="1"/>
        </dgm:presLayoutVars>
      </dgm:prSet>
      <dgm:spPr/>
    </dgm:pt>
  </dgm:ptLst>
  <dgm:cxnLst>
    <dgm:cxn modelId="{D111A15C-4032-4650-97B3-B32936456A74}" srcId="{A4E1EFC2-C0AA-472F-AB2C-FAB0A7F23321}" destId="{21A11EDA-560C-4B6E-9311-9F6AE64039CF}" srcOrd="1" destOrd="0" parTransId="{94DF746D-488B-4925-AC08-78728956FE5D}" sibTransId="{6A4101D0-B026-436D-B8B1-7C85540030CC}"/>
    <dgm:cxn modelId="{6E7B204D-A71C-4AED-9FED-862408F347BD}" srcId="{A4E1EFC2-C0AA-472F-AB2C-FAB0A7F23321}" destId="{72F94E53-743E-4867-9507-F9553D8B2C04}" srcOrd="2" destOrd="0" parTransId="{8A0AB639-3D39-466B-9025-B1A0C78DD024}" sibTransId="{CBC68C2E-4B72-434E-98F4-F360CEA07FA8}"/>
    <dgm:cxn modelId="{AD6AFF50-4043-4A35-A0FE-10067C455935}" srcId="{A4E1EFC2-C0AA-472F-AB2C-FAB0A7F23321}" destId="{61FC8F72-750D-421C-83E5-B70E476B0E4F}" srcOrd="0" destOrd="0" parTransId="{08AA4C38-76A9-4D8F-B89C-D3A90930FBAB}" sibTransId="{E89E77C9-9F44-4429-8AC6-CB198FE7365D}"/>
    <dgm:cxn modelId="{FA47E776-5097-41CE-BC21-CD097BAD3577}" type="presOf" srcId="{49743D68-49E8-4525-8345-00B0E0E50C26}" destId="{AAF8F42B-273F-4D5F-9507-03D21A96DD9A}" srcOrd="0" destOrd="0" presId="urn:microsoft.com/office/officeart/2005/8/layout/vList3"/>
    <dgm:cxn modelId="{8D0F7879-3B9F-4165-A5C0-754D096ACC5F}" srcId="{A4E1EFC2-C0AA-472F-AB2C-FAB0A7F23321}" destId="{49743D68-49E8-4525-8345-00B0E0E50C26}" srcOrd="3" destOrd="0" parTransId="{A0FFCC20-1A23-484C-A4EB-42CA2B2F9056}" sibTransId="{17CC5580-6F0A-4438-BDFB-DA2BE938C0EC}"/>
    <dgm:cxn modelId="{7CB0957D-87B1-496C-94CC-96E23F25F7A7}" type="presOf" srcId="{21A11EDA-560C-4B6E-9311-9F6AE64039CF}" destId="{F5838636-0FFE-4854-8C7F-0BA7F3E65680}" srcOrd="0" destOrd="0" presId="urn:microsoft.com/office/officeart/2005/8/layout/vList3"/>
    <dgm:cxn modelId="{7AFD807F-C56E-490B-B7D1-7262C59347C0}" type="presOf" srcId="{A4E1EFC2-C0AA-472F-AB2C-FAB0A7F23321}" destId="{EB73974C-9783-4E66-8E75-40CB7D12EFEA}" srcOrd="0" destOrd="0" presId="urn:microsoft.com/office/officeart/2005/8/layout/vList3"/>
    <dgm:cxn modelId="{D687B382-27C2-44E8-B60A-7E494290307C}" type="presOf" srcId="{72F94E53-743E-4867-9507-F9553D8B2C04}" destId="{72010CD8-74DE-470E-82AF-93285F4A45F6}" srcOrd="0" destOrd="0" presId="urn:microsoft.com/office/officeart/2005/8/layout/vList3"/>
    <dgm:cxn modelId="{A4CCD5CE-7C0A-4BBB-B492-175E14D68748}" type="presOf" srcId="{61FC8F72-750D-421C-83E5-B70E476B0E4F}" destId="{DEE672B9-6F82-4FE3-8D71-4EE769FA1AFD}" srcOrd="0" destOrd="0" presId="urn:microsoft.com/office/officeart/2005/8/layout/vList3"/>
    <dgm:cxn modelId="{56E87561-287D-4838-81C1-0A570E672EDD}" type="presParOf" srcId="{EB73974C-9783-4E66-8E75-40CB7D12EFEA}" destId="{E89EB30F-B540-463D-A63A-3E917A97D096}" srcOrd="0" destOrd="0" presId="urn:microsoft.com/office/officeart/2005/8/layout/vList3"/>
    <dgm:cxn modelId="{65B6278F-CAFD-4596-A87A-44EC1E1CAA9A}" type="presParOf" srcId="{E89EB30F-B540-463D-A63A-3E917A97D096}" destId="{38F6DE61-E3EF-48B9-AB34-E06A79DD9C49}" srcOrd="0" destOrd="0" presId="urn:microsoft.com/office/officeart/2005/8/layout/vList3"/>
    <dgm:cxn modelId="{C511C2D2-9D9C-41C3-BF7A-6A2A7C3A10DD}" type="presParOf" srcId="{E89EB30F-B540-463D-A63A-3E917A97D096}" destId="{DEE672B9-6F82-4FE3-8D71-4EE769FA1AFD}" srcOrd="1" destOrd="0" presId="urn:microsoft.com/office/officeart/2005/8/layout/vList3"/>
    <dgm:cxn modelId="{D73E78FC-CE77-4CB2-8F12-85847639F0F4}" type="presParOf" srcId="{EB73974C-9783-4E66-8E75-40CB7D12EFEA}" destId="{F91F574C-3C00-4B7D-BA64-5E615337B489}" srcOrd="1" destOrd="0" presId="urn:microsoft.com/office/officeart/2005/8/layout/vList3"/>
    <dgm:cxn modelId="{E7D13022-92CD-46E4-B4FB-56AB16ADCA19}" type="presParOf" srcId="{EB73974C-9783-4E66-8E75-40CB7D12EFEA}" destId="{58440B35-63FE-4D95-897F-BE6003D69485}" srcOrd="2" destOrd="0" presId="urn:microsoft.com/office/officeart/2005/8/layout/vList3"/>
    <dgm:cxn modelId="{E5FFF170-4B3F-4CD9-96AB-91972B7BFD1F}" type="presParOf" srcId="{58440B35-63FE-4D95-897F-BE6003D69485}" destId="{0FCB16F8-0786-4B52-A586-FBAE8E7CE79B}" srcOrd="0" destOrd="0" presId="urn:microsoft.com/office/officeart/2005/8/layout/vList3"/>
    <dgm:cxn modelId="{787DF56C-5BD8-4711-9E82-982A289DCDAA}" type="presParOf" srcId="{58440B35-63FE-4D95-897F-BE6003D69485}" destId="{F5838636-0FFE-4854-8C7F-0BA7F3E65680}" srcOrd="1" destOrd="0" presId="urn:microsoft.com/office/officeart/2005/8/layout/vList3"/>
    <dgm:cxn modelId="{3F1DBA55-1968-4975-BE15-EE83F8173FCC}" type="presParOf" srcId="{EB73974C-9783-4E66-8E75-40CB7D12EFEA}" destId="{C013A3CA-B4D3-4113-95B4-1C7EE1251033}" srcOrd="3" destOrd="0" presId="urn:microsoft.com/office/officeart/2005/8/layout/vList3"/>
    <dgm:cxn modelId="{3942030D-41A8-4118-9294-789EE6F01841}" type="presParOf" srcId="{EB73974C-9783-4E66-8E75-40CB7D12EFEA}" destId="{AEF909BA-3949-464F-9269-6F4A43651DBC}" srcOrd="4" destOrd="0" presId="urn:microsoft.com/office/officeart/2005/8/layout/vList3"/>
    <dgm:cxn modelId="{7E2B4F6F-F581-4561-BD84-A764A6E50A1F}" type="presParOf" srcId="{AEF909BA-3949-464F-9269-6F4A43651DBC}" destId="{53C17C23-BDDF-4326-A818-E3573222E942}" srcOrd="0" destOrd="0" presId="urn:microsoft.com/office/officeart/2005/8/layout/vList3"/>
    <dgm:cxn modelId="{1D3B044C-C06E-4342-B1DF-7A159015B97B}" type="presParOf" srcId="{AEF909BA-3949-464F-9269-6F4A43651DBC}" destId="{72010CD8-74DE-470E-82AF-93285F4A45F6}" srcOrd="1" destOrd="0" presId="urn:microsoft.com/office/officeart/2005/8/layout/vList3"/>
    <dgm:cxn modelId="{353818A7-E8EC-4C48-A4F2-68E9A85ABF4A}" type="presParOf" srcId="{EB73974C-9783-4E66-8E75-40CB7D12EFEA}" destId="{5D3D9F80-9277-4E2E-8403-287911098E3D}" srcOrd="5" destOrd="0" presId="urn:microsoft.com/office/officeart/2005/8/layout/vList3"/>
    <dgm:cxn modelId="{B87025A7-6734-428F-9126-7B1C4C1EE917}" type="presParOf" srcId="{EB73974C-9783-4E66-8E75-40CB7D12EFEA}" destId="{C59FFC4E-E914-4FE4-8C5D-629953BB8562}" srcOrd="6" destOrd="0" presId="urn:microsoft.com/office/officeart/2005/8/layout/vList3"/>
    <dgm:cxn modelId="{521B7764-EC51-467F-9117-934024CBF91F}" type="presParOf" srcId="{C59FFC4E-E914-4FE4-8C5D-629953BB8562}" destId="{15065F09-B5A2-4EFA-B8C8-D4E3C18F82DA}" srcOrd="0" destOrd="0" presId="urn:microsoft.com/office/officeart/2005/8/layout/vList3"/>
    <dgm:cxn modelId="{DCE736C3-CA48-4E20-BC06-0C2A99441540}" type="presParOf" srcId="{C59FFC4E-E914-4FE4-8C5D-629953BB8562}" destId="{AAF8F42B-273F-4D5F-9507-03D21A96DD9A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5DE74-F69A-4C07-BBE9-B11CAEF1BCE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39C73-DAA3-4078-B4DA-25B9D8DC9BC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/>
            <a:t>34% of vegetables</a:t>
          </a:r>
        </a:p>
      </dgm:t>
    </dgm:pt>
    <dgm:pt modelId="{52AFD66D-6F46-4910-ACEB-973BD3F003C3}" type="parTrans" cxnId="{C4FD4392-3984-4C47-BB4A-B9538C8536F6}">
      <dgm:prSet/>
      <dgm:spPr/>
      <dgm:t>
        <a:bodyPr/>
        <a:lstStyle/>
        <a:p>
          <a:endParaRPr lang="en-US"/>
        </a:p>
      </dgm:t>
    </dgm:pt>
    <dgm:pt modelId="{486B691B-437C-4686-83EB-57B6F9B9EDBE}" type="sibTrans" cxnId="{C4FD4392-3984-4C47-BB4A-B9538C8536F6}">
      <dgm:prSet/>
      <dgm:spPr/>
      <dgm:t>
        <a:bodyPr/>
        <a:lstStyle/>
        <a:p>
          <a:endParaRPr lang="en-US"/>
        </a:p>
      </dgm:t>
    </dgm:pt>
    <dgm:pt modelId="{6AE1BD80-1CDC-433E-82F6-0B5DFE3A030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/>
            <a:t>30% of fresh fruit</a:t>
          </a:r>
        </a:p>
      </dgm:t>
    </dgm:pt>
    <dgm:pt modelId="{1DC20818-F02B-4068-9EDD-8C5264BC63F7}" type="parTrans" cxnId="{738AB8F5-F329-40D9-94C7-BEC2AE29176F}">
      <dgm:prSet/>
      <dgm:spPr/>
      <dgm:t>
        <a:bodyPr/>
        <a:lstStyle/>
        <a:p>
          <a:endParaRPr lang="en-US"/>
        </a:p>
      </dgm:t>
    </dgm:pt>
    <dgm:pt modelId="{32089435-BFFD-4C51-9F4E-ED2B0F3E76AE}" type="sibTrans" cxnId="{738AB8F5-F329-40D9-94C7-BEC2AE29176F}">
      <dgm:prSet/>
      <dgm:spPr/>
      <dgm:t>
        <a:bodyPr/>
        <a:lstStyle/>
        <a:p>
          <a:endParaRPr lang="en-US"/>
        </a:p>
      </dgm:t>
    </dgm:pt>
    <dgm:pt modelId="{535B89D8-CFE9-4B03-85A2-4D89E6B4723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/>
            <a:t>69% of soft drinks</a:t>
          </a:r>
        </a:p>
      </dgm:t>
    </dgm:pt>
    <dgm:pt modelId="{44B49536-3843-4C45-80D9-0EA6C84A9ED8}" type="parTrans" cxnId="{CCB7EEE7-CDDD-4D4B-9866-36A55E3879BE}">
      <dgm:prSet/>
      <dgm:spPr/>
      <dgm:t>
        <a:bodyPr/>
        <a:lstStyle/>
        <a:p>
          <a:endParaRPr lang="en-US"/>
        </a:p>
      </dgm:t>
    </dgm:pt>
    <dgm:pt modelId="{2E0E64F5-27D3-429D-A81A-78B682EB2260}" type="sibTrans" cxnId="{CCB7EEE7-CDDD-4D4B-9866-36A55E3879BE}">
      <dgm:prSet/>
      <dgm:spPr/>
      <dgm:t>
        <a:bodyPr/>
        <a:lstStyle/>
        <a:p>
          <a:endParaRPr lang="en-US"/>
        </a:p>
      </dgm:t>
    </dgm:pt>
    <dgm:pt modelId="{8A6C9F17-6954-4BF9-AA27-8A36EC425E9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400" b="1" dirty="0"/>
            <a:t>52% of confectionery </a:t>
          </a:r>
          <a:endParaRPr lang="en-US" sz="1400" b="1" dirty="0"/>
        </a:p>
      </dgm:t>
    </dgm:pt>
    <dgm:pt modelId="{C2809CFA-873D-4626-898D-FFAD0EE307AD}" type="parTrans" cxnId="{3D214C30-4075-4F2B-A27C-E98D2204FC2D}">
      <dgm:prSet/>
      <dgm:spPr/>
      <dgm:t>
        <a:bodyPr/>
        <a:lstStyle/>
        <a:p>
          <a:endParaRPr lang="en-US"/>
        </a:p>
      </dgm:t>
    </dgm:pt>
    <dgm:pt modelId="{FE9518D7-2365-4C56-ABE1-CA8ECB546741}" type="sibTrans" cxnId="{3D214C30-4075-4F2B-A27C-E98D2204FC2D}">
      <dgm:prSet/>
      <dgm:spPr/>
      <dgm:t>
        <a:bodyPr/>
        <a:lstStyle/>
        <a:p>
          <a:endParaRPr lang="en-US"/>
        </a:p>
      </dgm:t>
    </dgm:pt>
    <dgm:pt modelId="{E99DE210-C9D6-4058-9F75-651378D4057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IE" sz="1400" b="1" dirty="0"/>
            <a:t>53% on less healthy foods </a:t>
          </a:r>
          <a:endParaRPr lang="en-US" sz="1400" b="1" dirty="0"/>
        </a:p>
      </dgm:t>
    </dgm:pt>
    <dgm:pt modelId="{343D0EAE-E56B-4DA6-9584-B968A791AA18}" type="parTrans" cxnId="{42BFF563-AAAA-4D68-8A82-C022F488A793}">
      <dgm:prSet/>
      <dgm:spPr/>
      <dgm:t>
        <a:bodyPr/>
        <a:lstStyle/>
        <a:p>
          <a:endParaRPr lang="en-US"/>
        </a:p>
      </dgm:t>
    </dgm:pt>
    <dgm:pt modelId="{B2092FC3-565E-4691-B088-BD63A92A0547}" type="sibTrans" cxnId="{42BFF563-AAAA-4D68-8A82-C022F488A793}">
      <dgm:prSet/>
      <dgm:spPr/>
      <dgm:t>
        <a:bodyPr/>
        <a:lstStyle/>
        <a:p>
          <a:endParaRPr lang="en-US"/>
        </a:p>
      </dgm:t>
    </dgm:pt>
    <dgm:pt modelId="{0318A901-1C4B-4A24-A717-A698D0FBD908}">
      <dgm:prSet phldrT="[Text]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IE" dirty="0">
              <a:solidFill>
                <a:schemeClr val="bg1"/>
              </a:solidFill>
            </a:rPr>
            <a:t>Of the 77,165 promotions where nutritional data was available</a:t>
          </a:r>
          <a:endParaRPr lang="en-US" dirty="0">
            <a:solidFill>
              <a:schemeClr val="bg1"/>
            </a:solidFill>
          </a:endParaRPr>
        </a:p>
      </dgm:t>
    </dgm:pt>
    <dgm:pt modelId="{84924493-09D1-4DB7-8799-225FE1060E54}" type="sibTrans" cxnId="{23A7E859-899E-431D-B58A-D02E79121709}">
      <dgm:prSet/>
      <dgm:spPr/>
      <dgm:t>
        <a:bodyPr/>
        <a:lstStyle/>
        <a:p>
          <a:endParaRPr lang="en-US"/>
        </a:p>
      </dgm:t>
    </dgm:pt>
    <dgm:pt modelId="{355DF0DE-5F1F-46D5-8053-419E3229C0F5}" type="parTrans" cxnId="{23A7E859-899E-431D-B58A-D02E79121709}">
      <dgm:prSet/>
      <dgm:spPr/>
      <dgm:t>
        <a:bodyPr/>
        <a:lstStyle/>
        <a:p>
          <a:endParaRPr lang="en-US"/>
        </a:p>
      </dgm:t>
    </dgm:pt>
    <dgm:pt modelId="{39927A92-9D86-48A4-B996-8E368B338832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IE" dirty="0">
              <a:solidFill>
                <a:schemeClr val="bg1"/>
              </a:solidFill>
            </a:rPr>
            <a:t>(53%) were on less healthy foods compared to healthier products (47%).</a:t>
          </a:r>
          <a:endParaRPr lang="en-US" dirty="0">
            <a:solidFill>
              <a:schemeClr val="bg1"/>
            </a:solidFill>
          </a:endParaRPr>
        </a:p>
      </dgm:t>
    </dgm:pt>
    <dgm:pt modelId="{B1280E5F-9F0F-4389-822D-B83DFE7272F2}" type="sibTrans" cxnId="{80AB40D5-D21C-41A6-BC9D-1CD3BD50FB0B}">
      <dgm:prSet/>
      <dgm:spPr/>
      <dgm:t>
        <a:bodyPr/>
        <a:lstStyle/>
        <a:p>
          <a:endParaRPr lang="en-US"/>
        </a:p>
      </dgm:t>
    </dgm:pt>
    <dgm:pt modelId="{D72720E1-30D9-4320-B4EE-AFC9AAA4A4C0}" type="parTrans" cxnId="{80AB40D5-D21C-41A6-BC9D-1CD3BD50FB0B}">
      <dgm:prSet/>
      <dgm:spPr/>
      <dgm:t>
        <a:bodyPr/>
        <a:lstStyle/>
        <a:p>
          <a:endParaRPr lang="en-US"/>
        </a:p>
      </dgm:t>
    </dgm:pt>
    <dgm:pt modelId="{2DCC4397-FB79-43D0-98AD-E7DABA62CB6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E" sz="1400" b="1" dirty="0"/>
            <a:t>47% on healthier foods</a:t>
          </a:r>
          <a:endParaRPr lang="en-US" sz="1400" b="1" dirty="0"/>
        </a:p>
      </dgm:t>
    </dgm:pt>
    <dgm:pt modelId="{E715188F-1B4F-47AE-9D14-4FE14326AEFA}" type="parTrans" cxnId="{3A952CE0-E5EC-4BBD-8210-06FD83685281}">
      <dgm:prSet/>
      <dgm:spPr/>
      <dgm:t>
        <a:bodyPr/>
        <a:lstStyle/>
        <a:p>
          <a:endParaRPr lang="en-US"/>
        </a:p>
      </dgm:t>
    </dgm:pt>
    <dgm:pt modelId="{49F5600D-B72E-490B-9BE7-BAD1C0253801}" type="sibTrans" cxnId="{3A952CE0-E5EC-4BBD-8210-06FD83685281}">
      <dgm:prSet/>
      <dgm:spPr/>
      <dgm:t>
        <a:bodyPr/>
        <a:lstStyle/>
        <a:p>
          <a:endParaRPr lang="en-US"/>
        </a:p>
      </dgm:t>
    </dgm:pt>
    <dgm:pt modelId="{5991030B-F9F8-43C4-8311-E12B2697054D}" type="pres">
      <dgm:prSet presAssocID="{C695DE74-F69A-4C07-BBE9-B11CAEF1BCE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48919F0-C0A8-4B9A-8E1D-C07D98B0F90A}" type="pres">
      <dgm:prSet presAssocID="{C695DE74-F69A-4C07-BBE9-B11CAEF1BCEE}" presName="dummyMaxCanvas" presStyleCnt="0"/>
      <dgm:spPr/>
    </dgm:pt>
    <dgm:pt modelId="{48222210-723E-4A3C-8FFC-4A6D7DA4F574}" type="pres">
      <dgm:prSet presAssocID="{C695DE74-F69A-4C07-BBE9-B11CAEF1BCEE}" presName="parentComposite" presStyleCnt="0"/>
      <dgm:spPr/>
    </dgm:pt>
    <dgm:pt modelId="{94B39BF4-F1DD-45BE-92D6-567889B87452}" type="pres">
      <dgm:prSet presAssocID="{C695DE74-F69A-4C07-BBE9-B11CAEF1BCEE}" presName="parent1" presStyleLbl="alignAccFollowNode1" presStyleIdx="0" presStyleCnt="4">
        <dgm:presLayoutVars>
          <dgm:chMax val="4"/>
        </dgm:presLayoutVars>
      </dgm:prSet>
      <dgm:spPr/>
    </dgm:pt>
    <dgm:pt modelId="{E2445BA6-3D0C-4C79-8AF2-A4976D6BE584}" type="pres">
      <dgm:prSet presAssocID="{C695DE74-F69A-4C07-BBE9-B11CAEF1BCEE}" presName="parent2" presStyleLbl="alignAccFollowNode1" presStyleIdx="1" presStyleCnt="4">
        <dgm:presLayoutVars>
          <dgm:chMax val="4"/>
        </dgm:presLayoutVars>
      </dgm:prSet>
      <dgm:spPr/>
    </dgm:pt>
    <dgm:pt modelId="{90C524D3-B500-4743-875E-67781DCADE96}" type="pres">
      <dgm:prSet presAssocID="{C695DE74-F69A-4C07-BBE9-B11CAEF1BCEE}" presName="childrenComposite" presStyleCnt="0"/>
      <dgm:spPr/>
    </dgm:pt>
    <dgm:pt modelId="{A9BB7E6A-13E9-4BDD-929A-5ACFCDAFDEA9}" type="pres">
      <dgm:prSet presAssocID="{C695DE74-F69A-4C07-BBE9-B11CAEF1BCEE}" presName="dummyMaxCanvas_ChildArea" presStyleCnt="0"/>
      <dgm:spPr/>
    </dgm:pt>
    <dgm:pt modelId="{D3147A1C-D911-4C59-9953-393C89EE4A21}" type="pres">
      <dgm:prSet presAssocID="{C695DE74-F69A-4C07-BBE9-B11CAEF1BCEE}" presName="fulcrum" presStyleLbl="alignAccFollowNode1" presStyleIdx="2" presStyleCnt="4"/>
      <dgm:spPr/>
    </dgm:pt>
    <dgm:pt modelId="{7574179D-EC1A-4BA7-A71D-691AEF5BB553}" type="pres">
      <dgm:prSet presAssocID="{C695DE74-F69A-4C07-BBE9-B11CAEF1BCEE}" presName="balance_33" presStyleLbl="alignAccFollowNode1" presStyleIdx="3" presStyleCnt="4">
        <dgm:presLayoutVars>
          <dgm:bulletEnabled val="1"/>
        </dgm:presLayoutVars>
      </dgm:prSet>
      <dgm:spPr/>
    </dgm:pt>
    <dgm:pt modelId="{4B0CA240-D5D1-4C90-9908-9C2107F28A6C}" type="pres">
      <dgm:prSet presAssocID="{C695DE74-F69A-4C07-BBE9-B11CAEF1BCEE}" presName="right_33_1" presStyleLbl="node1" presStyleIdx="0" presStyleCnt="6">
        <dgm:presLayoutVars>
          <dgm:bulletEnabled val="1"/>
        </dgm:presLayoutVars>
      </dgm:prSet>
      <dgm:spPr/>
    </dgm:pt>
    <dgm:pt modelId="{76F3B9F0-0DF9-4261-A497-6F11D0C8754E}" type="pres">
      <dgm:prSet presAssocID="{C695DE74-F69A-4C07-BBE9-B11CAEF1BCEE}" presName="right_33_2" presStyleLbl="node1" presStyleIdx="1" presStyleCnt="6">
        <dgm:presLayoutVars>
          <dgm:bulletEnabled val="1"/>
        </dgm:presLayoutVars>
      </dgm:prSet>
      <dgm:spPr/>
    </dgm:pt>
    <dgm:pt modelId="{7B19AD90-4DCC-4ED8-9DBC-CDB21092ADA6}" type="pres">
      <dgm:prSet presAssocID="{C695DE74-F69A-4C07-BBE9-B11CAEF1BCEE}" presName="right_33_3" presStyleLbl="node1" presStyleIdx="2" presStyleCnt="6">
        <dgm:presLayoutVars>
          <dgm:bulletEnabled val="1"/>
        </dgm:presLayoutVars>
      </dgm:prSet>
      <dgm:spPr/>
    </dgm:pt>
    <dgm:pt modelId="{8CF4117D-29D2-41E7-A8AC-401245391755}" type="pres">
      <dgm:prSet presAssocID="{C695DE74-F69A-4C07-BBE9-B11CAEF1BCEE}" presName="left_33_1" presStyleLbl="node1" presStyleIdx="3" presStyleCnt="6">
        <dgm:presLayoutVars>
          <dgm:bulletEnabled val="1"/>
        </dgm:presLayoutVars>
      </dgm:prSet>
      <dgm:spPr/>
    </dgm:pt>
    <dgm:pt modelId="{83647441-DA96-40D9-A245-50C0329FC301}" type="pres">
      <dgm:prSet presAssocID="{C695DE74-F69A-4C07-BBE9-B11CAEF1BCEE}" presName="left_33_2" presStyleLbl="node1" presStyleIdx="4" presStyleCnt="6">
        <dgm:presLayoutVars>
          <dgm:bulletEnabled val="1"/>
        </dgm:presLayoutVars>
      </dgm:prSet>
      <dgm:spPr/>
    </dgm:pt>
    <dgm:pt modelId="{843041A8-A9C4-42F5-B5D4-284682958AE6}" type="pres">
      <dgm:prSet presAssocID="{C695DE74-F69A-4C07-BBE9-B11CAEF1BCEE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3D214C30-4075-4F2B-A27C-E98D2204FC2D}" srcId="{39927A92-9D86-48A4-B996-8E368B338832}" destId="{8A6C9F17-6954-4BF9-AA27-8A36EC425E9C}" srcOrd="1" destOrd="0" parTransId="{C2809CFA-873D-4626-898D-FFAD0EE307AD}" sibTransId="{FE9518D7-2365-4C56-ABE1-CA8ECB546741}"/>
    <dgm:cxn modelId="{783B685E-12A3-45ED-A473-C21F02CAA329}" type="presOf" srcId="{11F39C73-DAA3-4078-B4DA-25B9D8DC9BCC}" destId="{8CF4117D-29D2-41E7-A8AC-401245391755}" srcOrd="0" destOrd="0" presId="urn:microsoft.com/office/officeart/2005/8/layout/balance1"/>
    <dgm:cxn modelId="{42BFF563-AAAA-4D68-8A82-C022F488A793}" srcId="{39927A92-9D86-48A4-B996-8E368B338832}" destId="{E99DE210-C9D6-4058-9F75-651378D4057F}" srcOrd="2" destOrd="0" parTransId="{343D0EAE-E56B-4DA6-9584-B968A791AA18}" sibTransId="{B2092FC3-565E-4691-B088-BD63A92A0547}"/>
    <dgm:cxn modelId="{23A7E859-899E-431D-B58A-D02E79121709}" srcId="{C695DE74-F69A-4C07-BBE9-B11CAEF1BCEE}" destId="{0318A901-1C4B-4A24-A717-A698D0FBD908}" srcOrd="0" destOrd="0" parTransId="{355DF0DE-5F1F-46D5-8053-419E3229C0F5}" sibTransId="{84924493-09D1-4DB7-8799-225FE1060E54}"/>
    <dgm:cxn modelId="{F986287D-BCAE-4D4B-A535-F151C4FD588B}" type="presOf" srcId="{0318A901-1C4B-4A24-A717-A698D0FBD908}" destId="{94B39BF4-F1DD-45BE-92D6-567889B87452}" srcOrd="0" destOrd="0" presId="urn:microsoft.com/office/officeart/2005/8/layout/balance1"/>
    <dgm:cxn modelId="{B85A5980-7032-4021-BDD8-032E958C387D}" type="presOf" srcId="{535B89D8-CFE9-4B03-85A2-4D89E6B4723D}" destId="{4B0CA240-D5D1-4C90-9908-9C2107F28A6C}" srcOrd="0" destOrd="0" presId="urn:microsoft.com/office/officeart/2005/8/layout/balance1"/>
    <dgm:cxn modelId="{3DC0AB8B-01A4-4460-AC4F-08015E5654D1}" type="presOf" srcId="{6AE1BD80-1CDC-433E-82F6-0B5DFE3A030F}" destId="{83647441-DA96-40D9-A245-50C0329FC301}" srcOrd="0" destOrd="0" presId="urn:microsoft.com/office/officeart/2005/8/layout/balance1"/>
    <dgm:cxn modelId="{C4FD4392-3984-4C47-BB4A-B9538C8536F6}" srcId="{0318A901-1C4B-4A24-A717-A698D0FBD908}" destId="{11F39C73-DAA3-4078-B4DA-25B9D8DC9BCC}" srcOrd="0" destOrd="0" parTransId="{52AFD66D-6F46-4910-ACEB-973BD3F003C3}" sibTransId="{486B691B-437C-4686-83EB-57B6F9B9EDBE}"/>
    <dgm:cxn modelId="{AB381B98-533D-417E-A05D-98354EF07485}" type="presOf" srcId="{8A6C9F17-6954-4BF9-AA27-8A36EC425E9C}" destId="{76F3B9F0-0DF9-4261-A497-6F11D0C8754E}" srcOrd="0" destOrd="0" presId="urn:microsoft.com/office/officeart/2005/8/layout/balance1"/>
    <dgm:cxn modelId="{2EEBCC9B-883E-409D-8C62-6CA580B2C379}" type="presOf" srcId="{39927A92-9D86-48A4-B996-8E368B338832}" destId="{E2445BA6-3D0C-4C79-8AF2-A4976D6BE584}" srcOrd="0" destOrd="0" presId="urn:microsoft.com/office/officeart/2005/8/layout/balance1"/>
    <dgm:cxn modelId="{9A32C4BB-FCF4-4733-B271-91280D5B6944}" type="presOf" srcId="{E99DE210-C9D6-4058-9F75-651378D4057F}" destId="{7B19AD90-4DCC-4ED8-9DBC-CDB21092ADA6}" srcOrd="0" destOrd="0" presId="urn:microsoft.com/office/officeart/2005/8/layout/balance1"/>
    <dgm:cxn modelId="{80AB40D5-D21C-41A6-BC9D-1CD3BD50FB0B}" srcId="{C695DE74-F69A-4C07-BBE9-B11CAEF1BCEE}" destId="{39927A92-9D86-48A4-B996-8E368B338832}" srcOrd="1" destOrd="0" parTransId="{D72720E1-30D9-4320-B4EE-AFC9AAA4A4C0}" sibTransId="{B1280E5F-9F0F-4389-822D-B83DFE7272F2}"/>
    <dgm:cxn modelId="{8B84D8D5-7E30-4779-AC25-3FC847664D54}" type="presOf" srcId="{C695DE74-F69A-4C07-BBE9-B11CAEF1BCEE}" destId="{5991030B-F9F8-43C4-8311-E12B2697054D}" srcOrd="0" destOrd="0" presId="urn:microsoft.com/office/officeart/2005/8/layout/balance1"/>
    <dgm:cxn modelId="{3A952CE0-E5EC-4BBD-8210-06FD83685281}" srcId="{0318A901-1C4B-4A24-A717-A698D0FBD908}" destId="{2DCC4397-FB79-43D0-98AD-E7DABA62CB66}" srcOrd="2" destOrd="0" parTransId="{E715188F-1B4F-47AE-9D14-4FE14326AEFA}" sibTransId="{49F5600D-B72E-490B-9BE7-BAD1C0253801}"/>
    <dgm:cxn modelId="{8218D1E7-50FA-449D-9DBC-1EA781B3767E}" type="presOf" srcId="{2DCC4397-FB79-43D0-98AD-E7DABA62CB66}" destId="{843041A8-A9C4-42F5-B5D4-284682958AE6}" srcOrd="0" destOrd="0" presId="urn:microsoft.com/office/officeart/2005/8/layout/balance1"/>
    <dgm:cxn modelId="{CCB7EEE7-CDDD-4D4B-9866-36A55E3879BE}" srcId="{39927A92-9D86-48A4-B996-8E368B338832}" destId="{535B89D8-CFE9-4B03-85A2-4D89E6B4723D}" srcOrd="0" destOrd="0" parTransId="{44B49536-3843-4C45-80D9-0EA6C84A9ED8}" sibTransId="{2E0E64F5-27D3-429D-A81A-78B682EB2260}"/>
    <dgm:cxn modelId="{738AB8F5-F329-40D9-94C7-BEC2AE29176F}" srcId="{0318A901-1C4B-4A24-A717-A698D0FBD908}" destId="{6AE1BD80-1CDC-433E-82F6-0B5DFE3A030F}" srcOrd="1" destOrd="0" parTransId="{1DC20818-F02B-4068-9EDD-8C5264BC63F7}" sibTransId="{32089435-BFFD-4C51-9F4E-ED2B0F3E76AE}"/>
    <dgm:cxn modelId="{01AA669B-EF6D-420F-A313-D297D236CCB6}" type="presParOf" srcId="{5991030B-F9F8-43C4-8311-E12B2697054D}" destId="{648919F0-C0A8-4B9A-8E1D-C07D98B0F90A}" srcOrd="0" destOrd="0" presId="urn:microsoft.com/office/officeart/2005/8/layout/balance1"/>
    <dgm:cxn modelId="{10B30CFC-B890-4B36-A286-0514DAE40733}" type="presParOf" srcId="{5991030B-F9F8-43C4-8311-E12B2697054D}" destId="{48222210-723E-4A3C-8FFC-4A6D7DA4F574}" srcOrd="1" destOrd="0" presId="urn:microsoft.com/office/officeart/2005/8/layout/balance1"/>
    <dgm:cxn modelId="{7D6F8F70-4B6A-4555-847E-ED1508C1B049}" type="presParOf" srcId="{48222210-723E-4A3C-8FFC-4A6D7DA4F574}" destId="{94B39BF4-F1DD-45BE-92D6-567889B87452}" srcOrd="0" destOrd="0" presId="urn:microsoft.com/office/officeart/2005/8/layout/balance1"/>
    <dgm:cxn modelId="{A8CC4A25-C4CC-4F75-B384-34E5D7577C1A}" type="presParOf" srcId="{48222210-723E-4A3C-8FFC-4A6D7DA4F574}" destId="{E2445BA6-3D0C-4C79-8AF2-A4976D6BE584}" srcOrd="1" destOrd="0" presId="urn:microsoft.com/office/officeart/2005/8/layout/balance1"/>
    <dgm:cxn modelId="{12ECE3D3-CEEA-411A-B822-CFFE58027C58}" type="presParOf" srcId="{5991030B-F9F8-43C4-8311-E12B2697054D}" destId="{90C524D3-B500-4743-875E-67781DCADE96}" srcOrd="2" destOrd="0" presId="urn:microsoft.com/office/officeart/2005/8/layout/balance1"/>
    <dgm:cxn modelId="{FDA7CD2A-EBA5-4BEF-8CC8-61D22535E456}" type="presParOf" srcId="{90C524D3-B500-4743-875E-67781DCADE96}" destId="{A9BB7E6A-13E9-4BDD-929A-5ACFCDAFDEA9}" srcOrd="0" destOrd="0" presId="urn:microsoft.com/office/officeart/2005/8/layout/balance1"/>
    <dgm:cxn modelId="{7CCB59D6-DEA6-40B6-A938-9FF9AEE2DF41}" type="presParOf" srcId="{90C524D3-B500-4743-875E-67781DCADE96}" destId="{D3147A1C-D911-4C59-9953-393C89EE4A21}" srcOrd="1" destOrd="0" presId="urn:microsoft.com/office/officeart/2005/8/layout/balance1"/>
    <dgm:cxn modelId="{B4CDC0F7-BA81-4686-88C5-D0973A71C726}" type="presParOf" srcId="{90C524D3-B500-4743-875E-67781DCADE96}" destId="{7574179D-EC1A-4BA7-A71D-691AEF5BB553}" srcOrd="2" destOrd="0" presId="urn:microsoft.com/office/officeart/2005/8/layout/balance1"/>
    <dgm:cxn modelId="{78555E4E-E99E-41B6-A96A-EFE172D390C0}" type="presParOf" srcId="{90C524D3-B500-4743-875E-67781DCADE96}" destId="{4B0CA240-D5D1-4C90-9908-9C2107F28A6C}" srcOrd="3" destOrd="0" presId="urn:microsoft.com/office/officeart/2005/8/layout/balance1"/>
    <dgm:cxn modelId="{4965DAD3-33FD-4B4D-BD76-6C36C2893386}" type="presParOf" srcId="{90C524D3-B500-4743-875E-67781DCADE96}" destId="{76F3B9F0-0DF9-4261-A497-6F11D0C8754E}" srcOrd="4" destOrd="0" presId="urn:microsoft.com/office/officeart/2005/8/layout/balance1"/>
    <dgm:cxn modelId="{2A31E651-CF1D-422A-8ED3-5AB098C54531}" type="presParOf" srcId="{90C524D3-B500-4743-875E-67781DCADE96}" destId="{7B19AD90-4DCC-4ED8-9DBC-CDB21092ADA6}" srcOrd="5" destOrd="0" presId="urn:microsoft.com/office/officeart/2005/8/layout/balance1"/>
    <dgm:cxn modelId="{DB988AB0-5867-4248-914B-F733C1071EB1}" type="presParOf" srcId="{90C524D3-B500-4743-875E-67781DCADE96}" destId="{8CF4117D-29D2-41E7-A8AC-401245391755}" srcOrd="6" destOrd="0" presId="urn:microsoft.com/office/officeart/2005/8/layout/balance1"/>
    <dgm:cxn modelId="{672A9CC7-1A45-483B-9A2B-8048100AD69C}" type="presParOf" srcId="{90C524D3-B500-4743-875E-67781DCADE96}" destId="{83647441-DA96-40D9-A245-50C0329FC301}" srcOrd="7" destOrd="0" presId="urn:microsoft.com/office/officeart/2005/8/layout/balance1"/>
    <dgm:cxn modelId="{C7E3797F-E195-4328-8214-142D22A9232C}" type="presParOf" srcId="{90C524D3-B500-4743-875E-67781DCADE96}" destId="{843041A8-A9C4-42F5-B5D4-284682958AE6}" srcOrd="8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89EF-10A5-4AFD-B893-AD5FE261CCED}">
      <dsp:nvSpPr>
        <dsp:cNvPr id="0" name=""/>
        <dsp:cNvSpPr/>
      </dsp:nvSpPr>
      <dsp:spPr>
        <a:xfrm>
          <a:off x="0" y="355158"/>
          <a:ext cx="6096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36D98-80EB-4FAB-8281-D834684E4552}">
      <dsp:nvSpPr>
        <dsp:cNvPr id="0" name=""/>
        <dsp:cNvSpPr/>
      </dsp:nvSpPr>
      <dsp:spPr>
        <a:xfrm>
          <a:off x="304800" y="918"/>
          <a:ext cx="4267200" cy="70848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INTRODUCTION</a:t>
          </a:r>
        </a:p>
      </dsp:txBody>
      <dsp:txXfrm>
        <a:off x="339385" y="35503"/>
        <a:ext cx="4198030" cy="639310"/>
      </dsp:txXfrm>
    </dsp:sp>
    <dsp:sp modelId="{FE0BFD1C-FBB9-446B-BE92-E279DF9028F9}">
      <dsp:nvSpPr>
        <dsp:cNvPr id="0" name=""/>
        <dsp:cNvSpPr/>
      </dsp:nvSpPr>
      <dsp:spPr>
        <a:xfrm>
          <a:off x="0" y="1443798"/>
          <a:ext cx="609600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99872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Food Safety Concerns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Burgers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Meat Thermometers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Healthy Eating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Views on Own Weight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Folic Acid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Food Promotions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Childhood Obesity</a:t>
          </a:r>
        </a:p>
      </dsp:txBody>
      <dsp:txXfrm>
        <a:off x="0" y="1443798"/>
        <a:ext cx="6096000" cy="2419200"/>
      </dsp:txXfrm>
    </dsp:sp>
    <dsp:sp modelId="{188F9272-16BE-4441-A32A-3754FD6443A7}">
      <dsp:nvSpPr>
        <dsp:cNvPr id="0" name=""/>
        <dsp:cNvSpPr/>
      </dsp:nvSpPr>
      <dsp:spPr>
        <a:xfrm>
          <a:off x="304800" y="1089558"/>
          <a:ext cx="4267200" cy="70848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FINDINGS</a:t>
          </a:r>
        </a:p>
      </dsp:txBody>
      <dsp:txXfrm>
        <a:off x="339385" y="1124143"/>
        <a:ext cx="419803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91DE7-ACCA-4AF4-9DAA-7B1D4CEA62F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7AA8E-81B4-4733-9905-2D07E9D2A5EF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Stratified Random Sample approach.</a:t>
          </a:r>
        </a:p>
      </dsp:txBody>
      <dsp:txXfrm>
        <a:off x="384538" y="253918"/>
        <a:ext cx="5656275" cy="508162"/>
      </dsp:txXfrm>
    </dsp:sp>
    <dsp:sp modelId="{E4DF676E-8EC6-45CF-AFF1-B5C526C307E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3842A-E176-46FA-A9E0-6271AB49B5B6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Interviews conducted face-to-face, in-home, amongst a nationally representative, quota controlled sample of Irish adults.</a:t>
          </a:r>
        </a:p>
      </dsp:txBody>
      <dsp:txXfrm>
        <a:off x="748672" y="1015918"/>
        <a:ext cx="5292140" cy="508162"/>
      </dsp:txXfrm>
    </dsp:sp>
    <dsp:sp modelId="{471E0B48-5F4C-4C13-8BCC-8D5D437BBE95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DD2D0-727C-4EAC-B462-7F57514C1E39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Data weighted to Census estimates at the analysis stage.</a:t>
          </a:r>
        </a:p>
      </dsp:txBody>
      <dsp:txXfrm>
        <a:off x="860432" y="1777918"/>
        <a:ext cx="5180380" cy="508162"/>
      </dsp:txXfrm>
    </dsp:sp>
    <dsp:sp modelId="{1638F837-745B-488F-8A5F-897ED1CD652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A7061-D0EB-42D6-950B-2C9442D63EC6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Total number of interviews achieved 808 (507 ROI and 301 NI).</a:t>
          </a:r>
        </a:p>
      </dsp:txBody>
      <dsp:txXfrm>
        <a:off x="748672" y="2539918"/>
        <a:ext cx="5292140" cy="508162"/>
      </dsp:txXfrm>
    </dsp:sp>
    <dsp:sp modelId="{375F0BC0-AABF-47CF-BFEC-F247BE97CA89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04828-28F3-4714-AA32-CC2511A1FD58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Fieldwork was conducted between November 2017 and January 2018.</a:t>
          </a:r>
        </a:p>
      </dsp:txBody>
      <dsp:txXfrm>
        <a:off x="384538" y="3301918"/>
        <a:ext cx="5656275" cy="508162"/>
      </dsp:txXfrm>
    </dsp:sp>
    <dsp:sp modelId="{E36AB96F-C7C4-4A39-AB4F-2D785AB8DCD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72B9-6F82-4FE3-8D71-4EE769FA1AFD}">
      <dsp:nvSpPr>
        <dsp:cNvPr id="0" name=""/>
        <dsp:cNvSpPr/>
      </dsp:nvSpPr>
      <dsp:spPr>
        <a:xfrm rot="10800000">
          <a:off x="1595647" y="515"/>
          <a:ext cx="5747162" cy="592213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Just under half (47%) are aged 15-34 years</a:t>
          </a:r>
          <a:r>
            <a:rPr lang="en-US" sz="1600" kern="1200" dirty="0"/>
            <a:t>.</a:t>
          </a:r>
        </a:p>
      </dsp:txBody>
      <dsp:txXfrm rot="10800000">
        <a:off x="1743700" y="515"/>
        <a:ext cx="5599109" cy="592213"/>
      </dsp:txXfrm>
    </dsp:sp>
    <dsp:sp modelId="{38F6DE61-E3EF-48B9-AB34-E06A79DD9C49}">
      <dsp:nvSpPr>
        <dsp:cNvPr id="0" name=""/>
        <dsp:cNvSpPr/>
      </dsp:nvSpPr>
      <dsp:spPr>
        <a:xfrm>
          <a:off x="1299540" y="515"/>
          <a:ext cx="592213" cy="5922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38636-0FFE-4854-8C7F-0BA7F3E65680}">
      <dsp:nvSpPr>
        <dsp:cNvPr id="0" name=""/>
        <dsp:cNvSpPr/>
      </dsp:nvSpPr>
      <dsp:spPr>
        <a:xfrm rot="10800000">
          <a:off x="1595647" y="740782"/>
          <a:ext cx="5747162" cy="592213"/>
        </a:xfrm>
        <a:prstGeom prst="homePlate">
          <a:avLst/>
        </a:prstGeom>
        <a:solidFill>
          <a:schemeClr val="accent1">
            <a:shade val="80000"/>
            <a:hueOff val="-146179"/>
            <a:satOff val="-9601"/>
            <a:lumOff val="10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Significantly more likely to be male (64%) than female (36%).</a:t>
          </a:r>
          <a:endParaRPr lang="en-US" sz="1600" kern="1200" dirty="0"/>
        </a:p>
      </dsp:txBody>
      <dsp:txXfrm rot="10800000">
        <a:off x="1743700" y="740782"/>
        <a:ext cx="5599109" cy="592213"/>
      </dsp:txXfrm>
    </dsp:sp>
    <dsp:sp modelId="{0FCB16F8-0786-4B52-A586-FBAE8E7CE79B}">
      <dsp:nvSpPr>
        <dsp:cNvPr id="0" name=""/>
        <dsp:cNvSpPr/>
      </dsp:nvSpPr>
      <dsp:spPr>
        <a:xfrm>
          <a:off x="1299540" y="740782"/>
          <a:ext cx="592213" cy="5922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10CD8-74DE-470E-82AF-93285F4A45F6}">
      <dsp:nvSpPr>
        <dsp:cNvPr id="0" name=""/>
        <dsp:cNvSpPr/>
      </dsp:nvSpPr>
      <dsp:spPr>
        <a:xfrm rot="10800000">
          <a:off x="1595647" y="1481050"/>
          <a:ext cx="5747162" cy="592213"/>
        </a:xfrm>
        <a:prstGeom prst="homePlate">
          <a:avLst/>
        </a:prstGeom>
        <a:solidFill>
          <a:schemeClr val="accent1">
            <a:shade val="80000"/>
            <a:hueOff val="-292358"/>
            <a:satOff val="-19203"/>
            <a:lumOff val="21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Slightly more ABC1s (54%) than C2DEs (46%) are consuming burgers that are not well done.</a:t>
          </a:r>
          <a:endParaRPr lang="en-US" sz="1600" kern="1200" dirty="0"/>
        </a:p>
      </dsp:txBody>
      <dsp:txXfrm rot="10800000">
        <a:off x="1743700" y="1481050"/>
        <a:ext cx="5599109" cy="592213"/>
      </dsp:txXfrm>
    </dsp:sp>
    <dsp:sp modelId="{53C17C23-BDDF-4326-A818-E3573222E942}">
      <dsp:nvSpPr>
        <dsp:cNvPr id="0" name=""/>
        <dsp:cNvSpPr/>
      </dsp:nvSpPr>
      <dsp:spPr>
        <a:xfrm>
          <a:off x="1299540" y="1481050"/>
          <a:ext cx="592213" cy="5922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F42B-273F-4D5F-9507-03D21A96DD9A}">
      <dsp:nvSpPr>
        <dsp:cNvPr id="0" name=""/>
        <dsp:cNvSpPr/>
      </dsp:nvSpPr>
      <dsp:spPr>
        <a:xfrm rot="10800000">
          <a:off x="1595647" y="2221317"/>
          <a:ext cx="5747162" cy="592213"/>
        </a:xfrm>
        <a:prstGeom prst="homePlate">
          <a:avLst/>
        </a:prstGeom>
        <a:solidFill>
          <a:schemeClr val="accent1">
            <a:shade val="80000"/>
            <a:hueOff val="-438538"/>
            <a:satOff val="-28804"/>
            <a:lumOff val="316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43% of ROI consumers of these burgers are based in Dublin.</a:t>
          </a:r>
        </a:p>
      </dsp:txBody>
      <dsp:txXfrm rot="10800000">
        <a:off x="1743700" y="2221317"/>
        <a:ext cx="5599109" cy="592213"/>
      </dsp:txXfrm>
    </dsp:sp>
    <dsp:sp modelId="{15065F09-B5A2-4EFA-B8C8-D4E3C18F82DA}">
      <dsp:nvSpPr>
        <dsp:cNvPr id="0" name=""/>
        <dsp:cNvSpPr/>
      </dsp:nvSpPr>
      <dsp:spPr>
        <a:xfrm>
          <a:off x="1299540" y="2221317"/>
          <a:ext cx="592213" cy="5922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72B9-6F82-4FE3-8D71-4EE769FA1AFD}">
      <dsp:nvSpPr>
        <dsp:cNvPr id="0" name=""/>
        <dsp:cNvSpPr/>
      </dsp:nvSpPr>
      <dsp:spPr>
        <a:xfrm rot="10800000">
          <a:off x="1595647" y="515"/>
          <a:ext cx="5747162" cy="59221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Highest level of ownership is in the 25-44 year old category (42%), the lowest level is amongst 65-74 at 9%.</a:t>
          </a:r>
        </a:p>
      </dsp:txBody>
      <dsp:txXfrm rot="10800000">
        <a:off x="1743700" y="515"/>
        <a:ext cx="5599109" cy="592213"/>
      </dsp:txXfrm>
    </dsp:sp>
    <dsp:sp modelId="{38F6DE61-E3EF-48B9-AB34-E06A79DD9C49}">
      <dsp:nvSpPr>
        <dsp:cNvPr id="0" name=""/>
        <dsp:cNvSpPr/>
      </dsp:nvSpPr>
      <dsp:spPr>
        <a:xfrm>
          <a:off x="1299540" y="515"/>
          <a:ext cx="592213" cy="5922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38636-0FFE-4854-8C7F-0BA7F3E65680}">
      <dsp:nvSpPr>
        <dsp:cNvPr id="0" name=""/>
        <dsp:cNvSpPr/>
      </dsp:nvSpPr>
      <dsp:spPr>
        <a:xfrm rot="10800000">
          <a:off x="1595647" y="740782"/>
          <a:ext cx="5747162" cy="592213"/>
        </a:xfrm>
        <a:prstGeom prst="homePlate">
          <a:avLst/>
        </a:prstGeom>
        <a:solidFill>
          <a:schemeClr val="accent5">
            <a:hueOff val="-211293"/>
            <a:satOff val="18367"/>
            <a:lumOff val="-12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Meat thermometer owners have above average levels of awareness of </a:t>
          </a:r>
          <a:r>
            <a:rPr lang="en-IE" sz="1600" b="1" kern="1200" dirty="0" err="1"/>
            <a:t>safefood</a:t>
          </a:r>
          <a:r>
            <a:rPr lang="en-IE" sz="1600" b="1" kern="1200" dirty="0"/>
            <a:t> (88%).</a:t>
          </a:r>
          <a:endParaRPr lang="en-US" sz="1600" kern="1200" dirty="0"/>
        </a:p>
      </dsp:txBody>
      <dsp:txXfrm rot="10800000">
        <a:off x="1743700" y="740782"/>
        <a:ext cx="5599109" cy="592213"/>
      </dsp:txXfrm>
    </dsp:sp>
    <dsp:sp modelId="{0FCB16F8-0786-4B52-A586-FBAE8E7CE79B}">
      <dsp:nvSpPr>
        <dsp:cNvPr id="0" name=""/>
        <dsp:cNvSpPr/>
      </dsp:nvSpPr>
      <dsp:spPr>
        <a:xfrm>
          <a:off x="1299540" y="740782"/>
          <a:ext cx="592213" cy="5922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10CD8-74DE-470E-82AF-93285F4A45F6}">
      <dsp:nvSpPr>
        <dsp:cNvPr id="0" name=""/>
        <dsp:cNvSpPr/>
      </dsp:nvSpPr>
      <dsp:spPr>
        <a:xfrm rot="10800000">
          <a:off x="1595647" y="1481050"/>
          <a:ext cx="5747162" cy="592213"/>
        </a:xfrm>
        <a:prstGeom prst="homePlate">
          <a:avLst/>
        </a:prstGeom>
        <a:solidFill>
          <a:schemeClr val="accent5">
            <a:hueOff val="-422585"/>
            <a:satOff val="36735"/>
            <a:lumOff val="-2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ABC1s are significantly more likely to own a meat thermometer (57%) than C2DEF (43%).</a:t>
          </a:r>
          <a:endParaRPr lang="en-US" sz="1600" kern="1200" dirty="0"/>
        </a:p>
      </dsp:txBody>
      <dsp:txXfrm rot="10800000">
        <a:off x="1743700" y="1481050"/>
        <a:ext cx="5599109" cy="592213"/>
      </dsp:txXfrm>
    </dsp:sp>
    <dsp:sp modelId="{53C17C23-BDDF-4326-A818-E3573222E942}">
      <dsp:nvSpPr>
        <dsp:cNvPr id="0" name=""/>
        <dsp:cNvSpPr/>
      </dsp:nvSpPr>
      <dsp:spPr>
        <a:xfrm>
          <a:off x="1299540" y="1481050"/>
          <a:ext cx="592213" cy="5922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F42B-273F-4D5F-9507-03D21A96DD9A}">
      <dsp:nvSpPr>
        <dsp:cNvPr id="0" name=""/>
        <dsp:cNvSpPr/>
      </dsp:nvSpPr>
      <dsp:spPr>
        <a:xfrm rot="10800000">
          <a:off x="1595647" y="2221317"/>
          <a:ext cx="5747162" cy="592213"/>
        </a:xfrm>
        <a:prstGeom prst="homePlate">
          <a:avLst/>
        </a:prstGeom>
        <a:solidFill>
          <a:schemeClr val="accent5">
            <a:hueOff val="-633878"/>
            <a:satOff val="55102"/>
            <a:lumOff val="-3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1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There are no significant differences in the profile of those who own a meat thermometer and those who actually use it.</a:t>
          </a:r>
        </a:p>
      </dsp:txBody>
      <dsp:txXfrm rot="10800000">
        <a:off x="1743700" y="2221317"/>
        <a:ext cx="5599109" cy="592213"/>
      </dsp:txXfrm>
    </dsp:sp>
    <dsp:sp modelId="{15065F09-B5A2-4EFA-B8C8-D4E3C18F82DA}">
      <dsp:nvSpPr>
        <dsp:cNvPr id="0" name=""/>
        <dsp:cNvSpPr/>
      </dsp:nvSpPr>
      <dsp:spPr>
        <a:xfrm>
          <a:off x="1299540" y="2221317"/>
          <a:ext cx="592213" cy="5922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9BF4-F1DD-45BE-92D6-567889B87452}">
      <dsp:nvSpPr>
        <dsp:cNvPr id="0" name=""/>
        <dsp:cNvSpPr/>
      </dsp:nvSpPr>
      <dsp:spPr>
        <a:xfrm>
          <a:off x="1996061" y="0"/>
          <a:ext cx="1283182" cy="71287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>
              <a:solidFill>
                <a:schemeClr val="bg1"/>
              </a:solidFill>
            </a:rPr>
            <a:t>Of the 77,165 promotions where nutritional data was available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16941" y="20880"/>
        <a:ext cx="1241422" cy="671119"/>
      </dsp:txXfrm>
    </dsp:sp>
    <dsp:sp modelId="{E2445BA6-3D0C-4C79-8AF2-A4976D6BE584}">
      <dsp:nvSpPr>
        <dsp:cNvPr id="0" name=""/>
        <dsp:cNvSpPr/>
      </dsp:nvSpPr>
      <dsp:spPr>
        <a:xfrm>
          <a:off x="3849547" y="0"/>
          <a:ext cx="1283182" cy="71287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>
              <a:solidFill>
                <a:schemeClr val="bg1"/>
              </a:solidFill>
            </a:rPr>
            <a:t>(53%) were on less healthy foods compared to healthier products (47%).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870427" y="20880"/>
        <a:ext cx="1241422" cy="671119"/>
      </dsp:txXfrm>
    </dsp:sp>
    <dsp:sp modelId="{D3147A1C-D911-4C59-9953-393C89EE4A21}">
      <dsp:nvSpPr>
        <dsp:cNvPr id="0" name=""/>
        <dsp:cNvSpPr/>
      </dsp:nvSpPr>
      <dsp:spPr>
        <a:xfrm>
          <a:off x="3297066" y="3029736"/>
          <a:ext cx="534659" cy="53465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4179D-EC1A-4BA7-A71D-691AEF5BB553}">
      <dsp:nvSpPr>
        <dsp:cNvPr id="0" name=""/>
        <dsp:cNvSpPr/>
      </dsp:nvSpPr>
      <dsp:spPr>
        <a:xfrm>
          <a:off x="1960417" y="2805892"/>
          <a:ext cx="3207956" cy="216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CA240-D5D1-4C90-9908-9C2107F28A6C}">
      <dsp:nvSpPr>
        <dsp:cNvPr id="0" name=""/>
        <dsp:cNvSpPr/>
      </dsp:nvSpPr>
      <dsp:spPr>
        <a:xfrm>
          <a:off x="3849547" y="2181410"/>
          <a:ext cx="1283182" cy="59881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69% of soft drinks</a:t>
          </a:r>
        </a:p>
      </dsp:txBody>
      <dsp:txXfrm>
        <a:off x="3878779" y="2210642"/>
        <a:ext cx="1224718" cy="540354"/>
      </dsp:txXfrm>
    </dsp:sp>
    <dsp:sp modelId="{76F3B9F0-0DF9-4261-A497-6F11D0C8754E}">
      <dsp:nvSpPr>
        <dsp:cNvPr id="0" name=""/>
        <dsp:cNvSpPr/>
      </dsp:nvSpPr>
      <dsp:spPr>
        <a:xfrm>
          <a:off x="3849547" y="1539819"/>
          <a:ext cx="1283182" cy="59881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52% of confectionery </a:t>
          </a:r>
          <a:endParaRPr lang="en-US" sz="1400" b="1" kern="1200" dirty="0"/>
        </a:p>
      </dsp:txBody>
      <dsp:txXfrm>
        <a:off x="3878779" y="1569051"/>
        <a:ext cx="1224718" cy="540354"/>
      </dsp:txXfrm>
    </dsp:sp>
    <dsp:sp modelId="{7B19AD90-4DCC-4ED8-9DBC-CDB21092ADA6}">
      <dsp:nvSpPr>
        <dsp:cNvPr id="0" name=""/>
        <dsp:cNvSpPr/>
      </dsp:nvSpPr>
      <dsp:spPr>
        <a:xfrm>
          <a:off x="3849547" y="898227"/>
          <a:ext cx="1283182" cy="598818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53% on less healthy foods </a:t>
          </a:r>
          <a:endParaRPr lang="en-US" sz="1400" b="1" kern="1200" dirty="0"/>
        </a:p>
      </dsp:txBody>
      <dsp:txXfrm>
        <a:off x="3878779" y="927459"/>
        <a:ext cx="1224718" cy="540354"/>
      </dsp:txXfrm>
    </dsp:sp>
    <dsp:sp modelId="{8CF4117D-29D2-41E7-A8AC-401245391755}">
      <dsp:nvSpPr>
        <dsp:cNvPr id="0" name=""/>
        <dsp:cNvSpPr/>
      </dsp:nvSpPr>
      <dsp:spPr>
        <a:xfrm>
          <a:off x="1996061" y="2181410"/>
          <a:ext cx="1283182" cy="59881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34% of vegetables</a:t>
          </a:r>
        </a:p>
      </dsp:txBody>
      <dsp:txXfrm>
        <a:off x="2025293" y="2210642"/>
        <a:ext cx="1224718" cy="540354"/>
      </dsp:txXfrm>
    </dsp:sp>
    <dsp:sp modelId="{83647441-DA96-40D9-A245-50C0329FC301}">
      <dsp:nvSpPr>
        <dsp:cNvPr id="0" name=""/>
        <dsp:cNvSpPr/>
      </dsp:nvSpPr>
      <dsp:spPr>
        <a:xfrm>
          <a:off x="1996061" y="1539819"/>
          <a:ext cx="1283182" cy="59881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30% of fresh fruit</a:t>
          </a:r>
        </a:p>
      </dsp:txBody>
      <dsp:txXfrm>
        <a:off x="2025293" y="1569051"/>
        <a:ext cx="1224718" cy="540354"/>
      </dsp:txXfrm>
    </dsp:sp>
    <dsp:sp modelId="{843041A8-A9C4-42F5-B5D4-284682958AE6}">
      <dsp:nvSpPr>
        <dsp:cNvPr id="0" name=""/>
        <dsp:cNvSpPr/>
      </dsp:nvSpPr>
      <dsp:spPr>
        <a:xfrm>
          <a:off x="1996061" y="898227"/>
          <a:ext cx="1283182" cy="59881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47% on healthier foods</a:t>
          </a:r>
          <a:endParaRPr lang="en-US" sz="1400" b="1" kern="1200" dirty="0"/>
        </a:p>
      </dsp:txBody>
      <dsp:txXfrm>
        <a:off x="2025293" y="927459"/>
        <a:ext cx="1224718" cy="54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0.84795</cdr:x>
      <cdr:y>0.90124</cdr:y>
    </cdr:from>
    <cdr:to>
      <cdr:x>0.8577</cdr:x>
      <cdr:y>0.96197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DD68D5-6F2B-4677-9C7A-EC9DECD01429}"/>
            </a:ext>
          </a:extLst>
        </cdr:cNvPr>
        <cdr:cNvSpPr txBox="1"/>
      </cdr:nvSpPr>
      <cdr:spPr>
        <a:xfrm xmlns:a="http://schemas.openxmlformats.org/drawingml/2006/main">
          <a:off x="4910667" y="2968755"/>
          <a:ext cx="56426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4763"/>
          <a:r>
            <a:rPr lang="en-IE" sz="1300" b="1" dirty="0"/>
            <a:t>-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0.61717</cdr:x>
      <cdr:y>0.92245</cdr:y>
    </cdr:from>
    <cdr:to>
      <cdr:x>0.62408</cdr:x>
      <cdr:y>0.99347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56A7AEC-13D0-46A3-8CFA-D1651A518FD3}"/>
            </a:ext>
          </a:extLst>
        </cdr:cNvPr>
        <cdr:cNvSpPr txBox="1"/>
      </cdr:nvSpPr>
      <cdr:spPr>
        <a:xfrm xmlns:a="http://schemas.openxmlformats.org/drawingml/2006/main">
          <a:off x="5036575" y="2598313"/>
          <a:ext cx="56426" cy="200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4763"/>
          <a:r>
            <a:rPr lang="en-IE" sz="1300" b="1" dirty="0"/>
            <a:t>-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309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309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11059CDB-72EA-483D-9A34-D50D3267644F}" type="datetimeFigureOut">
              <a:rPr lang="en-GB" smtClean="0"/>
              <a:t>02/03/2022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945862" cy="49309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378035"/>
            <a:ext cx="2945862" cy="49309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82556AC4-8048-47C4-97D0-565009C72C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2D6798F8-BDA6-46C0-A11F-B16041C3620C}" type="datetimeFigureOut">
              <a:rPr lang="en-GB" smtClean="0"/>
              <a:t>02/03/2022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628DE85F-A49F-4D4C-8D78-799212E249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2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65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Concern,</a:t>
            </a:r>
            <a:r>
              <a:rPr lang="en-IE" baseline="0" dirty="0"/>
              <a:t> confusion and interest have held steady versus last year – no statistically significant shifts. The proportion completely agreeing that they feel well informed about food safety has declined by 5 points with people shifting into the moderately informed 7-8 (we will do analysis on this change ahead of presentation).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1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ROI</a:t>
            </a:r>
            <a:r>
              <a:rPr lang="en-IE" baseline="0" dirty="0"/>
              <a:t> no significant increases since last year in terms of issues of concern, decline in concern around additives. NI Chicken preparation is top concern up 5 percentage points, price of food has entered the top five (was not mentioned last year), this is no surprise given that UK inflation rate reached it’s highest in 6 years in November (3.1%).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51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1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Chicken</a:t>
            </a:r>
            <a:r>
              <a:rPr lang="en-IE" baseline="0" dirty="0"/>
              <a:t> top concern across the board. Ready meals up in ROI (39%). Tesco had spaghetti Bolognese recall in 2017 and Lidl had ready meal recalls. Decline in concerns around shellfish, most notably in NI (Potential reasons?).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99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Marginal decline in well</a:t>
            </a:r>
            <a:r>
              <a:rPr lang="en-IE" baseline="0" dirty="0"/>
              <a:t> done in ROI, Increase in NI. Note slight difference in question wording. Reference </a:t>
            </a:r>
            <a:r>
              <a:rPr lang="en-IE" baseline="0" dirty="0" err="1"/>
              <a:t>safefood</a:t>
            </a:r>
            <a:r>
              <a:rPr lang="en-IE" baseline="0" dirty="0"/>
              <a:t> did own research on campaign outcome directly after the campaign.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06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Marginal</a:t>
            </a:r>
            <a:r>
              <a:rPr lang="en-IE" baseline="0" dirty="0"/>
              <a:t> movements in terms of feeling well informed and not interested. </a:t>
            </a:r>
            <a:r>
              <a:rPr lang="en-IE" dirty="0"/>
              <a:t>26%</a:t>
            </a:r>
            <a:r>
              <a:rPr lang="en-IE" baseline="0" dirty="0"/>
              <a:t> disagree that they are concerned, up 5 pts (we will do a profile of this before Thursday for mention at this slide). Positively fewer people confused (87%).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7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Cholesterol</a:t>
            </a:r>
            <a:r>
              <a:rPr lang="en-IE" baseline="0" dirty="0"/>
              <a:t> etc. still top but down, focus has shifted away from this towards behaviours and attitudes in recent years. Sugar and weight management holding steady.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84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Parents</a:t>
            </a:r>
            <a:r>
              <a:rPr lang="en-IE" baseline="0" dirty="0"/>
              <a:t> of children aged </a:t>
            </a:r>
            <a:r>
              <a:rPr lang="en-IE" baseline="0" dirty="0" err="1"/>
              <a:t>6mths</a:t>
            </a:r>
            <a:r>
              <a:rPr lang="en-IE" baseline="0" dirty="0"/>
              <a:t> to 12 even more likely to blame parents (81%)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1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49159"/>
            <a:ext cx="7268013" cy="806245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381968"/>
            <a:ext cx="6718075" cy="318287"/>
          </a:xfrm>
        </p:spPr>
        <p:txBody>
          <a:bodyPr anchor="b">
            <a:normAutofit/>
          </a:bodyPr>
          <a:lstStyle>
            <a:lvl1pPr marL="463550" indent="-463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213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237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31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1141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1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600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75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259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534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6" y="559578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122488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10685" y="472236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8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743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022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96452" y="219076"/>
            <a:ext cx="1165276" cy="80542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48676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2018 Ipsos MRBI  All rights reserved. Contains Ipsos' Confidential and Proprietary information and may not be disclosed or reproduced without the prior written consent of Ipsos.</a:t>
            </a:r>
          </a:p>
        </p:txBody>
      </p:sp>
    </p:spTree>
    <p:extLst>
      <p:ext uri="{BB962C8B-B14F-4D97-AF65-F5344CB8AC3E}">
        <p14:creationId xmlns:p14="http://schemas.microsoft.com/office/powerpoint/2010/main" val="15794123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09244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10685" y="472236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22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195486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5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755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57314"/>
            <a:ext cx="8646971" cy="4431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-166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5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93134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6443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6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6" y="559578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122488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19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10685" y="472236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/>
              <a:t>© 2018 Ipsos MRBI 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602298" y="4665811"/>
            <a:ext cx="3573430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96452" y="219076"/>
            <a:ext cx="1165276" cy="80542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48676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© 2018 Ipsos MRBI  All rights reserved. Contains Ipsos' Confidential and Proprietary information and may not be disclosed or reproduced without the prior written consent of Ipsos.</a:t>
            </a:r>
          </a:p>
        </p:txBody>
      </p:sp>
    </p:spTree>
    <p:extLst>
      <p:ext uri="{BB962C8B-B14F-4D97-AF65-F5344CB8AC3E}">
        <p14:creationId xmlns:p14="http://schemas.microsoft.com/office/powerpoint/2010/main" val="3775106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09244"/>
            <a:ext cx="8654595" cy="4615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40891" y="4559980"/>
            <a:ext cx="1888496" cy="480879"/>
            <a:chOff x="7040891" y="4559980"/>
            <a:chExt cx="1888496" cy="48087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10685" y="4722369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195486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5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483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195486"/>
            <a:ext cx="7376167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383993"/>
            <a:ext cx="6718075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463550" lvl="0" indent="-4635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405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4319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0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Job Number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3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57314"/>
            <a:ext cx="8646971" cy="4431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-166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361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57314"/>
            <a:ext cx="8646971" cy="4431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-166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94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57314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-166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2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200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14539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42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57481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0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406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139544" y="4514851"/>
            <a:ext cx="3004457" cy="60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625712"/>
            <a:ext cx="1938528" cy="418514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srgbClr val="22222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45011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0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281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6139544" y="4514851"/>
            <a:ext cx="3004457" cy="60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625712"/>
            <a:ext cx="1938528" cy="418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49945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170263" y="3154216"/>
            <a:ext cx="973740" cy="1989284"/>
            <a:chOff x="11870412" y="3781425"/>
            <a:chExt cx="1570949" cy="3781425"/>
          </a:xfrm>
        </p:grpSpPr>
        <p:sp>
          <p:nvSpPr>
            <p:cNvPr id="13" name="Oval 12"/>
            <p:cNvSpPr>
              <a:spLocks/>
            </p:cNvSpPr>
            <p:nvPr/>
          </p:nvSpPr>
          <p:spPr bwMode="auto">
            <a:xfrm rot="3900000" flipH="1">
              <a:off x="12506686" y="4873163"/>
              <a:ext cx="698400" cy="7898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srgbClr val="222223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353809" y="4356054"/>
              <a:ext cx="464635" cy="411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330947" y="4060981"/>
              <a:ext cx="197470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H="1">
              <a:off x="11870412" y="3781425"/>
              <a:ext cx="1570949" cy="3781425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075523">
              <a:off x="12263453" y="5283312"/>
              <a:ext cx="957422" cy="1142838"/>
            </a:xfrm>
            <a:custGeom>
              <a:avLst/>
              <a:gdLst>
                <a:gd name="T0" fmla="*/ 397 w 568"/>
                <a:gd name="T1" fmla="*/ 0 h 678"/>
                <a:gd name="T2" fmla="*/ 397 w 568"/>
                <a:gd name="T3" fmla="*/ 0 h 678"/>
                <a:gd name="T4" fmla="*/ 428 w 568"/>
                <a:gd name="T5" fmla="*/ 22 h 678"/>
                <a:gd name="T6" fmla="*/ 457 w 568"/>
                <a:gd name="T7" fmla="*/ 46 h 678"/>
                <a:gd name="T8" fmla="*/ 481 w 568"/>
                <a:gd name="T9" fmla="*/ 71 h 678"/>
                <a:gd name="T10" fmla="*/ 503 w 568"/>
                <a:gd name="T11" fmla="*/ 100 h 678"/>
                <a:gd name="T12" fmla="*/ 522 w 568"/>
                <a:gd name="T13" fmla="*/ 131 h 678"/>
                <a:gd name="T14" fmla="*/ 539 w 568"/>
                <a:gd name="T15" fmla="*/ 163 h 678"/>
                <a:gd name="T16" fmla="*/ 551 w 568"/>
                <a:gd name="T17" fmla="*/ 196 h 678"/>
                <a:gd name="T18" fmla="*/ 559 w 568"/>
                <a:gd name="T19" fmla="*/ 230 h 678"/>
                <a:gd name="T20" fmla="*/ 566 w 568"/>
                <a:gd name="T21" fmla="*/ 266 h 678"/>
                <a:gd name="T22" fmla="*/ 568 w 568"/>
                <a:gd name="T23" fmla="*/ 300 h 678"/>
                <a:gd name="T24" fmla="*/ 568 w 568"/>
                <a:gd name="T25" fmla="*/ 335 h 678"/>
                <a:gd name="T26" fmla="*/ 564 w 568"/>
                <a:gd name="T27" fmla="*/ 371 h 678"/>
                <a:gd name="T28" fmla="*/ 556 w 568"/>
                <a:gd name="T29" fmla="*/ 407 h 678"/>
                <a:gd name="T30" fmla="*/ 544 w 568"/>
                <a:gd name="T31" fmla="*/ 441 h 678"/>
                <a:gd name="T32" fmla="*/ 530 w 568"/>
                <a:gd name="T33" fmla="*/ 475 h 678"/>
                <a:gd name="T34" fmla="*/ 511 w 568"/>
                <a:gd name="T35" fmla="*/ 507 h 678"/>
                <a:gd name="T36" fmla="*/ 511 w 568"/>
                <a:gd name="T37" fmla="*/ 507 h 678"/>
                <a:gd name="T38" fmla="*/ 489 w 568"/>
                <a:gd name="T39" fmla="*/ 538 h 678"/>
                <a:gd name="T40" fmla="*/ 466 w 568"/>
                <a:gd name="T41" fmla="*/ 567 h 678"/>
                <a:gd name="T42" fmla="*/ 438 w 568"/>
                <a:gd name="T43" fmla="*/ 591 h 678"/>
                <a:gd name="T44" fmla="*/ 409 w 568"/>
                <a:gd name="T45" fmla="*/ 613 h 678"/>
                <a:gd name="T46" fmla="*/ 380 w 568"/>
                <a:gd name="T47" fmla="*/ 632 h 678"/>
                <a:gd name="T48" fmla="*/ 348 w 568"/>
                <a:gd name="T49" fmla="*/ 647 h 678"/>
                <a:gd name="T50" fmla="*/ 314 w 568"/>
                <a:gd name="T51" fmla="*/ 661 h 678"/>
                <a:gd name="T52" fmla="*/ 280 w 568"/>
                <a:gd name="T53" fmla="*/ 669 h 678"/>
                <a:gd name="T54" fmla="*/ 246 w 568"/>
                <a:gd name="T55" fmla="*/ 676 h 678"/>
                <a:gd name="T56" fmla="*/ 210 w 568"/>
                <a:gd name="T57" fmla="*/ 678 h 678"/>
                <a:gd name="T58" fmla="*/ 174 w 568"/>
                <a:gd name="T59" fmla="*/ 678 h 678"/>
                <a:gd name="T60" fmla="*/ 140 w 568"/>
                <a:gd name="T61" fmla="*/ 673 h 678"/>
                <a:gd name="T62" fmla="*/ 104 w 568"/>
                <a:gd name="T63" fmla="*/ 666 h 678"/>
                <a:gd name="T64" fmla="*/ 70 w 568"/>
                <a:gd name="T65" fmla="*/ 654 h 678"/>
                <a:gd name="T66" fmla="*/ 36 w 568"/>
                <a:gd name="T67" fmla="*/ 640 h 678"/>
                <a:gd name="T68" fmla="*/ 2 w 568"/>
                <a:gd name="T69" fmla="*/ 622 h 678"/>
                <a:gd name="T70" fmla="*/ 2 w 568"/>
                <a:gd name="T71" fmla="*/ 622 h 678"/>
                <a:gd name="T72" fmla="*/ 0 w 568"/>
                <a:gd name="T73" fmla="*/ 620 h 678"/>
                <a:gd name="T74" fmla="*/ 397 w 568"/>
                <a:gd name="T7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8" h="678">
                  <a:moveTo>
                    <a:pt x="397" y="0"/>
                  </a:moveTo>
                  <a:lnTo>
                    <a:pt x="397" y="0"/>
                  </a:lnTo>
                  <a:lnTo>
                    <a:pt x="428" y="22"/>
                  </a:lnTo>
                  <a:lnTo>
                    <a:pt x="457" y="46"/>
                  </a:lnTo>
                  <a:lnTo>
                    <a:pt x="481" y="71"/>
                  </a:lnTo>
                  <a:lnTo>
                    <a:pt x="503" y="100"/>
                  </a:lnTo>
                  <a:lnTo>
                    <a:pt x="522" y="131"/>
                  </a:lnTo>
                  <a:lnTo>
                    <a:pt x="539" y="163"/>
                  </a:lnTo>
                  <a:lnTo>
                    <a:pt x="551" y="196"/>
                  </a:lnTo>
                  <a:lnTo>
                    <a:pt x="559" y="230"/>
                  </a:lnTo>
                  <a:lnTo>
                    <a:pt x="566" y="266"/>
                  </a:lnTo>
                  <a:lnTo>
                    <a:pt x="568" y="300"/>
                  </a:lnTo>
                  <a:lnTo>
                    <a:pt x="568" y="335"/>
                  </a:lnTo>
                  <a:lnTo>
                    <a:pt x="564" y="371"/>
                  </a:lnTo>
                  <a:lnTo>
                    <a:pt x="556" y="407"/>
                  </a:lnTo>
                  <a:lnTo>
                    <a:pt x="544" y="441"/>
                  </a:lnTo>
                  <a:lnTo>
                    <a:pt x="530" y="475"/>
                  </a:lnTo>
                  <a:lnTo>
                    <a:pt x="511" y="507"/>
                  </a:lnTo>
                  <a:lnTo>
                    <a:pt x="511" y="507"/>
                  </a:lnTo>
                  <a:lnTo>
                    <a:pt x="489" y="538"/>
                  </a:lnTo>
                  <a:lnTo>
                    <a:pt x="466" y="567"/>
                  </a:lnTo>
                  <a:lnTo>
                    <a:pt x="438" y="591"/>
                  </a:lnTo>
                  <a:lnTo>
                    <a:pt x="409" y="613"/>
                  </a:lnTo>
                  <a:lnTo>
                    <a:pt x="380" y="632"/>
                  </a:lnTo>
                  <a:lnTo>
                    <a:pt x="348" y="647"/>
                  </a:lnTo>
                  <a:lnTo>
                    <a:pt x="314" y="661"/>
                  </a:lnTo>
                  <a:lnTo>
                    <a:pt x="280" y="669"/>
                  </a:lnTo>
                  <a:lnTo>
                    <a:pt x="246" y="676"/>
                  </a:lnTo>
                  <a:lnTo>
                    <a:pt x="210" y="678"/>
                  </a:lnTo>
                  <a:lnTo>
                    <a:pt x="174" y="678"/>
                  </a:lnTo>
                  <a:lnTo>
                    <a:pt x="140" y="673"/>
                  </a:lnTo>
                  <a:lnTo>
                    <a:pt x="104" y="666"/>
                  </a:lnTo>
                  <a:lnTo>
                    <a:pt x="70" y="654"/>
                  </a:lnTo>
                  <a:lnTo>
                    <a:pt x="36" y="640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0" y="62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dirty="0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44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47080"/>
            <a:ext cx="8646971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5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8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6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2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4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8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966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51" y="2150333"/>
            <a:ext cx="4450225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51" y="2864332"/>
            <a:ext cx="4450225" cy="7875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50" y="4031452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888B8D"/>
                </a:solidFill>
              </a:rPr>
              <a:t>© 2017 Ipsos MRBI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51" y="1059582"/>
            <a:ext cx="4450225" cy="96693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5983" y="465516"/>
            <a:ext cx="1147193" cy="37804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277923799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85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6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5" y="1122850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5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92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136386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5" y="4659206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1440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1440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1189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14099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Oval 36"/>
          <p:cNvSpPr>
            <a:spLocks/>
          </p:cNvSpPr>
          <p:nvPr/>
        </p:nvSpPr>
        <p:spPr bwMode="auto">
          <a:xfrm rot="3900000" flipH="1">
            <a:off x="8468699" y="3401395"/>
            <a:ext cx="474982" cy="4745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8580587" y="2970310"/>
            <a:ext cx="279793" cy="279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8399370" y="2856780"/>
            <a:ext cx="117575" cy="1175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ight Triangle 39"/>
          <p:cNvSpPr/>
          <p:nvPr/>
        </p:nvSpPr>
        <p:spPr>
          <a:xfrm flipH="1">
            <a:off x="8252496" y="2571750"/>
            <a:ext cx="891505" cy="25717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24"/>
          <p:cNvSpPr>
            <a:spLocks/>
          </p:cNvSpPr>
          <p:nvPr/>
        </p:nvSpPr>
        <p:spPr bwMode="auto">
          <a:xfrm rot="3900000" flipH="1">
            <a:off x="8456040" y="3734580"/>
            <a:ext cx="519530" cy="513163"/>
          </a:xfrm>
          <a:custGeom>
            <a:avLst/>
            <a:gdLst/>
            <a:ahLst/>
            <a:cxnLst/>
            <a:rect l="l" t="t" r="r" b="b"/>
            <a:pathLst>
              <a:path w="763902" h="754332">
                <a:moveTo>
                  <a:pt x="763902" y="138227"/>
                </a:moveTo>
                <a:cubicBezTo>
                  <a:pt x="683802" y="52832"/>
                  <a:pt x="569760" y="0"/>
                  <a:pt x="443365" y="0"/>
                </a:cubicBezTo>
                <a:cubicBezTo>
                  <a:pt x="198502" y="0"/>
                  <a:pt x="-1" y="198284"/>
                  <a:pt x="0" y="442881"/>
                </a:cubicBezTo>
                <a:cubicBezTo>
                  <a:pt x="-1" y="564384"/>
                  <a:pt x="48982" y="674459"/>
                  <a:pt x="128444" y="7543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0" y="2136386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70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1" y="1531475"/>
            <a:ext cx="3569511" cy="1024896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1" y="2724524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4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0" name="Oval 9"/>
          <p:cNvSpPr/>
          <p:nvPr userDrawn="1"/>
        </p:nvSpPr>
        <p:spPr>
          <a:xfrm>
            <a:off x="7166090" y="1388884"/>
            <a:ext cx="1081211" cy="810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5163" y="2937472"/>
            <a:ext cx="1384960" cy="1038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6169" y="3020605"/>
            <a:ext cx="381308" cy="2859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3710" y="1326210"/>
            <a:ext cx="167181" cy="12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 defTabSz="914400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1304286"/>
            <a:ext cx="2979602" cy="223408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90298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43825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2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2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4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4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5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76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45011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0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5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5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5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2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445011"/>
            <a:ext cx="6723160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273828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273828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273828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273828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5"/>
            <a:ext cx="1948830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75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46043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5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5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8" y="2001692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2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07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46043"/>
            <a:ext cx="8654595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6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7" y="1388445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6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2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1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1" y="446043"/>
            <a:ext cx="7870391" cy="4570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8" y="1388445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6" y="1388445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1" y="1388445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7" y="1388445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8" y="2001692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6" y="2001692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1" y="2001692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7" y="2001692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102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9782" y="1619810"/>
            <a:ext cx="1515340" cy="20877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54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3999" cy="5143500"/>
          </a:xfrm>
          <a:effectLst/>
        </p:spPr>
        <p:txBody>
          <a:bodyPr/>
          <a:lstStyle>
            <a:lvl1pPr>
              <a:defRPr baseline="0"/>
            </a:lvl1pPr>
          </a:lstStyle>
          <a:p>
            <a:br>
              <a:rPr lang="en-GB" dirty="0"/>
            </a:br>
            <a:r>
              <a:rPr lang="en-GB" dirty="0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94" y="2479438"/>
            <a:ext cx="7093160" cy="960263"/>
          </a:xfr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273" y="1857553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375" y="4650457"/>
            <a:ext cx="495196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85000"/>
              </a:lnSpc>
              <a:spcBef>
                <a:spcPts val="204"/>
              </a:spcBef>
            </a:pPr>
            <a:r>
              <a:rPr lang="en-IE" dirty="0">
                <a:solidFill>
                  <a:prstClr val="white"/>
                </a:solidFill>
              </a:rPr>
              <a:t>© 2017 Ipsos MRBI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15" y="4650457"/>
            <a:ext cx="382425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 defTabSz="914400"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14400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59" y="4610686"/>
            <a:ext cx="1938528" cy="4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9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17238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9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8331" y="1707294"/>
            <a:ext cx="1841804" cy="24203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24600" y="4482313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303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41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3" y="2102792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21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89" y="-14288"/>
            <a:ext cx="4879268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879268"/>
              <a:gd name="connsiteY0" fmla="*/ 8965 h 5158757"/>
              <a:gd name="connsiteX1" fmla="*/ 2716306 w 4879268"/>
              <a:gd name="connsiteY1" fmla="*/ 0 h 5158757"/>
              <a:gd name="connsiteX2" fmla="*/ 4879268 w 4879268"/>
              <a:gd name="connsiteY2" fmla="*/ 5158757 h 5158757"/>
              <a:gd name="connsiteX3" fmla="*/ 0 w 4879268"/>
              <a:gd name="connsiteY3" fmla="*/ 5152465 h 5158757"/>
              <a:gd name="connsiteX4" fmla="*/ 0 w 4879268"/>
              <a:gd name="connsiteY4" fmla="*/ 8965 h 5158757"/>
              <a:gd name="connsiteX0" fmla="*/ 0 w 4879268"/>
              <a:gd name="connsiteY0" fmla="*/ 2673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2673 h 5152465"/>
              <a:gd name="connsiteX0" fmla="*/ 0 w 4879268"/>
              <a:gd name="connsiteY0" fmla="*/ 8965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8965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0 w 4879268"/>
              <a:gd name="connsiteY0" fmla="*/ 15257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0 w 4879268"/>
              <a:gd name="connsiteY4" fmla="*/ 15257 h 5152465"/>
              <a:gd name="connsiteX0" fmla="*/ 8389 w 4879268"/>
              <a:gd name="connsiteY0" fmla="*/ 8966 h 5152465"/>
              <a:gd name="connsiteX1" fmla="*/ 2716306 w 4879268"/>
              <a:gd name="connsiteY1" fmla="*/ 0 h 5152465"/>
              <a:gd name="connsiteX2" fmla="*/ 4879268 w 4879268"/>
              <a:gd name="connsiteY2" fmla="*/ 5152465 h 5152465"/>
              <a:gd name="connsiteX3" fmla="*/ 0 w 4879268"/>
              <a:gd name="connsiteY3" fmla="*/ 5146173 h 5152465"/>
              <a:gd name="connsiteX4" fmla="*/ 8389 w 4879268"/>
              <a:gd name="connsiteY4" fmla="*/ 8966 h 5152465"/>
              <a:gd name="connsiteX0" fmla="*/ 8389 w 4879268"/>
              <a:gd name="connsiteY0" fmla="*/ 0 h 5152725"/>
              <a:gd name="connsiteX1" fmla="*/ 2716306 w 4879268"/>
              <a:gd name="connsiteY1" fmla="*/ 260 h 5152725"/>
              <a:gd name="connsiteX2" fmla="*/ 4879268 w 4879268"/>
              <a:gd name="connsiteY2" fmla="*/ 5152725 h 5152725"/>
              <a:gd name="connsiteX3" fmla="*/ 0 w 4879268"/>
              <a:gd name="connsiteY3" fmla="*/ 5146433 h 5152725"/>
              <a:gd name="connsiteX4" fmla="*/ 8389 w 4879268"/>
              <a:gd name="connsiteY4" fmla="*/ 0 h 51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50" y="1388446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20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8963"/>
            <a:ext cx="6313395" cy="5179358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  <a:gd name="connsiteX0" fmla="*/ 0 w 6313395"/>
              <a:gd name="connsiteY0" fmla="*/ 8964 h 5179357"/>
              <a:gd name="connsiteX1" fmla="*/ 4529418 w 6313395"/>
              <a:gd name="connsiteY1" fmla="*/ 0 h 5179357"/>
              <a:gd name="connsiteX2" fmla="*/ 6313395 w 6313395"/>
              <a:gd name="connsiteY2" fmla="*/ 5179357 h 5179357"/>
              <a:gd name="connsiteX3" fmla="*/ 0 w 6313395"/>
              <a:gd name="connsiteY3" fmla="*/ 5152464 h 5179357"/>
              <a:gd name="connsiteX4" fmla="*/ 0 w 6313395"/>
              <a:gd name="connsiteY4" fmla="*/ 8964 h 5179357"/>
              <a:gd name="connsiteX0" fmla="*/ 0 w 6313395"/>
              <a:gd name="connsiteY0" fmla="*/ 8964 h 5179358"/>
              <a:gd name="connsiteX1" fmla="*/ 4529418 w 6313395"/>
              <a:gd name="connsiteY1" fmla="*/ 0 h 5179358"/>
              <a:gd name="connsiteX2" fmla="*/ 6313395 w 6313395"/>
              <a:gd name="connsiteY2" fmla="*/ 5179357 h 5179358"/>
              <a:gd name="connsiteX3" fmla="*/ 8965 w 6313395"/>
              <a:gd name="connsiteY3" fmla="*/ 5179358 h 5179358"/>
              <a:gd name="connsiteX4" fmla="*/ 0 w 6313395"/>
              <a:gd name="connsiteY4" fmla="*/ 8964 h 517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6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r>
              <a:rPr lang="en-US" dirty="0"/>
              <a:t>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7144"/>
            <a:ext cx="593071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616513"/>
              <a:gd name="connsiteY0" fmla="*/ 0 h 5143500"/>
              <a:gd name="connsiteX1" fmla="*/ 4654924 w 6616513"/>
              <a:gd name="connsiteY1" fmla="*/ 0 h 5143500"/>
              <a:gd name="connsiteX2" fmla="*/ 6616513 w 6616513"/>
              <a:gd name="connsiteY2" fmla="*/ 5143500 h 5143500"/>
              <a:gd name="connsiteX3" fmla="*/ 0 w 6616513"/>
              <a:gd name="connsiteY3" fmla="*/ 5143500 h 5143500"/>
              <a:gd name="connsiteX4" fmla="*/ 0 w 6616513"/>
              <a:gd name="connsiteY4" fmla="*/ 0 h 5143500"/>
              <a:gd name="connsiteX0" fmla="*/ 0 w 6616513"/>
              <a:gd name="connsiteY0" fmla="*/ 7144 h 5150644"/>
              <a:gd name="connsiteX1" fmla="*/ 3578599 w 6616513"/>
              <a:gd name="connsiteY1" fmla="*/ 0 h 5150644"/>
              <a:gd name="connsiteX2" fmla="*/ 6616513 w 6616513"/>
              <a:gd name="connsiteY2" fmla="*/ 5150644 h 5150644"/>
              <a:gd name="connsiteX3" fmla="*/ 0 w 6616513"/>
              <a:gd name="connsiteY3" fmla="*/ 5150644 h 5150644"/>
              <a:gd name="connsiteX4" fmla="*/ 0 w 6616513"/>
              <a:gd name="connsiteY4" fmla="*/ 7144 h 5150644"/>
              <a:gd name="connsiteX0" fmla="*/ 0 w 5930713"/>
              <a:gd name="connsiteY0" fmla="*/ 7144 h 5150644"/>
              <a:gd name="connsiteX1" fmla="*/ 3578599 w 5930713"/>
              <a:gd name="connsiteY1" fmla="*/ 0 h 5150644"/>
              <a:gd name="connsiteX2" fmla="*/ 5930713 w 5930713"/>
              <a:gd name="connsiteY2" fmla="*/ 5150644 h 5150644"/>
              <a:gd name="connsiteX3" fmla="*/ 0 w 5930713"/>
              <a:gd name="connsiteY3" fmla="*/ 5150644 h 5150644"/>
              <a:gd name="connsiteX4" fmla="*/ 0 w 5930713"/>
              <a:gd name="connsiteY4" fmla="*/ 7144 h 515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8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2"/>
            <a:ext cx="7093160" cy="960263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9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47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itle Only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200"/>
            <a:ext cx="8654595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14539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80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0965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0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3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0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4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4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2018 Ipsos MRBI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4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348914" y="204788"/>
            <a:ext cx="1143000" cy="805426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7" y="0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3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57200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1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71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4" y="457200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0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2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32378" y="457314"/>
            <a:ext cx="8654595" cy="45704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7" y="0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63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0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6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70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8" y="0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6" y="1399205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8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9526" y="-7142"/>
            <a:ext cx="4714345" cy="5156935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  <a:gd name="connsiteX0" fmla="*/ 0 w 3797216"/>
              <a:gd name="connsiteY0" fmla="*/ 8966 h 5152466"/>
              <a:gd name="connsiteX1" fmla="*/ 441511 w 3797216"/>
              <a:gd name="connsiteY1" fmla="*/ 0 h 5152466"/>
              <a:gd name="connsiteX2" fmla="*/ 3797216 w 3797216"/>
              <a:gd name="connsiteY2" fmla="*/ 5152466 h 5152466"/>
              <a:gd name="connsiteX3" fmla="*/ 0 w 3797216"/>
              <a:gd name="connsiteY3" fmla="*/ 5152466 h 5152466"/>
              <a:gd name="connsiteX4" fmla="*/ 0 w 3797216"/>
              <a:gd name="connsiteY4" fmla="*/ 8966 h 5152466"/>
              <a:gd name="connsiteX0" fmla="*/ 0 w 3797216"/>
              <a:gd name="connsiteY0" fmla="*/ 0 h 5143500"/>
              <a:gd name="connsiteX1" fmla="*/ 299780 w 3797216"/>
              <a:gd name="connsiteY1" fmla="*/ 16201 h 5143500"/>
              <a:gd name="connsiteX2" fmla="*/ 3797216 w 3797216"/>
              <a:gd name="connsiteY2" fmla="*/ 5143500 h 5143500"/>
              <a:gd name="connsiteX3" fmla="*/ 0 w 3797216"/>
              <a:gd name="connsiteY3" fmla="*/ 5143500 h 5143500"/>
              <a:gd name="connsiteX4" fmla="*/ 0 w 3797216"/>
              <a:gd name="connsiteY4" fmla="*/ 0 h 5143500"/>
              <a:gd name="connsiteX0" fmla="*/ 0 w 3974380"/>
              <a:gd name="connsiteY0" fmla="*/ 0 h 5143500"/>
              <a:gd name="connsiteX1" fmla="*/ 299780 w 3974380"/>
              <a:gd name="connsiteY1" fmla="*/ 16201 h 5143500"/>
              <a:gd name="connsiteX2" fmla="*/ 3974380 w 3974380"/>
              <a:gd name="connsiteY2" fmla="*/ 5118334 h 5143500"/>
              <a:gd name="connsiteX3" fmla="*/ 0 w 3974380"/>
              <a:gd name="connsiteY3" fmla="*/ 5143500 h 5143500"/>
              <a:gd name="connsiteX4" fmla="*/ 0 w 3974380"/>
              <a:gd name="connsiteY4" fmla="*/ 0 h 5143500"/>
              <a:gd name="connsiteX0" fmla="*/ 0 w 3974380"/>
              <a:gd name="connsiteY0" fmla="*/ 2675 h 5146175"/>
              <a:gd name="connsiteX1" fmla="*/ 306867 w 3974380"/>
              <a:gd name="connsiteY1" fmla="*/ 0 h 5146175"/>
              <a:gd name="connsiteX2" fmla="*/ 3974380 w 3974380"/>
              <a:gd name="connsiteY2" fmla="*/ 5121009 h 5146175"/>
              <a:gd name="connsiteX3" fmla="*/ 0 w 3974380"/>
              <a:gd name="connsiteY3" fmla="*/ 5146175 h 5146175"/>
              <a:gd name="connsiteX4" fmla="*/ 0 w 3974380"/>
              <a:gd name="connsiteY4" fmla="*/ 2675 h 5146175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21260 w 3974380"/>
              <a:gd name="connsiteY3" fmla="*/ 5146175 h 5152467"/>
              <a:gd name="connsiteX4" fmla="*/ 0 w 3974380"/>
              <a:gd name="connsiteY4" fmla="*/ 2675 h 5152467"/>
              <a:gd name="connsiteX0" fmla="*/ 0 w 3974380"/>
              <a:gd name="connsiteY0" fmla="*/ 2675 h 5152467"/>
              <a:gd name="connsiteX1" fmla="*/ 306867 w 3974380"/>
              <a:gd name="connsiteY1" fmla="*/ 0 h 5152467"/>
              <a:gd name="connsiteX2" fmla="*/ 3974380 w 3974380"/>
              <a:gd name="connsiteY2" fmla="*/ 5152467 h 5152467"/>
              <a:gd name="connsiteX3" fmla="*/ 14173 w 3974380"/>
              <a:gd name="connsiteY3" fmla="*/ 5152467 h 5152467"/>
              <a:gd name="connsiteX4" fmla="*/ 0 w 3974380"/>
              <a:gd name="connsiteY4" fmla="*/ 2675 h 5152467"/>
              <a:gd name="connsiteX0" fmla="*/ 3766 w 3978146"/>
              <a:gd name="connsiteY0" fmla="*/ 2675 h 5152467"/>
              <a:gd name="connsiteX1" fmla="*/ 310633 w 3978146"/>
              <a:gd name="connsiteY1" fmla="*/ 0 h 5152467"/>
              <a:gd name="connsiteX2" fmla="*/ 3978146 w 3978146"/>
              <a:gd name="connsiteY2" fmla="*/ 5152467 h 5152467"/>
              <a:gd name="connsiteX3" fmla="*/ 1847 w 3978146"/>
              <a:gd name="connsiteY3" fmla="*/ 5152467 h 5152467"/>
              <a:gd name="connsiteX4" fmla="*/ 3766 w 3978146"/>
              <a:gd name="connsiteY4" fmla="*/ 2675 h 5152467"/>
              <a:gd name="connsiteX0" fmla="*/ 0 w 3982426"/>
              <a:gd name="connsiteY0" fmla="*/ 0 h 5171223"/>
              <a:gd name="connsiteX1" fmla="*/ 314913 w 3982426"/>
              <a:gd name="connsiteY1" fmla="*/ 18756 h 5171223"/>
              <a:gd name="connsiteX2" fmla="*/ 3982426 w 3982426"/>
              <a:gd name="connsiteY2" fmla="*/ 5171223 h 5171223"/>
              <a:gd name="connsiteX3" fmla="*/ 6127 w 3982426"/>
              <a:gd name="connsiteY3" fmla="*/ 5171223 h 5171223"/>
              <a:gd name="connsiteX4" fmla="*/ 0 w 3982426"/>
              <a:gd name="connsiteY4" fmla="*/ 0 h 5171223"/>
              <a:gd name="connsiteX0" fmla="*/ 0 w 3982426"/>
              <a:gd name="connsiteY0" fmla="*/ 0 h 5156935"/>
              <a:gd name="connsiteX1" fmla="*/ 314913 w 3982426"/>
              <a:gd name="connsiteY1" fmla="*/ 4468 h 5156935"/>
              <a:gd name="connsiteX2" fmla="*/ 3982426 w 3982426"/>
              <a:gd name="connsiteY2" fmla="*/ 5156935 h 5156935"/>
              <a:gd name="connsiteX3" fmla="*/ 6127 w 3982426"/>
              <a:gd name="connsiteY3" fmla="*/ 5156935 h 5156935"/>
              <a:gd name="connsiteX4" fmla="*/ 0 w 3982426"/>
              <a:gd name="connsiteY4" fmla="*/ 0 h 515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426" h="5156935">
                <a:moveTo>
                  <a:pt x="0" y="0"/>
                </a:moveTo>
                <a:lnTo>
                  <a:pt x="314913" y="4468"/>
                </a:lnTo>
                <a:lnTo>
                  <a:pt x="3982426" y="5156935"/>
                </a:lnTo>
                <a:lnTo>
                  <a:pt x="6127" y="5156935"/>
                </a:lnTo>
                <a:cubicBezTo>
                  <a:pt x="-960" y="3442435"/>
                  <a:pt x="7087" y="1714500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2" y="2150333"/>
            <a:ext cx="46990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2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2" y="1275606"/>
            <a:ext cx="4699059" cy="750911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741938" y="411511"/>
            <a:ext cx="1165276" cy="486054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2" y="4031451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C8C9C7">
                    <a:lumMod val="75000"/>
                  </a:srgbClr>
                </a:solidFill>
              </a:rPr>
              <a:t>© 2017 Ipsos MRBI  All rights reserved. Contains Ipsos' Confidential and Proprietary information and may not be disclosed or reproduced without the prior written consent of Ipsos.</a:t>
            </a:r>
          </a:p>
        </p:txBody>
      </p:sp>
    </p:spTree>
    <p:extLst>
      <p:ext uri="{BB962C8B-B14F-4D97-AF65-F5344CB8AC3E}">
        <p14:creationId xmlns:p14="http://schemas.microsoft.com/office/powerpoint/2010/main" val="2957891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62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8" y="457314"/>
            <a:ext cx="8654595" cy="45704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0"/>
            <a:ext cx="7472962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04330" y="1633068"/>
            <a:ext cx="1809823" cy="21413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655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3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8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4" y="1622615"/>
            <a:ext cx="1260000" cy="945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015952" y="4674776"/>
            <a:ext cx="1888496" cy="360659"/>
            <a:chOff x="7040891" y="4559980"/>
            <a:chExt cx="1888496" cy="480879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5" t="70194"/>
            <a:stretch/>
          </p:blipFill>
          <p:spPr>
            <a:xfrm>
              <a:off x="7546349" y="4874534"/>
              <a:ext cx="1383038" cy="1663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891" y="4559980"/>
              <a:ext cx="1828800" cy="314554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7509163" y="4845627"/>
              <a:ext cx="1344168" cy="0"/>
            </a:xfrm>
            <a:prstGeom prst="line">
              <a:avLst/>
            </a:prstGeom>
            <a:noFill/>
            <a:ln w="9525">
              <a:solidFill>
                <a:schemeClr val="tx1">
                  <a:lumMod val="10000"/>
                  <a:lumOff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© 2017 Ipsos MRBI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prstClr val="white"/>
                </a:solidFill>
              </a:rPr>
              <a:t>Job Number</a:t>
            </a:r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2" y="49159"/>
            <a:ext cx="7268013" cy="443198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00" y="4381969"/>
            <a:ext cx="6718075" cy="318287"/>
          </a:xfrm>
        </p:spPr>
        <p:txBody>
          <a:bodyPr anchor="b">
            <a:normAutofit/>
          </a:bodyPr>
          <a:lstStyle>
            <a:lvl1pPr marL="463550" indent="-463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675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49159"/>
            <a:ext cx="7268013" cy="806245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381968"/>
            <a:ext cx="6718075" cy="318287"/>
          </a:xfrm>
        </p:spPr>
        <p:txBody>
          <a:bodyPr anchor="b">
            <a:normAutofit/>
          </a:bodyPr>
          <a:lstStyle>
            <a:lvl1pPr marL="463550" indent="-463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621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93134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6443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892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30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01523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56044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6517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39543" y="4335025"/>
            <a:ext cx="3004457" cy="80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1189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14099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Oval 36"/>
          <p:cNvSpPr>
            <a:spLocks/>
          </p:cNvSpPr>
          <p:nvPr/>
        </p:nvSpPr>
        <p:spPr bwMode="auto">
          <a:xfrm rot="3900000" flipH="1">
            <a:off x="8468699" y="3401395"/>
            <a:ext cx="474982" cy="4745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8580587" y="2970310"/>
            <a:ext cx="279793" cy="279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8399370" y="2856780"/>
            <a:ext cx="117575" cy="1175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ight Triangle 39"/>
          <p:cNvSpPr/>
          <p:nvPr/>
        </p:nvSpPr>
        <p:spPr>
          <a:xfrm flipH="1">
            <a:off x="8252496" y="2571750"/>
            <a:ext cx="891505" cy="257175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24"/>
          <p:cNvSpPr>
            <a:spLocks/>
          </p:cNvSpPr>
          <p:nvPr/>
        </p:nvSpPr>
        <p:spPr bwMode="auto">
          <a:xfrm rot="3900000" flipH="1">
            <a:off x="8456040" y="3734580"/>
            <a:ext cx="519530" cy="513163"/>
          </a:xfrm>
          <a:custGeom>
            <a:avLst/>
            <a:gdLst/>
            <a:ahLst/>
            <a:cxnLst/>
            <a:rect l="l" t="t" r="r" b="b"/>
            <a:pathLst>
              <a:path w="763902" h="754332">
                <a:moveTo>
                  <a:pt x="763902" y="138227"/>
                </a:moveTo>
                <a:cubicBezTo>
                  <a:pt x="683802" y="52832"/>
                  <a:pt x="569760" y="0"/>
                  <a:pt x="443365" y="0"/>
                </a:cubicBezTo>
                <a:cubicBezTo>
                  <a:pt x="198502" y="0"/>
                  <a:pt x="-1" y="198284"/>
                  <a:pt x="0" y="442881"/>
                </a:cubicBezTo>
                <a:cubicBezTo>
                  <a:pt x="-1" y="564384"/>
                  <a:pt x="48982" y="674459"/>
                  <a:pt x="128444" y="7543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79" y="4482840"/>
            <a:ext cx="1938528" cy="5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8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17238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/>
              <a:t>1st Level</a:t>
            </a:r>
          </a:p>
          <a:p>
            <a:pPr lvl="3"/>
            <a:r>
              <a:rPr lang="en-US" dirty="0"/>
              <a:t>2nd Level</a:t>
            </a:r>
          </a:p>
          <a:p>
            <a:pPr lvl="4"/>
            <a:r>
              <a:rPr lang="en-US" dirty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6334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4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4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© 2018 Ipsos MRBI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4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348914" y="204788"/>
            <a:ext cx="1143000" cy="805426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3809709102"/>
      </p:ext>
    </p:extLst>
  </p:cSld>
  <p:clrMapOvr>
    <a:masterClrMapping/>
  </p:clrMapOvr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28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5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982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34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99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/>
              <a:t>Title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‹#›</a:t>
            </a:fld>
            <a:endParaRPr lang="en-GB" sz="700" dirty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965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/>
              <a:t>Subject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MORE COMPLETE TITLE</a:t>
            </a:r>
          </a:p>
          <a:p>
            <a:pPr lvl="1"/>
            <a:r>
              <a:rPr lang="en-US" dirty="0"/>
              <a:t>Body text: 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38900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376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122488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842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32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6723160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1652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1875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8654595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67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559578"/>
            <a:ext cx="7870391" cy="461548"/>
          </a:xfrm>
        </p:spPr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122488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GB" sz="1000" cap="none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4" Type="http://schemas.openxmlformats.org/officeDocument/2006/relationships/image" Target="../media/image4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593134"/>
            <a:ext cx="8654595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 MRBI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59" y="4482840"/>
            <a:ext cx="1938528" cy="558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05" y="209707"/>
            <a:ext cx="1280160" cy="3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22" r:id="rId4"/>
    <p:sldLayoutId id="2147493323" r:id="rId5"/>
    <p:sldLayoutId id="2147493382" r:id="rId6"/>
    <p:sldLayoutId id="2147493314" r:id="rId7"/>
    <p:sldLayoutId id="2147493315" r:id="rId8"/>
    <p:sldLayoutId id="2147493391" r:id="rId9"/>
    <p:sldLayoutId id="2147493388" r:id="rId10"/>
    <p:sldLayoutId id="2147493316" r:id="rId11"/>
    <p:sldLayoutId id="2147493390" r:id="rId12"/>
    <p:sldLayoutId id="2147493317" r:id="rId13"/>
    <p:sldLayoutId id="2147493331" r:id="rId14"/>
    <p:sldLayoutId id="2147493332" r:id="rId15"/>
    <p:sldLayoutId id="2147493333" r:id="rId16"/>
    <p:sldLayoutId id="2147493334" r:id="rId17"/>
    <p:sldLayoutId id="2147493335" r:id="rId18"/>
    <p:sldLayoutId id="2147493336" r:id="rId19"/>
    <p:sldLayoutId id="2147493339" r:id="rId20"/>
    <p:sldLayoutId id="2147493340" r:id="rId21"/>
    <p:sldLayoutId id="2147493392" r:id="rId22"/>
    <p:sldLayoutId id="2147493393" r:id="rId23"/>
    <p:sldLayoutId id="2147493394" r:id="rId24"/>
    <p:sldLayoutId id="2147493395" r:id="rId25"/>
    <p:sldLayoutId id="2147493353" r:id="rId26"/>
    <p:sldLayoutId id="2147493386" r:id="rId27"/>
    <p:sldLayoutId id="2147493385" r:id="rId28"/>
    <p:sldLayoutId id="2147493379" r:id="rId29"/>
    <p:sldLayoutId id="2147493380" r:id="rId30"/>
    <p:sldLayoutId id="2147493384" r:id="rId31"/>
    <p:sldLayoutId id="2147493389" r:id="rId32"/>
    <p:sldLayoutId id="2147493387" r:id="rId33"/>
    <p:sldLayoutId id="2147493397" r:id="rId34"/>
    <p:sldLayoutId id="2147493402" r:id="rId35"/>
    <p:sldLayoutId id="2147493404" r:id="rId36"/>
    <p:sldLayoutId id="2147493449" r:id="rId37"/>
    <p:sldLayoutId id="2147493450" r:id="rId38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8" y="343014"/>
            <a:ext cx="8654595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971551"/>
            <a:ext cx="8651621" cy="3059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dirty="0">
              <a:solidFill>
                <a:srgbClr val="888B8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6"/>
            <a:ext cx="894264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srgbClr val="888B8D"/>
                </a:solidFill>
              </a:rPr>
              <a:t>© 2017 Ipsos MRBI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59" y="4610686"/>
            <a:ext cx="1938528" cy="41851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664353" y="4782970"/>
            <a:ext cx="2491531" cy="213701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  <a:defRPr/>
            </a:pPr>
            <a:r>
              <a:rPr lang="en-GB" sz="800" dirty="0">
                <a:solidFill>
                  <a:srgbClr val="888B8D"/>
                </a:solidFill>
              </a:rPr>
              <a:t>Job Number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06" r:id="rId1"/>
    <p:sldLayoutId id="2147493407" r:id="rId2"/>
    <p:sldLayoutId id="2147493408" r:id="rId3"/>
    <p:sldLayoutId id="2147493409" r:id="rId4"/>
    <p:sldLayoutId id="2147493410" r:id="rId5"/>
    <p:sldLayoutId id="2147493411" r:id="rId6"/>
    <p:sldLayoutId id="2147493412" r:id="rId7"/>
    <p:sldLayoutId id="2147493413" r:id="rId8"/>
    <p:sldLayoutId id="2147493414" r:id="rId9"/>
    <p:sldLayoutId id="2147493415" r:id="rId10"/>
    <p:sldLayoutId id="2147493416" r:id="rId11"/>
    <p:sldLayoutId id="2147493417" r:id="rId12"/>
    <p:sldLayoutId id="2147493418" r:id="rId13"/>
    <p:sldLayoutId id="2147493419" r:id="rId14"/>
    <p:sldLayoutId id="2147493420" r:id="rId15"/>
    <p:sldLayoutId id="2147493421" r:id="rId16"/>
    <p:sldLayoutId id="2147493422" r:id="rId17"/>
    <p:sldLayoutId id="2147493423" r:id="rId18"/>
    <p:sldLayoutId id="2147493424" r:id="rId19"/>
    <p:sldLayoutId id="2147493425" r:id="rId20"/>
    <p:sldLayoutId id="2147493426" r:id="rId21"/>
    <p:sldLayoutId id="2147493427" r:id="rId22"/>
    <p:sldLayoutId id="2147493428" r:id="rId23"/>
    <p:sldLayoutId id="2147493429" r:id="rId24"/>
    <p:sldLayoutId id="2147493430" r:id="rId25"/>
    <p:sldLayoutId id="2147493431" r:id="rId26"/>
    <p:sldLayoutId id="2147493432" r:id="rId27"/>
    <p:sldLayoutId id="2147493433" r:id="rId28"/>
    <p:sldLayoutId id="2147493434" r:id="rId29"/>
    <p:sldLayoutId id="2147493435" r:id="rId30"/>
    <p:sldLayoutId id="2147493436" r:id="rId31"/>
    <p:sldLayoutId id="2147493437" r:id="rId32"/>
    <p:sldLayoutId id="2147493438" r:id="rId33"/>
    <p:sldLayoutId id="2147493439" r:id="rId34"/>
    <p:sldLayoutId id="2147493440" r:id="rId35"/>
    <p:sldLayoutId id="2147493441" r:id="rId36"/>
    <p:sldLayoutId id="2147493442" r:id="rId37"/>
    <p:sldLayoutId id="2147493443" r:id="rId38"/>
    <p:sldLayoutId id="2147493444" r:id="rId39"/>
    <p:sldLayoutId id="2147493445" r:id="rId40"/>
    <p:sldLayoutId id="2147493446" r:id="rId41"/>
    <p:sldLayoutId id="2147493447" r:id="rId42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593134"/>
            <a:ext cx="8654595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‹#›</a:t>
            </a:fld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 MRBI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59" y="4482840"/>
            <a:ext cx="1938528" cy="558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05" y="209707"/>
            <a:ext cx="1280160" cy="3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2" r:id="rId1"/>
    <p:sldLayoutId id="2147493453" r:id="rId2"/>
    <p:sldLayoutId id="2147493454" r:id="rId3"/>
    <p:sldLayoutId id="2147493455" r:id="rId4"/>
    <p:sldLayoutId id="2147493456" r:id="rId5"/>
    <p:sldLayoutId id="2147493457" r:id="rId6"/>
    <p:sldLayoutId id="2147493458" r:id="rId7"/>
    <p:sldLayoutId id="2147493459" r:id="rId8"/>
    <p:sldLayoutId id="2147493460" r:id="rId9"/>
    <p:sldLayoutId id="2147493461" r:id="rId10"/>
    <p:sldLayoutId id="2147493462" r:id="rId11"/>
    <p:sldLayoutId id="2147493463" r:id="rId12"/>
    <p:sldLayoutId id="2147493464" r:id="rId13"/>
    <p:sldLayoutId id="2147493465" r:id="rId14"/>
    <p:sldLayoutId id="2147493466" r:id="rId15"/>
    <p:sldLayoutId id="2147493467" r:id="rId16"/>
    <p:sldLayoutId id="2147493468" r:id="rId17"/>
    <p:sldLayoutId id="2147493469" r:id="rId18"/>
    <p:sldLayoutId id="2147493470" r:id="rId19"/>
    <p:sldLayoutId id="2147493471" r:id="rId20"/>
    <p:sldLayoutId id="2147493472" r:id="rId21"/>
    <p:sldLayoutId id="2147493473" r:id="rId22"/>
    <p:sldLayoutId id="2147493474" r:id="rId23"/>
    <p:sldLayoutId id="2147493475" r:id="rId24"/>
    <p:sldLayoutId id="2147493476" r:id="rId25"/>
    <p:sldLayoutId id="2147493477" r:id="rId26"/>
    <p:sldLayoutId id="2147493478" r:id="rId27"/>
    <p:sldLayoutId id="2147493479" r:id="rId28"/>
    <p:sldLayoutId id="2147493480" r:id="rId29"/>
    <p:sldLayoutId id="2147493481" r:id="rId30"/>
    <p:sldLayoutId id="2147493482" r:id="rId31"/>
    <p:sldLayoutId id="2147493483" r:id="rId32"/>
    <p:sldLayoutId id="2147493484" r:id="rId33"/>
    <p:sldLayoutId id="2147493485" r:id="rId34"/>
    <p:sldLayoutId id="2147493489" r:id="rId35"/>
  </p:sldLayoutIdLst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C20531-002E-4FF3-845E-09E40AB43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" y="78258"/>
            <a:ext cx="9142803" cy="49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spc="-40" dirty="0"/>
              <a:t>Food Safety Concerns By Demographics (ROI)</a:t>
            </a:r>
            <a:br>
              <a:rPr lang="en-IE" spc="-40" dirty="0"/>
            </a:br>
            <a:r>
              <a:rPr lang="en-IE" spc="-40" dirty="0"/>
              <a:t>(Top 2 Boxes)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Q.11	I’m now going to read out three statements about food safety,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ROI Respondents:  507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24861"/>
              </p:ext>
            </p:extLst>
          </p:nvPr>
        </p:nvGraphicFramePr>
        <p:xfrm>
          <a:off x="236257" y="978143"/>
          <a:ext cx="8182544" cy="2870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5410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619895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702504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702504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607211">
                  <a:extLst>
                    <a:ext uri="{9D8B030D-6E8A-4147-A177-3AD203B41FA5}">
                      <a16:colId xmlns:a16="http://schemas.microsoft.com/office/drawing/2014/main" val="1570931299"/>
                    </a:ext>
                  </a:extLst>
                </a:gridCol>
                <a:gridCol w="619895">
                  <a:extLst>
                    <a:ext uri="{9D8B030D-6E8A-4147-A177-3AD203B41FA5}">
                      <a16:colId xmlns:a16="http://schemas.microsoft.com/office/drawing/2014/main" val="4036885967"/>
                    </a:ext>
                  </a:extLst>
                </a:gridCol>
                <a:gridCol w="607211">
                  <a:extLst>
                    <a:ext uri="{9D8B030D-6E8A-4147-A177-3AD203B41FA5}">
                      <a16:colId xmlns:a16="http://schemas.microsoft.com/office/drawing/2014/main" val="4207437720"/>
                    </a:ext>
                  </a:extLst>
                </a:gridCol>
                <a:gridCol w="521687">
                  <a:extLst>
                    <a:ext uri="{9D8B030D-6E8A-4147-A177-3AD203B41FA5}">
                      <a16:colId xmlns:a16="http://schemas.microsoft.com/office/drawing/2014/main" val="3196544253"/>
                    </a:ext>
                  </a:extLst>
                </a:gridCol>
                <a:gridCol w="582818">
                  <a:extLst>
                    <a:ext uri="{9D8B030D-6E8A-4147-A177-3AD203B41FA5}">
                      <a16:colId xmlns:a16="http://schemas.microsoft.com/office/drawing/2014/main" val="4099058441"/>
                    </a:ext>
                  </a:extLst>
                </a:gridCol>
                <a:gridCol w="613409">
                  <a:extLst>
                    <a:ext uri="{9D8B030D-6E8A-4147-A177-3AD203B41FA5}">
                      <a16:colId xmlns:a16="http://schemas.microsoft.com/office/drawing/2014/main" val="2725518181"/>
                    </a:ext>
                  </a:extLst>
                </a:gridCol>
              </a:tblGrid>
              <a:tr h="439783">
                <a:tc>
                  <a:txBody>
                    <a:bodyPr/>
                    <a:lstStyle/>
                    <a:p>
                      <a:pPr algn="l"/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Total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Male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Female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15-34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35-49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50-64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65+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ABC1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 err="1">
                          <a:effectLst/>
                        </a:rPr>
                        <a:t>C2DEF</a:t>
                      </a:r>
                      <a:endParaRPr lang="en-IE" sz="14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pPr algn="l"/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(507)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(241)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(266)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(163)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(152)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(114)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(78)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(233)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(273)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0011296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pPr algn="l"/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Concerned about food safety</a:t>
                      </a:r>
                      <a:endParaRPr lang="en-IE" sz="1800" b="1" i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48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48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47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50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49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Confused about food safety</a:t>
                      </a:r>
                      <a:endParaRPr lang="en-IE" sz="1800" b="1" i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Well informed about food safety</a:t>
                      </a:r>
                      <a:endParaRPr lang="en-IE" sz="1800" b="1" i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30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36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32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34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33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31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Not interested in food safety</a:t>
                      </a:r>
                      <a:endParaRPr lang="en-IE" sz="1800" b="1" i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</a:t>
                      </a:r>
                      <a:endParaRPr lang="en-IE" sz="1400" b="1" i="0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2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spc="-40" dirty="0"/>
              <a:t>Food Safety Concerns By Demographics (NI)</a:t>
            </a:r>
            <a:br>
              <a:rPr lang="en-IE" spc="-40" dirty="0"/>
            </a:br>
            <a:r>
              <a:rPr lang="en-IE" spc="-40" dirty="0"/>
              <a:t>(Top 2 Boxes)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Q.11	I’m now going to read out three statements about food safety,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NI Respondents:  301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31106"/>
              </p:ext>
            </p:extLst>
          </p:nvPr>
        </p:nvGraphicFramePr>
        <p:xfrm>
          <a:off x="236257" y="978143"/>
          <a:ext cx="8146456" cy="2870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3919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617161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699406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699406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604533">
                  <a:extLst>
                    <a:ext uri="{9D8B030D-6E8A-4147-A177-3AD203B41FA5}">
                      <a16:colId xmlns:a16="http://schemas.microsoft.com/office/drawing/2014/main" val="1570931299"/>
                    </a:ext>
                  </a:extLst>
                </a:gridCol>
                <a:gridCol w="617161">
                  <a:extLst>
                    <a:ext uri="{9D8B030D-6E8A-4147-A177-3AD203B41FA5}">
                      <a16:colId xmlns:a16="http://schemas.microsoft.com/office/drawing/2014/main" val="4036885967"/>
                    </a:ext>
                  </a:extLst>
                </a:gridCol>
                <a:gridCol w="604533">
                  <a:extLst>
                    <a:ext uri="{9D8B030D-6E8A-4147-A177-3AD203B41FA5}">
                      <a16:colId xmlns:a16="http://schemas.microsoft.com/office/drawing/2014/main" val="4207437720"/>
                    </a:ext>
                  </a:extLst>
                </a:gridCol>
                <a:gridCol w="569514">
                  <a:extLst>
                    <a:ext uri="{9D8B030D-6E8A-4147-A177-3AD203B41FA5}">
                      <a16:colId xmlns:a16="http://schemas.microsoft.com/office/drawing/2014/main" val="3196544253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409905844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725518181"/>
                    </a:ext>
                  </a:extLst>
                </a:gridCol>
              </a:tblGrid>
              <a:tr h="439783">
                <a:tc>
                  <a:txBody>
                    <a:bodyPr/>
                    <a:lstStyle/>
                    <a:p>
                      <a:pPr algn="l"/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Total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Male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Female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15-34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35-49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50-64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65+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ABC1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00500" algn="l"/>
                          <a:tab pos="4114800" algn="l"/>
                        </a:tabLst>
                      </a:pPr>
                      <a:r>
                        <a:rPr lang="en-IE" sz="1400" b="1" dirty="0">
                          <a:effectLst/>
                        </a:rPr>
                        <a:t>C2DE</a:t>
                      </a:r>
                      <a:endParaRPr lang="en-IE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pPr algn="l"/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(301)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(145)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(156)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(101)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(73)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(71)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(56)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(136)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(160)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0011296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pPr algn="l"/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Concerned about food safety</a:t>
                      </a:r>
                      <a:endParaRPr lang="en-IE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50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48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Confused about food safety</a:t>
                      </a:r>
                      <a:endParaRPr lang="en-IE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*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*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Well informed about food safety</a:t>
                      </a:r>
                      <a:endParaRPr lang="en-IE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48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28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3848100" algn="l"/>
                          <a:tab pos="5274310" algn="r"/>
                        </a:tabLst>
                      </a:pPr>
                      <a:r>
                        <a:rPr lang="en-IE" sz="1400" b="1" dirty="0">
                          <a:effectLst/>
                        </a:rPr>
                        <a:t>Not interested in food safety</a:t>
                      </a:r>
                      <a:endParaRPr lang="en-IE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08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Food Related Issue Of Most Concern - I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09792"/>
              </p:ext>
            </p:extLst>
          </p:nvPr>
        </p:nvGraphicFramePr>
        <p:xfrm>
          <a:off x="308436" y="578136"/>
          <a:ext cx="4042873" cy="383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43">
                  <a:extLst>
                    <a:ext uri="{9D8B030D-6E8A-4147-A177-3AD203B41FA5}">
                      <a16:colId xmlns:a16="http://schemas.microsoft.com/office/drawing/2014/main" val="4205759198"/>
                    </a:ext>
                  </a:extLst>
                </a:gridCol>
                <a:gridCol w="467115">
                  <a:extLst>
                    <a:ext uri="{9D8B030D-6E8A-4147-A177-3AD203B41FA5}">
                      <a16:colId xmlns:a16="http://schemas.microsoft.com/office/drawing/2014/main" val="1896527152"/>
                    </a:ext>
                  </a:extLst>
                </a:gridCol>
                <a:gridCol w="467115">
                  <a:extLst>
                    <a:ext uri="{9D8B030D-6E8A-4147-A177-3AD203B41FA5}">
                      <a16:colId xmlns:a16="http://schemas.microsoft.com/office/drawing/2014/main" val="1112188154"/>
                    </a:ext>
                  </a:extLst>
                </a:gridCol>
              </a:tblGrid>
              <a:tr h="42544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en-IE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44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ST 18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(805)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%</a:t>
                      </a:r>
                      <a:endParaRPr lang="en-IE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44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ST 19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(808)</a:t>
                      </a:r>
                    </a:p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IE" sz="1000" b="1" u="none" strike="noStrike" dirty="0">
                          <a:effectLst/>
                        </a:rPr>
                        <a:t>%</a:t>
                      </a:r>
                      <a:endParaRPr lang="en-IE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44" marB="0" anchor="b"/>
                </a:tc>
                <a:extLst>
                  <a:ext uri="{0D108BD9-81ED-4DB2-BD59-A6C34878D82A}">
                    <a16:rowId xmlns:a16="http://schemas.microsoft.com/office/drawing/2014/main" val="969305788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Food poisoning (Salmonella/ Listeria/ E.coli)</a:t>
                      </a:r>
                      <a:endParaRPr lang="fi-FI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12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749175177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Chicken - Preparation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9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12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3742767603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Date marks – Best before date/ Use by date/ Freshness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8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9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295261988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Additives/ E-numbers/ Dyes/Preservatives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10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8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228124695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Hygiene around food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8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6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780513612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Food not cooked thoroughly/ Un-cooked food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6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6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983164164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No concerns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5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6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98797125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Handling/ Cross - Contamination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6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5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3712184211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Country of origin/ Foreign goods/ Ensure it's Irish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4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638653283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Sugar content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4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095636444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Price of food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729152932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Fat content/ Fatty acids/ Saturated fat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4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254960820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Red meat/BSE/ Brazilian beef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2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3352234511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Hygiene in your kitchen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1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584765357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Pesticides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3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995366330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Ensuring balanced/ Healthy diet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2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841303133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Food storage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1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083456189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Pork – Preparation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2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290060426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Salt content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42700818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Salmonella/Eggs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1415820775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Genetically Modified Foods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2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960402109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Pollution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199613966"/>
                  </a:ext>
                </a:extLst>
              </a:tr>
              <a:tr h="131460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 dirty="0">
                          <a:effectLst/>
                        </a:rPr>
                        <a:t>Information on food packaging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n/a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1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663440612"/>
                  </a:ext>
                </a:extLst>
              </a:tr>
              <a:tr h="115841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Processed food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n/a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n/a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924432541"/>
                  </a:ext>
                </a:extLst>
              </a:tr>
              <a:tr h="115841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Other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4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3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2301600818"/>
                  </a:ext>
                </a:extLst>
              </a:tr>
              <a:tr h="115841">
                <a:tc>
                  <a:txBody>
                    <a:bodyPr/>
                    <a:lstStyle/>
                    <a:p>
                      <a:pPr algn="l" fontAlgn="b"/>
                      <a:r>
                        <a:rPr lang="en-IE" sz="800" b="1" u="none" strike="noStrike">
                          <a:effectLst/>
                        </a:rPr>
                        <a:t>Don't know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>
                          <a:effectLst/>
                        </a:rPr>
                        <a:t>1</a:t>
                      </a:r>
                      <a:endParaRPr lang="en-IE" sz="8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800" b="1" u="none" strike="noStrike" dirty="0">
                          <a:effectLst/>
                        </a:rPr>
                        <a:t>-</a:t>
                      </a:r>
                      <a:endParaRPr lang="en-IE" sz="8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extLst>
                  <a:ext uri="{0D108BD9-81ED-4DB2-BD59-A6C34878D82A}">
                    <a16:rowId xmlns:a16="http://schemas.microsoft.com/office/drawing/2014/main" val="8189844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270690"/>
            <a:ext cx="8290010" cy="4851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dirty="0"/>
              <a:t>Q.12	What one food related issue are you most concerned about?	</a:t>
            </a:r>
          </a:p>
          <a:p>
            <a:pPr>
              <a:lnSpc>
                <a:spcPct val="90000"/>
              </a:lnSpc>
            </a:pPr>
            <a:r>
              <a:rPr lang="en-IE" dirty="0"/>
              <a:t>Base:	All Respondents:  808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8B58E-8B93-4AB6-9A7C-B24FB7574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25" y="2438736"/>
            <a:ext cx="2445630" cy="1619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C8CBA-FD4E-42FA-A41D-7E24600F2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0" y="747007"/>
            <a:ext cx="2328831" cy="15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1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Food Related Issue Of Most Concern - II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80182"/>
              </p:ext>
            </p:extLst>
          </p:nvPr>
        </p:nvGraphicFramePr>
        <p:xfrm>
          <a:off x="388153" y="769556"/>
          <a:ext cx="4421353" cy="330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063">
                  <a:extLst>
                    <a:ext uri="{9D8B030D-6E8A-4147-A177-3AD203B41FA5}">
                      <a16:colId xmlns:a16="http://schemas.microsoft.com/office/drawing/2014/main" val="606257995"/>
                    </a:ext>
                  </a:extLst>
                </a:gridCol>
                <a:gridCol w="819397">
                  <a:extLst>
                    <a:ext uri="{9D8B030D-6E8A-4147-A177-3AD203B41FA5}">
                      <a16:colId xmlns:a16="http://schemas.microsoft.com/office/drawing/2014/main" val="4002334500"/>
                    </a:ext>
                  </a:extLst>
                </a:gridCol>
                <a:gridCol w="67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141">
                <a:tc gridSpan="3"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Top 5 Issues Of Most Concern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863133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97428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(507)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04966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18332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Food poisoning (Salmonella/</a:t>
                      </a:r>
                    </a:p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Listeria/E.coli)</a:t>
                      </a:r>
                      <a:endParaRPr lang="fi-FI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13%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(+1)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1878957325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Additives/ E-numbers/</a:t>
                      </a:r>
                    </a:p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Dyes/Preservatives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9%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(-4)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335191204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Date marks – Use by date/Freshness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9%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(=)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2701805733"/>
                  </a:ext>
                </a:extLst>
              </a:tr>
              <a:tr h="31314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>
                          <a:effectLst/>
                        </a:rPr>
                        <a:t>Chicken - Preparation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8%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(+1)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4117980877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>
                          <a:effectLst/>
                        </a:rPr>
                        <a:t>Hygiene around food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7%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(-2)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417960574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179249"/>
            <a:ext cx="8290010" cy="550693"/>
          </a:xfrm>
        </p:spPr>
        <p:txBody>
          <a:bodyPr>
            <a:normAutofit/>
          </a:bodyPr>
          <a:lstStyle/>
          <a:p>
            <a:r>
              <a:rPr lang="en-IE" dirty="0"/>
              <a:t>Q.12	What one food related issue are you most concerned about?	</a:t>
            </a:r>
          </a:p>
          <a:p>
            <a:r>
              <a:rPr lang="en-IE" dirty="0"/>
              <a:t>Base:	All Respondents:  808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1388" y="4374475"/>
            <a:ext cx="205265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800" i="1" dirty="0"/>
              <a:t>() = denotes  change vs. Safetrak 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49B1DA-704F-4A15-8F7A-93C5CB51A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95989"/>
              </p:ext>
            </p:extLst>
          </p:nvPr>
        </p:nvGraphicFramePr>
        <p:xfrm>
          <a:off x="5039868" y="769556"/>
          <a:ext cx="3757353" cy="32662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036656053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1975828650"/>
                    </a:ext>
                  </a:extLst>
                </a:gridCol>
                <a:gridCol w="855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41">
                <a:tc gridSpan="3"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Top 5 Issues Of Most Concern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863133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97428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(301)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04966"/>
                  </a:ext>
                </a:extLst>
              </a:tr>
              <a:tr h="244684"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18332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Chicken - Preparation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18%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(+5)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1878957325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effectLst/>
                        </a:rPr>
                        <a:t>Food poisoning (Salmonella/ Listeria/E.coli)</a:t>
                      </a:r>
                      <a:endParaRPr lang="fi-FI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11%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(-3)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335191204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Date marks – Use by date/ Freshness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8%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(=)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2701805733"/>
                  </a:ext>
                </a:extLst>
              </a:tr>
              <a:tr h="31314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>
                          <a:effectLst/>
                        </a:rPr>
                        <a:t>Price of food</a:t>
                      </a:r>
                      <a:endParaRPr lang="en-IE" sz="12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6%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(+6)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4117980877"/>
                  </a:ext>
                </a:extLst>
              </a:tr>
              <a:tr h="49503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 dirty="0">
                          <a:effectLst/>
                        </a:rPr>
                        <a:t>Food not cooked thoroughly/ Un-cooked food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6%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effectLst/>
                        </a:rPr>
                        <a:t>(+2)</a:t>
                      </a:r>
                      <a:endParaRPr lang="en-IE" sz="12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417960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4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2" y="164433"/>
            <a:ext cx="8646971" cy="443198"/>
          </a:xfrm>
        </p:spPr>
        <p:txBody>
          <a:bodyPr/>
          <a:lstStyle/>
          <a:p>
            <a:r>
              <a:rPr lang="en-IE" sz="3100" dirty="0"/>
              <a:t>Foods Of Most Concern (1st Mention Trended)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Q.13b	Which of these foods if any would you be MOST concerned about when thinking about food safety? And the second most concerned? And the third?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57578"/>
              </p:ext>
            </p:extLst>
          </p:nvPr>
        </p:nvGraphicFramePr>
        <p:xfrm>
          <a:off x="744480" y="607631"/>
          <a:ext cx="7432869" cy="3803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6034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1248945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1248945">
                  <a:extLst>
                    <a:ext uri="{9D8B030D-6E8A-4147-A177-3AD203B41FA5}">
                      <a16:colId xmlns:a16="http://schemas.microsoft.com/office/drawing/2014/main" val="3560951335"/>
                    </a:ext>
                  </a:extLst>
                </a:gridCol>
                <a:gridCol w="1248945">
                  <a:extLst>
                    <a:ext uri="{9D8B030D-6E8A-4147-A177-3AD203B41FA5}">
                      <a16:colId xmlns:a16="http://schemas.microsoft.com/office/drawing/2014/main" val="2243078280"/>
                    </a:ext>
                  </a:extLst>
                </a:gridCol>
              </a:tblGrid>
              <a:tr h="202906">
                <a:tc>
                  <a:txBody>
                    <a:bodyPr/>
                    <a:lstStyle/>
                    <a:p>
                      <a:pPr marL="0" algn="l" defTabSz="924282" rtl="0" eaLnBrk="1" latinLnBrk="0" hangingPunct="1">
                        <a:lnSpc>
                          <a:spcPct val="90000"/>
                        </a:lnSpc>
                      </a:pP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ST 17</a:t>
                      </a:r>
                      <a:endParaRPr lang="en-I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ST 18</a:t>
                      </a:r>
                      <a:endParaRPr lang="en-I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ST 19</a:t>
                      </a:r>
                      <a:endParaRPr lang="en-I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02906">
                <a:tc>
                  <a:txBody>
                    <a:bodyPr/>
                    <a:lstStyle/>
                    <a:p>
                      <a:pPr marL="0" algn="l" defTabSz="924282" rtl="0" eaLnBrk="1" latinLnBrk="0" hangingPunct="1">
                        <a:lnSpc>
                          <a:spcPct val="90000"/>
                        </a:lnSpc>
                      </a:pP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(805)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(805)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(808)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202906">
                <a:tc>
                  <a:txBody>
                    <a:bodyPr/>
                    <a:lstStyle/>
                    <a:p>
                      <a:pPr marL="0" algn="l" defTabSz="924282" rtl="0" eaLnBrk="1" latinLnBrk="0" hangingPunct="1">
                        <a:lnSpc>
                          <a:spcPct val="90000"/>
                        </a:lnSpc>
                      </a:pP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Chicken/poultry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IE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Shellfish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Ready-made meals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Fish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1979065966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Frozen foods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Eggs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Cooked rice/pasta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Dairy products (e.g. milk yoghurt)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1933371348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Duck eggs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*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Berries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*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*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4275696266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Pork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*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1104582753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Raw steak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n/a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n/a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687653912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Raw mince meat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n/a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n/a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347657302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Other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2761919519"/>
                  </a:ext>
                </a:extLst>
              </a:tr>
              <a:tr h="212970">
                <a:tc>
                  <a:txBody>
                    <a:bodyPr/>
                    <a:lstStyle/>
                    <a:p>
                      <a:pPr marL="0" algn="l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Do not have concern about any of these foods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b"/>
                </a:tc>
                <a:extLst>
                  <a:ext uri="{0D108BD9-81ED-4DB2-BD59-A6C34878D82A}">
                    <a16:rowId xmlns:a16="http://schemas.microsoft.com/office/drawing/2014/main" val="105635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83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Foods Of Most Concern (All Mentions)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152852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Q.13b	Which of these foods if any would you be MOST concerned about when thinking about food safety? And the second most concerned? And the third?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90200"/>
              </p:ext>
            </p:extLst>
          </p:nvPr>
        </p:nvGraphicFramePr>
        <p:xfrm>
          <a:off x="456615" y="613723"/>
          <a:ext cx="7383517" cy="3694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8582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926380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851711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851711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851711">
                  <a:extLst>
                    <a:ext uri="{9D8B030D-6E8A-4147-A177-3AD203B41FA5}">
                      <a16:colId xmlns:a16="http://schemas.microsoft.com/office/drawing/2014/main" val="3832148981"/>
                    </a:ext>
                  </a:extLst>
                </a:gridCol>
                <a:gridCol w="851711">
                  <a:extLst>
                    <a:ext uri="{9D8B030D-6E8A-4147-A177-3AD203B41FA5}">
                      <a16:colId xmlns:a16="http://schemas.microsoft.com/office/drawing/2014/main" val="392962371"/>
                    </a:ext>
                  </a:extLst>
                </a:gridCol>
                <a:gridCol w="851711">
                  <a:extLst>
                    <a:ext uri="{9D8B030D-6E8A-4147-A177-3AD203B41FA5}">
                      <a16:colId xmlns:a16="http://schemas.microsoft.com/office/drawing/2014/main" val="2717107457"/>
                    </a:ext>
                  </a:extLst>
                </a:gridCol>
              </a:tblGrid>
              <a:tr h="172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ST 18</a:t>
                      </a:r>
                    </a:p>
                  </a:txBody>
                  <a:tcPr marT="0" marB="18288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ST 19</a:t>
                      </a:r>
                    </a:p>
                  </a:txBody>
                  <a:tcPr marT="0" marB="18288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extLst>
                  <a:ext uri="{0D108BD9-81ED-4DB2-BD59-A6C34878D82A}">
                    <a16:rowId xmlns:a16="http://schemas.microsoft.com/office/drawing/2014/main" val="3561323197"/>
                  </a:ext>
                </a:extLst>
              </a:tr>
              <a:tr h="172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IOI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ROI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NI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IOI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ROI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NI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172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(805)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(504)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(301)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(808)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(507)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(301)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1726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%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Chicken/poultry 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70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69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>
                          <a:latin typeface="+mn-lt"/>
                        </a:rPr>
                        <a:t>71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68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71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64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172646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Raw mince meat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35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42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388542362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Shellfish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35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33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37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26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29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Fish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26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29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22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25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29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19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1033632449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Ready-made meals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28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23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IE" sz="13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14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41707300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Eggs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23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22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26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21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1379954108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Raw steak 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n/a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17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18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16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Frozen foods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17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20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13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12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16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6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Dairy products (e.g. milk, yoghurt) 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14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10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Cooked rice/pasta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10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8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12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7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5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10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1933371348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Pork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4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4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58403283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300" b="1" u="none" strike="noStrike" dirty="0">
                          <a:effectLst/>
                        </a:rPr>
                        <a:t>Duck eggs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4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3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4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3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Berries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2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-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2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1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1104582753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 fontAlgn="ctr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Other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1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-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-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-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2761919519"/>
                  </a:ext>
                </a:extLst>
              </a:tr>
              <a:tr h="320300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Do not have concern about any of these foods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1828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7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7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latin typeface="+mn-lt"/>
                        </a:rPr>
                        <a:t>7</a:t>
                      </a: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IE" sz="13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/>
                        <a:t>8</a:t>
                      </a:r>
                      <a:endParaRPr lang="en-IE" sz="1300" b="1" dirty="0">
                        <a:latin typeface="+mn-lt"/>
                      </a:endParaRPr>
                    </a:p>
                  </a:txBody>
                  <a:tcPr marT="0" marB="18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IE" sz="1300" b="1" dirty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IE" sz="13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0" marB="18288" anchor="ctr"/>
                </a:tc>
                <a:extLst>
                  <a:ext uri="{0D108BD9-81ED-4DB2-BD59-A6C34878D82A}">
                    <a16:rowId xmlns:a16="http://schemas.microsoft.com/office/drawing/2014/main" val="10563562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2570C5-62A3-4D61-998A-17003C4C3EED}"/>
              </a:ext>
            </a:extLst>
          </p:cNvPr>
          <p:cNvSpPr txBox="1"/>
          <p:nvPr/>
        </p:nvSpPr>
        <p:spPr>
          <a:xfrm>
            <a:off x="4368800" y="4885267"/>
            <a:ext cx="1120820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900" i="1" dirty="0"/>
              <a:t>n/a – not asked in ST 18</a:t>
            </a:r>
          </a:p>
        </p:txBody>
      </p:sp>
    </p:spTree>
    <p:extLst>
      <p:ext uri="{BB962C8B-B14F-4D97-AF65-F5344CB8AC3E}">
        <p14:creationId xmlns:p14="http://schemas.microsoft.com/office/powerpoint/2010/main" val="300471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Foods Of Most Concern (Unprompted)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Q.13a	Which foods, if any, would you be MOST concerned about when thinking about food safety?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71599"/>
              </p:ext>
            </p:extLst>
          </p:nvPr>
        </p:nvGraphicFramePr>
        <p:xfrm>
          <a:off x="1233458" y="689023"/>
          <a:ext cx="5943090" cy="3314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6664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972142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972142">
                  <a:extLst>
                    <a:ext uri="{9D8B030D-6E8A-4147-A177-3AD203B41FA5}">
                      <a16:colId xmlns:a16="http://schemas.microsoft.com/office/drawing/2014/main" val="1220822714"/>
                    </a:ext>
                  </a:extLst>
                </a:gridCol>
                <a:gridCol w="972142">
                  <a:extLst>
                    <a:ext uri="{9D8B030D-6E8A-4147-A177-3AD203B41FA5}">
                      <a16:colId xmlns:a16="http://schemas.microsoft.com/office/drawing/2014/main" val="3822025036"/>
                    </a:ext>
                  </a:extLst>
                </a:gridCol>
              </a:tblGrid>
              <a:tr h="20196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IOI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0196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(808)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(507)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(301)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201962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Chicken/poultry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36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39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31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All meats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14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15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12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Fish 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9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12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Pork/ham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6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7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5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Eggs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4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5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2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065966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Food that would cause food poisoning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4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4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4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Properly cooked/prepared food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2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5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Raw meat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3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2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Other food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3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2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371348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marL="0" marR="0" lvl="0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u="none" strike="noStrike" dirty="0">
                          <a:effectLst/>
                        </a:rPr>
                        <a:t>Out of date food/that it's fresh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3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Other</a:t>
                      </a: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5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4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7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696266"/>
                  </a:ext>
                </a:extLst>
              </a:tr>
              <a:tr h="20797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None/not concerned about any food</a:t>
                      </a:r>
                      <a:endParaRPr lang="en-IE" sz="1400" b="1" u="none" strike="noStrike" dirty="0">
                        <a:effectLst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8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>
                          <a:effectLst/>
                        </a:rPr>
                        <a:t>3</a:t>
                      </a:r>
                      <a:endParaRPr lang="en-IE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17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45827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1A3B58-F67E-4B64-A628-7A63BBEDA9D9}"/>
              </a:ext>
            </a:extLst>
          </p:cNvPr>
          <p:cNvSpPr txBox="1"/>
          <p:nvPr/>
        </p:nvSpPr>
        <p:spPr>
          <a:xfrm>
            <a:off x="7010400" y="4254187"/>
            <a:ext cx="1770036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900" i="1" dirty="0"/>
              <a:t>* Others 2% or less of total not shown</a:t>
            </a:r>
          </a:p>
        </p:txBody>
      </p:sp>
    </p:spTree>
    <p:extLst>
      <p:ext uri="{BB962C8B-B14F-4D97-AF65-F5344CB8AC3E}">
        <p14:creationId xmlns:p14="http://schemas.microsoft.com/office/powerpoint/2010/main" val="330321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289764"/>
            <a:ext cx="2190693" cy="373949"/>
          </a:xfrm>
        </p:spPr>
        <p:txBody>
          <a:bodyPr/>
          <a:lstStyle/>
          <a:p>
            <a:r>
              <a:rPr lang="en-IE" dirty="0"/>
              <a:t>Burgers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8075E-9A25-4295-A871-F525ED358AA4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17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65595-B7CC-4E89-B540-054F22483BC0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F4694-F358-4879-967E-5D29D3752465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883D82-5616-4ECD-9FDF-7625D7088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19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27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 bwMode="black">
          <a:xfrm flipV="1">
            <a:off x="251520" y="789552"/>
            <a:ext cx="1308912" cy="811448"/>
            <a:chOff x="1104151" y="9704065"/>
            <a:chExt cx="787684" cy="701407"/>
          </a:xfrm>
          <a:solidFill>
            <a:schemeClr val="accent4">
              <a:lumMod val="75000"/>
            </a:schemeClr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black">
          <a:xfrm>
            <a:off x="1063638" y="1491630"/>
            <a:ext cx="7425378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>
              <a:spcBef>
                <a:spcPts val="1200"/>
              </a:spcBef>
            </a:pPr>
            <a:r>
              <a:rPr lang="en-IE" sz="2400" b="1" i="1" dirty="0">
                <a:solidFill>
                  <a:schemeClr val="bg1"/>
                </a:solidFill>
              </a:rPr>
              <a:t>The rise of the burger from a scapegoat for the obesity crisis to the symbol of a dining revolution was fuelled by a combination of social media and recession-era economics, and it established a whole new class of restaurant: inspired by simple street food, led by untrained chefs and advertised via Twitter.</a:t>
            </a:r>
          </a:p>
          <a:p>
            <a:pPr marL="4763" algn="ctr">
              <a:spcBef>
                <a:spcPts val="1200"/>
              </a:spcBef>
            </a:pPr>
            <a:endParaRPr lang="en-IE" sz="2400" b="1" i="1" dirty="0">
              <a:solidFill>
                <a:schemeClr val="bg1"/>
              </a:solidFill>
            </a:endParaRPr>
          </a:p>
          <a:p>
            <a:pPr marL="4763" algn="r">
              <a:spcBef>
                <a:spcPts val="1200"/>
              </a:spcBef>
            </a:pPr>
            <a:r>
              <a:rPr lang="en-GB" sz="2400" b="1" dirty="0">
                <a:solidFill>
                  <a:schemeClr val="bg1"/>
                </a:solidFill>
              </a:rPr>
              <a:t>The Guardian Life &amp; Style,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22594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091031" cy="886397"/>
          </a:xfrm>
        </p:spPr>
        <p:txBody>
          <a:bodyPr/>
          <a:lstStyle/>
          <a:p>
            <a:r>
              <a:rPr lang="en-IE" dirty="0"/>
              <a:t>Preference For How Burger Is Cooked When Dining Out – ST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burger is cooked?	</a:t>
            </a:r>
          </a:p>
          <a:p>
            <a:r>
              <a:rPr lang="en-IE" dirty="0"/>
              <a:t>Base:	All Respondents:  805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93785980"/>
              </p:ext>
            </p:extLst>
          </p:nvPr>
        </p:nvGraphicFramePr>
        <p:xfrm>
          <a:off x="1424603" y="1013214"/>
          <a:ext cx="7187381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98516" y="1704567"/>
            <a:ext cx="16304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Do not eat burgers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2207" y="1737811"/>
            <a:ext cx="152172" cy="169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dirty="0"/>
              <a:t> </a:t>
            </a:r>
            <a:r>
              <a:rPr lang="en-IE" sz="1100" b="1" dirty="0"/>
              <a:t>*</a:t>
            </a:r>
            <a:r>
              <a:rPr lang="en-I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3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000" y="198852"/>
            <a:ext cx="8646971" cy="443198"/>
          </a:xfrm>
        </p:spPr>
        <p:txBody>
          <a:bodyPr/>
          <a:lstStyle/>
          <a:p>
            <a:r>
              <a:rPr lang="en-GB" sz="3200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FFAA2C-210C-4D44-9932-92084AE64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673008"/>
              </p:ext>
            </p:extLst>
          </p:nvPr>
        </p:nvGraphicFramePr>
        <p:xfrm>
          <a:off x="1524000" y="739832"/>
          <a:ext cx="6096000" cy="386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9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091031" cy="886397"/>
          </a:xfrm>
        </p:spPr>
        <p:txBody>
          <a:bodyPr/>
          <a:lstStyle/>
          <a:p>
            <a:r>
              <a:rPr lang="en-IE" dirty="0"/>
              <a:t>Those who Eat Burgers x Preference When Dining Out – ST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burger is cooked?	</a:t>
            </a:r>
          </a:p>
          <a:p>
            <a:r>
              <a:rPr lang="en-IE" dirty="0"/>
              <a:t>Base:	All Respondents who eat burgers:  716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07563589"/>
              </p:ext>
            </p:extLst>
          </p:nvPr>
        </p:nvGraphicFramePr>
        <p:xfrm>
          <a:off x="1591752" y="1013214"/>
          <a:ext cx="7187381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2039" y="1904211"/>
            <a:ext cx="163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81CC-39D2-4A77-B423-3DFDACFF5C93}"/>
              </a:ext>
            </a:extLst>
          </p:cNvPr>
          <p:cNvSpPr txBox="1"/>
          <p:nvPr/>
        </p:nvSpPr>
        <p:spPr>
          <a:xfrm>
            <a:off x="2731392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IOI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3449B-373A-4739-850E-7F797F1C07B9}"/>
              </a:ext>
            </a:extLst>
          </p:cNvPr>
          <p:cNvSpPr txBox="1"/>
          <p:nvPr/>
        </p:nvSpPr>
        <p:spPr>
          <a:xfrm>
            <a:off x="50429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ROI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4659C-E0DB-49B7-A27B-DE7EC7436FD0}"/>
              </a:ext>
            </a:extLst>
          </p:cNvPr>
          <p:cNvSpPr txBox="1"/>
          <p:nvPr/>
        </p:nvSpPr>
        <p:spPr>
          <a:xfrm>
            <a:off x="73153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4E112-078F-4108-8497-A16E3CC47566}"/>
              </a:ext>
            </a:extLst>
          </p:cNvPr>
          <p:cNvCxnSpPr/>
          <p:nvPr/>
        </p:nvCxnSpPr>
        <p:spPr>
          <a:xfrm>
            <a:off x="3952571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F927-BADE-45D3-8677-CB31B49C6C88}"/>
              </a:ext>
            </a:extLst>
          </p:cNvPr>
          <p:cNvCxnSpPr/>
          <p:nvPr/>
        </p:nvCxnSpPr>
        <p:spPr>
          <a:xfrm>
            <a:off x="6331978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572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091031" cy="886397"/>
          </a:xfrm>
        </p:spPr>
        <p:txBody>
          <a:bodyPr/>
          <a:lstStyle/>
          <a:p>
            <a:r>
              <a:rPr lang="en-IE" dirty="0"/>
              <a:t>Preference For How Burger Is Cooked When Dining Out – ST 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beef burger is cooked?	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6905960"/>
              </p:ext>
            </p:extLst>
          </p:nvPr>
        </p:nvGraphicFramePr>
        <p:xfrm>
          <a:off x="1591752" y="1013214"/>
          <a:ext cx="7187381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2039" y="1704567"/>
            <a:ext cx="1630456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Do not eat burgers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81CC-39D2-4A77-B423-3DFDACFF5C93}"/>
              </a:ext>
            </a:extLst>
          </p:cNvPr>
          <p:cNvSpPr txBox="1"/>
          <p:nvPr/>
        </p:nvSpPr>
        <p:spPr>
          <a:xfrm>
            <a:off x="2731392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IOI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3449B-373A-4739-850E-7F797F1C07B9}"/>
              </a:ext>
            </a:extLst>
          </p:cNvPr>
          <p:cNvSpPr txBox="1"/>
          <p:nvPr/>
        </p:nvSpPr>
        <p:spPr>
          <a:xfrm>
            <a:off x="50429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ROI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4659C-E0DB-49B7-A27B-DE7EC7436FD0}"/>
              </a:ext>
            </a:extLst>
          </p:cNvPr>
          <p:cNvSpPr txBox="1"/>
          <p:nvPr/>
        </p:nvSpPr>
        <p:spPr>
          <a:xfrm>
            <a:off x="73153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4E112-078F-4108-8497-A16E3CC47566}"/>
              </a:ext>
            </a:extLst>
          </p:cNvPr>
          <p:cNvCxnSpPr/>
          <p:nvPr/>
        </p:nvCxnSpPr>
        <p:spPr>
          <a:xfrm>
            <a:off x="3952571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F927-BADE-45D3-8677-CB31B49C6C88}"/>
              </a:ext>
            </a:extLst>
          </p:cNvPr>
          <p:cNvCxnSpPr/>
          <p:nvPr/>
        </p:nvCxnSpPr>
        <p:spPr>
          <a:xfrm>
            <a:off x="6331978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534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091031" cy="886397"/>
          </a:xfrm>
        </p:spPr>
        <p:txBody>
          <a:bodyPr/>
          <a:lstStyle/>
          <a:p>
            <a:r>
              <a:rPr lang="en-IE" dirty="0"/>
              <a:t>Those who Eat Burgers x Preference When Dining Out – ST 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beef burger is cooked?	</a:t>
            </a:r>
          </a:p>
          <a:p>
            <a:r>
              <a:rPr lang="en-IE" dirty="0"/>
              <a:t>Base:	All Respondents who eat burgers:  664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91752" y="1013214"/>
          <a:ext cx="7187381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2039" y="1904211"/>
            <a:ext cx="163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81CC-39D2-4A77-B423-3DFDACFF5C93}"/>
              </a:ext>
            </a:extLst>
          </p:cNvPr>
          <p:cNvSpPr txBox="1"/>
          <p:nvPr/>
        </p:nvSpPr>
        <p:spPr>
          <a:xfrm>
            <a:off x="2731392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IOI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3449B-373A-4739-850E-7F797F1C07B9}"/>
              </a:ext>
            </a:extLst>
          </p:cNvPr>
          <p:cNvSpPr txBox="1"/>
          <p:nvPr/>
        </p:nvSpPr>
        <p:spPr>
          <a:xfrm>
            <a:off x="50429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ROI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4659C-E0DB-49B7-A27B-DE7EC7436FD0}"/>
              </a:ext>
            </a:extLst>
          </p:cNvPr>
          <p:cNvSpPr txBox="1"/>
          <p:nvPr/>
        </p:nvSpPr>
        <p:spPr>
          <a:xfrm>
            <a:off x="7315310" y="917145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4E112-078F-4108-8497-A16E3CC47566}"/>
              </a:ext>
            </a:extLst>
          </p:cNvPr>
          <p:cNvCxnSpPr/>
          <p:nvPr/>
        </p:nvCxnSpPr>
        <p:spPr>
          <a:xfrm>
            <a:off x="3952571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F927-BADE-45D3-8677-CB31B49C6C88}"/>
              </a:ext>
            </a:extLst>
          </p:cNvPr>
          <p:cNvCxnSpPr/>
          <p:nvPr/>
        </p:nvCxnSpPr>
        <p:spPr>
          <a:xfrm>
            <a:off x="6331978" y="923008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964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0A552F2-D322-4801-8B95-9FC639A19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77289"/>
              </p:ext>
            </p:extLst>
          </p:nvPr>
        </p:nvGraphicFramePr>
        <p:xfrm>
          <a:off x="1017918" y="952510"/>
          <a:ext cx="3330510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091031" cy="886397"/>
          </a:xfrm>
        </p:spPr>
        <p:txBody>
          <a:bodyPr/>
          <a:lstStyle/>
          <a:p>
            <a:r>
              <a:rPr lang="en-IE" dirty="0"/>
              <a:t>Those who Eat Burgers x Preference When Dining Out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38133" y="4001051"/>
            <a:ext cx="4430706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</a:t>
            </a:r>
            <a:r>
              <a:rPr lang="en-IE" b="1" dirty="0"/>
              <a:t>beef</a:t>
            </a:r>
            <a:r>
              <a:rPr lang="en-IE" dirty="0"/>
              <a:t> burger is cooked?	</a:t>
            </a:r>
          </a:p>
          <a:p>
            <a:r>
              <a:rPr lang="en-IE" dirty="0"/>
              <a:t>Base:	All Respondents who eat beef burgers:  664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8787626"/>
              </p:ext>
            </p:extLst>
          </p:nvPr>
        </p:nvGraphicFramePr>
        <p:xfrm>
          <a:off x="5378044" y="1013214"/>
          <a:ext cx="3401089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180766" y="1843879"/>
            <a:ext cx="163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881CC-39D2-4A77-B423-3DFDACFF5C93}"/>
              </a:ext>
            </a:extLst>
          </p:cNvPr>
          <p:cNvSpPr txBox="1"/>
          <p:nvPr/>
        </p:nvSpPr>
        <p:spPr>
          <a:xfrm>
            <a:off x="5815986" y="900099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IOI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3449B-373A-4739-850E-7F797F1C07B9}"/>
              </a:ext>
            </a:extLst>
          </p:cNvPr>
          <p:cNvSpPr txBox="1"/>
          <p:nvPr/>
        </p:nvSpPr>
        <p:spPr>
          <a:xfrm>
            <a:off x="6885825" y="895969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ROI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4659C-E0DB-49B7-A27B-DE7EC7436FD0}"/>
              </a:ext>
            </a:extLst>
          </p:cNvPr>
          <p:cNvSpPr txBox="1"/>
          <p:nvPr/>
        </p:nvSpPr>
        <p:spPr>
          <a:xfrm>
            <a:off x="7943918" y="894471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4E112-078F-4108-8497-A16E3CC47566}"/>
              </a:ext>
            </a:extLst>
          </p:cNvPr>
          <p:cNvCxnSpPr/>
          <p:nvPr/>
        </p:nvCxnSpPr>
        <p:spPr>
          <a:xfrm>
            <a:off x="4248904" y="1003691"/>
            <a:ext cx="0" cy="329184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929FE0-7E59-4010-AEAC-D0FD36642997}"/>
              </a:ext>
            </a:extLst>
          </p:cNvPr>
          <p:cNvSpPr txBox="1">
            <a:spLocks/>
          </p:cNvSpPr>
          <p:nvPr/>
        </p:nvSpPr>
        <p:spPr>
          <a:xfrm>
            <a:off x="324122" y="4001051"/>
            <a:ext cx="4024305" cy="6151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463550" indent="-463550" algn="l" defTabSz="9242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cap="none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Q.15</a:t>
            </a:r>
            <a:r>
              <a:rPr lang="en-IE" dirty="0"/>
              <a:t>	When dining out, what is your preference for how your burger is cooked?	</a:t>
            </a:r>
          </a:p>
          <a:p>
            <a:r>
              <a:rPr lang="en-IE" dirty="0"/>
              <a:t>Base:	All Respondents who eat burgers:  716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171F6-58CF-4650-867E-70006E652262}"/>
              </a:ext>
            </a:extLst>
          </p:cNvPr>
          <p:cNvSpPr/>
          <p:nvPr/>
        </p:nvSpPr>
        <p:spPr>
          <a:xfrm>
            <a:off x="-281661" y="1815008"/>
            <a:ext cx="163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rare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</a:t>
            </a: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Medium well</a:t>
            </a:r>
          </a:p>
          <a:p>
            <a:pPr algn="r">
              <a:lnSpc>
                <a:spcPct val="90000"/>
              </a:lnSpc>
            </a:pPr>
            <a:endParaRPr lang="en-IE" sz="16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Well done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76F8C-E8CD-4A0D-94F8-FC554887F75A}"/>
              </a:ext>
            </a:extLst>
          </p:cNvPr>
          <p:cNvSpPr txBox="1"/>
          <p:nvPr/>
        </p:nvSpPr>
        <p:spPr>
          <a:xfrm>
            <a:off x="1463777" y="857342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IOI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19248-94BA-4514-973B-809F995EBE1B}"/>
              </a:ext>
            </a:extLst>
          </p:cNvPr>
          <p:cNvSpPr txBox="1"/>
          <p:nvPr/>
        </p:nvSpPr>
        <p:spPr>
          <a:xfrm>
            <a:off x="2533616" y="853212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ROI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A4A810-D291-4F40-BAA8-2E26A05B81E9}"/>
              </a:ext>
            </a:extLst>
          </p:cNvPr>
          <p:cNvSpPr txBox="1"/>
          <p:nvPr/>
        </p:nvSpPr>
        <p:spPr>
          <a:xfrm>
            <a:off x="3539969" y="851714"/>
            <a:ext cx="3560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NI</a:t>
            </a:r>
          </a:p>
        </p:txBody>
      </p:sp>
    </p:spTree>
    <p:extLst>
      <p:ext uri="{BB962C8B-B14F-4D97-AF65-F5344CB8AC3E}">
        <p14:creationId xmlns:p14="http://schemas.microsoft.com/office/powerpoint/2010/main" val="32886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297509" cy="886397"/>
          </a:xfrm>
        </p:spPr>
        <p:txBody>
          <a:bodyPr/>
          <a:lstStyle/>
          <a:p>
            <a:r>
              <a:rPr lang="en-IE" dirty="0"/>
              <a:t>Preference For How Burger Is Cooked When Dining Out by 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beef burger is cooked?	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55008"/>
              </p:ext>
            </p:extLst>
          </p:nvPr>
        </p:nvGraphicFramePr>
        <p:xfrm>
          <a:off x="1046645" y="1184929"/>
          <a:ext cx="6645916" cy="2900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3838866406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3641152772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197537977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ST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15-24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65-74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(808)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(102)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(162)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(155)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(70)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(84)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(134)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01190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Well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61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56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59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66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65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66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50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D</a:t>
                      </a:r>
                      <a:r>
                        <a:rPr lang="en-IE" sz="1400" b="1" baseline="0" dirty="0"/>
                        <a:t>o not eat burgers</a:t>
                      </a:r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38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3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66113"/>
            <a:ext cx="7297509" cy="886397"/>
          </a:xfrm>
        </p:spPr>
        <p:txBody>
          <a:bodyPr/>
          <a:lstStyle/>
          <a:p>
            <a:r>
              <a:rPr lang="en-IE" dirty="0"/>
              <a:t>Those who Eat Burgers – Cooking Preference by Age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Q.15	When dining out, what is your preference for how your beef burger is cooked?	</a:t>
            </a:r>
          </a:p>
          <a:p>
            <a:r>
              <a:rPr lang="en-IE" dirty="0"/>
              <a:t>Base:	All Respondents who eat burgers:  664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02598"/>
              </p:ext>
            </p:extLst>
          </p:nvPr>
        </p:nvGraphicFramePr>
        <p:xfrm>
          <a:off x="1046645" y="1220349"/>
          <a:ext cx="6645916" cy="2577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3838866406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3641152772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197537977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ST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15-24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65-74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(664)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(92)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(141)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(134)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(153)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(85)</a:t>
                      </a:r>
                      <a:endParaRPr kumimoji="0" lang="en-I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/>
                        <a:t>%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01190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r>
                        <a:rPr lang="en-IE" sz="1400" b="1" dirty="0"/>
                        <a:t>Well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60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3936-72AE-4AD4-9D2D-1EA26CE7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00" y="218927"/>
            <a:ext cx="8646971" cy="886397"/>
          </a:xfrm>
        </p:spPr>
        <p:txBody>
          <a:bodyPr/>
          <a:lstStyle/>
          <a:p>
            <a:r>
              <a:rPr lang="en-IE" dirty="0"/>
              <a:t>Profile of Those who Consume Burgers that </a:t>
            </a:r>
            <a:br>
              <a:rPr lang="en-IE" dirty="0"/>
            </a:br>
            <a:r>
              <a:rPr lang="en-IE" dirty="0"/>
              <a:t>are Not Well Done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A41D07C-784E-48FD-884A-E4CBA5CA5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232732"/>
              </p:ext>
            </p:extLst>
          </p:nvPr>
        </p:nvGraphicFramePr>
        <p:xfrm>
          <a:off x="0" y="1312967"/>
          <a:ext cx="8642350" cy="281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IE" dirty="0"/>
              <a:t>Q.15	When dining out, what is your preference for how your beef burger is cooked?	</a:t>
            </a:r>
          </a:p>
          <a:p>
            <a:r>
              <a:rPr lang="en-IE" dirty="0"/>
              <a:t>Base:	All Respondents  who prefer rare, medium, medium-well done burgers: 178</a:t>
            </a:r>
          </a:p>
        </p:txBody>
      </p:sp>
    </p:spTree>
    <p:extLst>
      <p:ext uri="{BB962C8B-B14F-4D97-AF65-F5344CB8AC3E}">
        <p14:creationId xmlns:p14="http://schemas.microsoft.com/office/powerpoint/2010/main" val="402455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Reason For Cooking Preference – ST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Q.16	What are the reasons, if any, for choosing to have a rare or medium burger when dining out?	</a:t>
            </a:r>
          </a:p>
          <a:p>
            <a:r>
              <a:rPr lang="en-IE" dirty="0"/>
              <a:t>Base:	All who do not eat well done burgers:  195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6485"/>
              </p:ext>
            </p:extLst>
          </p:nvPr>
        </p:nvGraphicFramePr>
        <p:xfrm>
          <a:off x="372851" y="686288"/>
          <a:ext cx="8398299" cy="358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358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1030270">
                  <a:extLst>
                    <a:ext uri="{9D8B030D-6E8A-4147-A177-3AD203B41FA5}">
                      <a16:colId xmlns:a16="http://schemas.microsoft.com/office/drawing/2014/main" val="1952762152"/>
                    </a:ext>
                  </a:extLst>
                </a:gridCol>
                <a:gridCol w="814184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1191237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1350628">
                  <a:extLst>
                    <a:ext uri="{9D8B030D-6E8A-4147-A177-3AD203B41FA5}">
                      <a16:colId xmlns:a16="http://schemas.microsoft.com/office/drawing/2014/main" val="1570931299"/>
                    </a:ext>
                  </a:extLst>
                </a:gridCol>
              </a:tblGrid>
              <a:tr h="233635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Total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Rare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Rare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Medium Well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33635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(195)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(5)*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(31)*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(59)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(100)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233635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Tastier burger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53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39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Juicer burger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6873384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I like having a choice of rare or medium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8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Trust the restaurant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10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Confident about the food preparation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10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79065966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Trust the source of the meat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7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Eaten at the restaurant before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5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50196032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Properly cooked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32400506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>
                          <a:effectLst/>
                        </a:rPr>
                        <a:t>Personal preference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Other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36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10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No Reasons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1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03050229"/>
                  </a:ext>
                </a:extLst>
              </a:tr>
              <a:tr h="240588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Don’t know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2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3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-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IE" sz="1400" b="1" dirty="0"/>
                        <a:t>4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688112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49546" y="4370983"/>
            <a:ext cx="134844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IE" sz="1000" i="1" dirty="0"/>
              <a:t>*Caution:  Small Base Size</a:t>
            </a:r>
          </a:p>
        </p:txBody>
      </p:sp>
    </p:spTree>
    <p:extLst>
      <p:ext uri="{BB962C8B-B14F-4D97-AF65-F5344CB8AC3E}">
        <p14:creationId xmlns:p14="http://schemas.microsoft.com/office/powerpoint/2010/main" val="3284119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Reason For Cooking Preference – ST 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Q.16	What are the reasons, if any, for choosing to have a &lt;&lt;insert burger preference&gt;&gt; when dining out?	</a:t>
            </a:r>
          </a:p>
          <a:p>
            <a:r>
              <a:rPr lang="en-IE" dirty="0"/>
              <a:t>Base:	All who do not eat well done burgers:  178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93076"/>
              </p:ext>
            </p:extLst>
          </p:nvPr>
        </p:nvGraphicFramePr>
        <p:xfrm>
          <a:off x="372851" y="686288"/>
          <a:ext cx="7977090" cy="347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358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609061">
                  <a:extLst>
                    <a:ext uri="{9D8B030D-6E8A-4147-A177-3AD203B41FA5}">
                      <a16:colId xmlns:a16="http://schemas.microsoft.com/office/drawing/2014/main" val="1312454453"/>
                    </a:ext>
                  </a:extLst>
                </a:gridCol>
                <a:gridCol w="814184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1191237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1350628">
                  <a:extLst>
                    <a:ext uri="{9D8B030D-6E8A-4147-A177-3AD203B41FA5}">
                      <a16:colId xmlns:a16="http://schemas.microsoft.com/office/drawing/2014/main" val="1570931299"/>
                    </a:ext>
                  </a:extLst>
                </a:gridCol>
              </a:tblGrid>
              <a:tr h="1881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ST 19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Rare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Medium Rare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Medium 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Medium Well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1881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(178)</a:t>
                      </a:r>
                      <a:endParaRPr lang="en-IE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(8*)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(29*)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(59)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(82)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1881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Tastier burger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Confident about the food preparation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827271920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Juicer burger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6873384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I like having a choice of rare or medium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Eaten at the restaurant before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886776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Trust the restaurant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Trust the source of the meat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Properly cooked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32400506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Personal preference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*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Other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No Reasons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03050229"/>
                  </a:ext>
                </a:extLst>
              </a:tr>
              <a:tr h="24194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IE" sz="1400" b="1" u="none" strike="noStrike" dirty="0">
                          <a:effectLst/>
                        </a:rPr>
                        <a:t>Don’t know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-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688112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49546" y="4370983"/>
            <a:ext cx="134844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IE" sz="1000" i="1" dirty="0"/>
              <a:t>*Caution:  Small Base Size</a:t>
            </a:r>
          </a:p>
        </p:txBody>
      </p:sp>
    </p:spTree>
    <p:extLst>
      <p:ext uri="{BB962C8B-B14F-4D97-AF65-F5344CB8AC3E}">
        <p14:creationId xmlns:p14="http://schemas.microsoft.com/office/powerpoint/2010/main" val="230394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dirty="0"/>
              <a:t>Rare or Medium Burgers – Safe To Eat Or </a:t>
            </a:r>
            <a:br>
              <a:rPr lang="en-IE" dirty="0"/>
            </a:br>
            <a:r>
              <a:rPr lang="en-IE" dirty="0"/>
              <a:t>Not? – ST 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Q.17a	Do you think that </a:t>
            </a:r>
            <a:r>
              <a:rPr lang="en-IE" b="1" dirty="0"/>
              <a:t>rare or medium </a:t>
            </a:r>
            <a:r>
              <a:rPr lang="en-IE" dirty="0"/>
              <a:t>burgers are safe to eat, or are they not safe to eat?**	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95258092"/>
              </p:ext>
            </p:extLst>
          </p:nvPr>
        </p:nvGraphicFramePr>
        <p:xfrm>
          <a:off x="1072343" y="1047403"/>
          <a:ext cx="7539642" cy="315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4598" y="2111690"/>
            <a:ext cx="1200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Not safe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9546" y="4370983"/>
            <a:ext cx="134844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IE" sz="1000" i="1" dirty="0"/>
              <a:t>*Caution:  Small Base Size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91273" y="733497"/>
            <a:ext cx="0" cy="347472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629650" y="835417"/>
            <a:ext cx="134395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Burger Preference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479A3-3352-43C6-A220-41C5F974D5F2}"/>
              </a:ext>
            </a:extLst>
          </p:cNvPr>
          <p:cNvSpPr txBox="1"/>
          <p:nvPr/>
        </p:nvSpPr>
        <p:spPr>
          <a:xfrm>
            <a:off x="3063741" y="4889738"/>
            <a:ext cx="374493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IE" sz="800" dirty="0"/>
              <a:t>**Question text updated for ST 19 to include rare or medium burgers vs rare only in ST 18</a:t>
            </a:r>
          </a:p>
        </p:txBody>
      </p:sp>
    </p:spTree>
    <p:extLst>
      <p:ext uri="{BB962C8B-B14F-4D97-AF65-F5344CB8AC3E}">
        <p14:creationId xmlns:p14="http://schemas.microsoft.com/office/powerpoint/2010/main" val="9688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39949" y="2102790"/>
            <a:ext cx="2329744" cy="747897"/>
          </a:xfrm>
        </p:spPr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3</a:t>
            </a:fld>
            <a:endParaRPr lang="en-GB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2018 Ipsos MRBI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17-086507-Safetrak Research</a:t>
            </a:r>
            <a:endParaRPr lang="en-GB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5051048-F565-4388-A1FD-423194C511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37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Rare Burgers – Safe To Eat Or Not? – ST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Q.17	Do you think that </a:t>
            </a:r>
            <a:r>
              <a:rPr lang="en-IE" b="1" dirty="0"/>
              <a:t>rare</a:t>
            </a:r>
            <a:r>
              <a:rPr lang="en-IE" dirty="0"/>
              <a:t> burgers are safe to eat, or are they not safe to eat?	</a:t>
            </a:r>
          </a:p>
          <a:p>
            <a:r>
              <a:rPr lang="en-IE" dirty="0"/>
              <a:t>Base:	All Respondents:  805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2812267"/>
              </p:ext>
            </p:extLst>
          </p:nvPr>
        </p:nvGraphicFramePr>
        <p:xfrm>
          <a:off x="1072343" y="1047403"/>
          <a:ext cx="7539642" cy="315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4598" y="2111690"/>
            <a:ext cx="1200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Safe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Not safe</a:t>
            </a: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endParaRPr lang="en-IE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Don’t know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9546" y="4370983"/>
            <a:ext cx="1348446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r"/>
            <a:r>
              <a:rPr lang="en-IE" sz="1000" i="1" dirty="0"/>
              <a:t>*Caution:  Small Base Size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1943" y="702413"/>
            <a:ext cx="0" cy="347472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533162" y="835417"/>
            <a:ext cx="134395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Burger Preference</a:t>
            </a:r>
          </a:p>
        </p:txBody>
      </p:sp>
    </p:spTree>
    <p:extLst>
      <p:ext uri="{BB962C8B-B14F-4D97-AF65-F5344CB8AC3E}">
        <p14:creationId xmlns:p14="http://schemas.microsoft.com/office/powerpoint/2010/main" val="34997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P spid="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7130361" cy="886397"/>
          </a:xfrm>
        </p:spPr>
        <p:txBody>
          <a:bodyPr/>
          <a:lstStyle/>
          <a:p>
            <a:r>
              <a:rPr lang="en-IE" dirty="0"/>
              <a:t>Change In Preference In How Beef Burger Is Cooked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Q.17b	In the last year, have you changed your preference for how your beef burger is cooked?	</a:t>
            </a:r>
          </a:p>
          <a:p>
            <a:r>
              <a:rPr lang="en-IE" dirty="0"/>
              <a:t>Base:	All Respondents:  664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72572278"/>
              </p:ext>
            </p:extLst>
          </p:nvPr>
        </p:nvGraphicFramePr>
        <p:xfrm>
          <a:off x="1676400" y="1016333"/>
          <a:ext cx="5791200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851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3DF2-2604-4AF3-9968-7C2F802C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06476"/>
            <a:ext cx="7268013" cy="443198"/>
          </a:xfrm>
        </p:spPr>
        <p:txBody>
          <a:bodyPr/>
          <a:lstStyle/>
          <a:p>
            <a:r>
              <a:rPr lang="en-IE" dirty="0"/>
              <a:t>Cooking Preference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9F85-A8A2-43D4-9B35-E96E36CE2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Q.17c	How do you order your beef burger now?	</a:t>
            </a:r>
          </a:p>
          <a:p>
            <a:r>
              <a:rPr lang="en-IE" dirty="0"/>
              <a:t>Base:	All who changed cooking preference in past year:  30*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4A67BA-3EEB-4DED-8C5D-E7F5B4D31AB9}"/>
              </a:ext>
            </a:extLst>
          </p:cNvPr>
          <p:cNvGraphicFramePr/>
          <p:nvPr/>
        </p:nvGraphicFramePr>
        <p:xfrm>
          <a:off x="1180457" y="649674"/>
          <a:ext cx="5656277" cy="368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002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102790"/>
            <a:ext cx="2190693" cy="747897"/>
          </a:xfrm>
        </p:spPr>
        <p:txBody>
          <a:bodyPr/>
          <a:lstStyle/>
          <a:p>
            <a:r>
              <a:rPr lang="en-IE" dirty="0"/>
              <a:t>Meat Thermometers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6B33F6D-0814-4ECA-97DD-9D78C04CFB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9745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3F069-0C92-48AC-A1C9-DDDD70F48D1E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33</a:t>
            </a:fld>
            <a:endParaRPr lang="en-GB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A812F-455B-4551-BEF5-5703C03FC67C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>
                    <a:lumMod val="50000"/>
                  </a:schemeClr>
                </a:solidFill>
              </a:rPr>
              <a:t>© 2018 Ipsos MRBI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EBE88-583D-45BA-9611-86EC0E828980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>
                    <a:lumMod val="50000"/>
                  </a:schemeClr>
                </a:solidFill>
              </a:rPr>
              <a:t>17-086507-Safetrak Research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64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6A11-0A21-4514-A713-4A68C95F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30682"/>
            <a:ext cx="7268013" cy="443198"/>
          </a:xfrm>
        </p:spPr>
        <p:txBody>
          <a:bodyPr anchor="ctr"/>
          <a:lstStyle/>
          <a:p>
            <a:r>
              <a:rPr lang="en-IE" dirty="0"/>
              <a:t>Meat Cooked All The Way Through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F8411-0AA4-4437-B220-FF36B71D48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Q.36	How do you know if meat is cooked all the way through? </a:t>
            </a:r>
          </a:p>
          <a:p>
            <a:r>
              <a:rPr lang="en-IE" dirty="0"/>
              <a:t>Base:	All respondents involved in food preparation:  701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39EE42-8227-4F53-9E4E-FC7ACB94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61742"/>
              </p:ext>
            </p:extLst>
          </p:nvPr>
        </p:nvGraphicFramePr>
        <p:xfrm>
          <a:off x="743579" y="1053248"/>
          <a:ext cx="7656842" cy="28043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18661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229993246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323506224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308488068"/>
                    </a:ext>
                  </a:extLst>
                </a:gridCol>
              </a:tblGrid>
              <a:tr h="237124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ST 19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21797435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IOI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(701)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(440)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(261)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Make sure there is no pink meat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50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48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>
                          <a:effectLst/>
                        </a:rPr>
                        <a:t>53</a:t>
                      </a:r>
                      <a:endParaRPr lang="en-IE" sz="14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When the juices from the thickest part of the meat run clear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40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>
                          <a:effectLst/>
                        </a:rPr>
                        <a:t>45</a:t>
                      </a:r>
                      <a:endParaRPr lang="en-IE" sz="14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>
                          <a:effectLst/>
                        </a:rPr>
                        <a:t>31</a:t>
                      </a:r>
                      <a:endParaRPr lang="en-IE" sz="14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Check the meat is piping hot all the way through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19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18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>
                          <a:effectLst/>
                        </a:rPr>
                        <a:t>20</a:t>
                      </a:r>
                      <a:endParaRPr lang="en-IE" sz="14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Use a meat thermometer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14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13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>
                          <a:effectLst/>
                        </a:rPr>
                        <a:t>16</a:t>
                      </a:r>
                      <a:endParaRPr lang="en-IE" sz="1400" b="1" i="0" u="none" strike="noStrike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Don’t ever cook meat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3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2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4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1549704800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By the colour of it/looking at it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2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3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313424747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Cook it for long enough/time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2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2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1</a:t>
                      </a:r>
                      <a:endParaRPr lang="en-IE" sz="1400" b="1" i="0" u="none" strike="noStrike" dirty="0">
                        <a:effectLst/>
                        <a:latin typeface="+mn-lt"/>
                      </a:endParaRPr>
                    </a:p>
                  </a:txBody>
                  <a:tcPr marT="635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C5F25A-0E2A-4ED8-9CD8-EF330E756B7E}"/>
              </a:ext>
            </a:extLst>
          </p:cNvPr>
          <p:cNvSpPr txBox="1"/>
          <p:nvPr/>
        </p:nvSpPr>
        <p:spPr>
          <a:xfrm>
            <a:off x="7277818" y="4236926"/>
            <a:ext cx="1686680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900" i="1" dirty="0"/>
              <a:t>Others 1% or less of total not shown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579" y="2945218"/>
            <a:ext cx="7656842" cy="22328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9858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78214"/>
            <a:ext cx="7338897" cy="443198"/>
          </a:xfrm>
        </p:spPr>
        <p:txBody>
          <a:bodyPr anchor="ctr"/>
          <a:lstStyle/>
          <a:p>
            <a:r>
              <a:rPr lang="en-IE" dirty="0"/>
              <a:t>Ownership &amp; Use Of Meat Thermometer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IE" dirty="0"/>
              <a:t>Q.37	Do you have a meat thermometer? </a:t>
            </a:r>
          </a:p>
          <a:p>
            <a:r>
              <a:rPr lang="en-IE" dirty="0" err="1"/>
              <a:t>Q.38</a:t>
            </a:r>
            <a:r>
              <a:rPr lang="en-IE" dirty="0"/>
              <a:t>	Do you ever use the meat thermometer?</a:t>
            </a:r>
          </a:p>
          <a:p>
            <a:r>
              <a:rPr lang="en-IE" dirty="0"/>
              <a:t>Base:	All involved in food preparation/all who have a meat thermometer:  701/149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44648764"/>
              </p:ext>
            </p:extLst>
          </p:nvPr>
        </p:nvGraphicFramePr>
        <p:xfrm>
          <a:off x="-64694" y="1349053"/>
          <a:ext cx="3200400" cy="270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604C96-B073-4C83-8010-164173EDC988}"/>
              </a:ext>
            </a:extLst>
          </p:cNvPr>
          <p:cNvSpPr txBox="1"/>
          <p:nvPr/>
        </p:nvSpPr>
        <p:spPr>
          <a:xfrm>
            <a:off x="1121123" y="1208772"/>
            <a:ext cx="817275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Ownership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6B11E9-AE3A-4B87-A2D7-A95B7861F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649644"/>
              </p:ext>
            </p:extLst>
          </p:nvPr>
        </p:nvGraphicFramePr>
        <p:xfrm>
          <a:off x="4523931" y="1349053"/>
          <a:ext cx="3200400" cy="270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1EE2D8-8DF6-4BA5-8618-61F1ECE1D5E2}"/>
              </a:ext>
            </a:extLst>
          </p:cNvPr>
          <p:cNvSpPr txBox="1"/>
          <p:nvPr/>
        </p:nvSpPr>
        <p:spPr>
          <a:xfrm>
            <a:off x="5976360" y="1208772"/>
            <a:ext cx="28405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34951-5C76-491A-AE52-E76E1504B00B}"/>
              </a:ext>
            </a:extLst>
          </p:cNvPr>
          <p:cNvSpPr txBox="1"/>
          <p:nvPr/>
        </p:nvSpPr>
        <p:spPr>
          <a:xfrm>
            <a:off x="3479556" y="2591643"/>
            <a:ext cx="1077859" cy="6155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91440" rIns="91440" bIns="91440" rtlCol="0">
            <a:spAutoFit/>
          </a:bodyPr>
          <a:lstStyle/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ROI	21%</a:t>
            </a:r>
          </a:p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NI	22%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99F78B-B972-4D64-838B-16E896B0F79C}"/>
              </a:ext>
            </a:extLst>
          </p:cNvPr>
          <p:cNvSpPr/>
          <p:nvPr/>
        </p:nvSpPr>
        <p:spPr>
          <a:xfrm>
            <a:off x="3035956" y="2734887"/>
            <a:ext cx="340821" cy="3667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C9E7D-3E01-41D9-BC5A-400BCBE9C7B3}"/>
              </a:ext>
            </a:extLst>
          </p:cNvPr>
          <p:cNvSpPr txBox="1"/>
          <p:nvPr/>
        </p:nvSpPr>
        <p:spPr>
          <a:xfrm>
            <a:off x="7976742" y="2591643"/>
            <a:ext cx="1077859" cy="6155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91440" rIns="91440" bIns="91440" rtlCol="0">
            <a:spAutoFit/>
          </a:bodyPr>
          <a:lstStyle/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ROI	84%</a:t>
            </a:r>
          </a:p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NI	86%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468D3C9-9763-46A4-AF88-ECBDAAF8D78E}"/>
              </a:ext>
            </a:extLst>
          </p:cNvPr>
          <p:cNvSpPr/>
          <p:nvPr/>
        </p:nvSpPr>
        <p:spPr>
          <a:xfrm>
            <a:off x="7533142" y="2734887"/>
            <a:ext cx="340821" cy="36670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524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3936-72AE-4AD4-9D2D-1EA26CE7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8" y="367783"/>
            <a:ext cx="8646971" cy="443198"/>
          </a:xfrm>
        </p:spPr>
        <p:txBody>
          <a:bodyPr/>
          <a:lstStyle/>
          <a:p>
            <a:r>
              <a:rPr lang="en-IE" dirty="0"/>
              <a:t>Profile of Meat Thermometer Owners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A41D07C-784E-48FD-884A-E4CBA5CA5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530572"/>
              </p:ext>
            </p:extLst>
          </p:nvPr>
        </p:nvGraphicFramePr>
        <p:xfrm>
          <a:off x="0" y="1142847"/>
          <a:ext cx="8642350" cy="281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IE" dirty="0"/>
              <a:t>Q.37	Do you have a meat thermometer?	</a:t>
            </a:r>
          </a:p>
          <a:p>
            <a:r>
              <a:rPr lang="en-IE" dirty="0"/>
              <a:t>Base:	All Respondents who have a meat thermometer: 149</a:t>
            </a:r>
          </a:p>
        </p:txBody>
      </p:sp>
    </p:spTree>
    <p:extLst>
      <p:ext uri="{BB962C8B-B14F-4D97-AF65-F5344CB8AC3E}">
        <p14:creationId xmlns:p14="http://schemas.microsoft.com/office/powerpoint/2010/main" val="4052324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6A11-0A21-4514-A713-4A68C95F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9083"/>
            <a:ext cx="7268013" cy="886397"/>
          </a:xfrm>
        </p:spPr>
        <p:txBody>
          <a:bodyPr anchor="ctr"/>
          <a:lstStyle/>
          <a:p>
            <a:r>
              <a:rPr lang="en-IE" dirty="0"/>
              <a:t>Cuts Of Meat Usually Use A Meat Thermometer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F8411-0AA4-4437-B220-FF36B71D48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Q.39	What cuts of meat would you usually use a meat thermometer on?</a:t>
            </a:r>
          </a:p>
          <a:p>
            <a:r>
              <a:rPr lang="en-IE" dirty="0"/>
              <a:t>Base:	All respondents who use a meat thermometer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39EE42-8227-4F53-9E4E-FC7ACB94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86235"/>
              </p:ext>
            </p:extLst>
          </p:nvPr>
        </p:nvGraphicFramePr>
        <p:xfrm>
          <a:off x="1282055" y="897589"/>
          <a:ext cx="6579890" cy="3484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1709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229993246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323506224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308488068"/>
                    </a:ext>
                  </a:extLst>
                </a:gridCol>
              </a:tblGrid>
              <a:tr h="21775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ST 19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21797435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IOI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(125)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(76)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(49)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Yes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Yes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Yes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39614239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endParaRPr lang="en-IE" sz="14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Turkey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90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Roast of beef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Roast of lamb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Chicken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Roast ham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67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Beef burger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Steaks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371348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Chicken burgers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41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Sausages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35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75696266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Pork*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04582753"/>
                  </a:ext>
                </a:extLst>
              </a:tr>
              <a:tr h="217753">
                <a:tc>
                  <a:txBody>
                    <a:bodyPr/>
                    <a:lstStyle/>
                    <a:p>
                      <a:r>
                        <a:rPr lang="en-IE" sz="1400" b="1" dirty="0"/>
                        <a:t>Any other meat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956685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FBEBEE-FC50-4C66-B731-BA4ACA82A55F}"/>
              </a:ext>
            </a:extLst>
          </p:cNvPr>
          <p:cNvSpPr txBox="1"/>
          <p:nvPr/>
        </p:nvSpPr>
        <p:spPr>
          <a:xfrm>
            <a:off x="6862742" y="4402612"/>
            <a:ext cx="2127505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900" i="1" dirty="0"/>
              <a:t>*Pork unprompted, all other meats prompted</a:t>
            </a:r>
          </a:p>
        </p:txBody>
      </p:sp>
    </p:spTree>
    <p:extLst>
      <p:ext uri="{BB962C8B-B14F-4D97-AF65-F5344CB8AC3E}">
        <p14:creationId xmlns:p14="http://schemas.microsoft.com/office/powerpoint/2010/main" val="66515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sz="3100" dirty="0"/>
              <a:t>Reasons For Not Using A Meat Thermometer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Q.40	Is there any reason you don’t use your meat thermometer? </a:t>
            </a:r>
          </a:p>
          <a:p>
            <a:r>
              <a:rPr lang="en-IE" dirty="0"/>
              <a:t>Base:	All respondents who own a meat thermometer but do not use it: 24*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20795615"/>
              </p:ext>
            </p:extLst>
          </p:nvPr>
        </p:nvGraphicFramePr>
        <p:xfrm>
          <a:off x="224598" y="718381"/>
          <a:ext cx="6215958" cy="382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64D02C-07A2-4F48-9A45-3B61721D9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708646"/>
              </p:ext>
            </p:extLst>
          </p:nvPr>
        </p:nvGraphicFramePr>
        <p:xfrm>
          <a:off x="5659234" y="783035"/>
          <a:ext cx="2425454" cy="347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27">
                  <a:extLst>
                    <a:ext uri="{9D8B030D-6E8A-4147-A177-3AD203B41FA5}">
                      <a16:colId xmlns:a16="http://schemas.microsoft.com/office/drawing/2014/main" val="1698341563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82907136"/>
                    </a:ext>
                  </a:extLst>
                </a:gridCol>
              </a:tblGrid>
              <a:tr h="26365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1193922"/>
                  </a:ext>
                </a:extLst>
              </a:tr>
              <a:tr h="26365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(16*)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(8*)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19663845"/>
                  </a:ext>
                </a:extLst>
              </a:tr>
              <a:tr h="26365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9640408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37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0089819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-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57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935061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7618294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-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7708763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-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003693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17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4475421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-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09249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4B13B0-2E5E-4325-B001-C1D02BA41E8F}"/>
              </a:ext>
            </a:extLst>
          </p:cNvPr>
          <p:cNvSpPr txBox="1"/>
          <p:nvPr/>
        </p:nvSpPr>
        <p:spPr>
          <a:xfrm>
            <a:off x="7823200" y="4343751"/>
            <a:ext cx="1040670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800" i="1" dirty="0"/>
              <a:t>* Caution small base size</a:t>
            </a:r>
          </a:p>
        </p:txBody>
      </p:sp>
    </p:spTree>
    <p:extLst>
      <p:ext uri="{BB962C8B-B14F-4D97-AF65-F5344CB8AC3E}">
        <p14:creationId xmlns:p14="http://schemas.microsoft.com/office/powerpoint/2010/main" val="3631516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289764"/>
            <a:ext cx="2190693" cy="373949"/>
          </a:xfrm>
        </p:spPr>
        <p:txBody>
          <a:bodyPr/>
          <a:lstStyle/>
          <a:p>
            <a:r>
              <a:rPr lang="en-IE" dirty="0"/>
              <a:t>Healthy Eating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A30D-CA44-4F8C-B88F-FC66C1928A50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39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674CF-F2B0-4367-9A4E-C5E9CEA331A5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775A5-A5F4-4D36-8588-BA36C6551359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F166621-D861-4404-B50E-F00C355E08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r="8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32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56044"/>
            <a:ext cx="8654595" cy="461548"/>
          </a:xfrm>
        </p:spPr>
        <p:txBody>
          <a:bodyPr/>
          <a:lstStyle/>
          <a:p>
            <a:r>
              <a:rPr lang="en-IE" dirty="0"/>
              <a:t>Research Methodology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756657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42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66113"/>
            <a:ext cx="7366335" cy="886397"/>
          </a:xfrm>
        </p:spPr>
        <p:txBody>
          <a:bodyPr/>
          <a:lstStyle/>
          <a:p>
            <a:r>
              <a:rPr lang="en-IE" dirty="0"/>
              <a:t>Level Of Agreement With Statements About Healthy Eating – IOI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Q.18	I’m now going to read out four statements about eating healthily,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8940828"/>
              </p:ext>
            </p:extLst>
          </p:nvPr>
        </p:nvGraphicFramePr>
        <p:xfrm>
          <a:off x="983226" y="126836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24168" y="2318398"/>
            <a:ext cx="110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600" b="1" dirty="0">
              <a:cs typeface="Arial" panose="020B0604020202020204" pitchFamily="34" charset="0"/>
            </a:endParaRPr>
          </a:p>
          <a:p>
            <a:pPr algn="r"/>
            <a:endParaRPr lang="en-IE" sz="20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5380" y="964509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Concerned about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7242" y="958680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Confused by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6791" y="582010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6791" y="726509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2E3CBE-2EA7-45A9-A5AF-311C5771AA31}"/>
              </a:ext>
            </a:extLst>
          </p:cNvPr>
          <p:cNvCxnSpPr>
            <a:cxnSpLocks/>
          </p:cNvCxnSpPr>
          <p:nvPr/>
        </p:nvCxnSpPr>
        <p:spPr>
          <a:xfrm>
            <a:off x="3048821" y="1318124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542396-93EE-4881-948C-FBDCD4FF70B4}"/>
              </a:ext>
            </a:extLst>
          </p:cNvPr>
          <p:cNvCxnSpPr>
            <a:cxnSpLocks/>
          </p:cNvCxnSpPr>
          <p:nvPr/>
        </p:nvCxnSpPr>
        <p:spPr>
          <a:xfrm>
            <a:off x="5063887" y="1318124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6CDB63-B342-4DA9-85D6-FCC2BCF81DF5}"/>
              </a:ext>
            </a:extLst>
          </p:cNvPr>
          <p:cNvCxnSpPr>
            <a:cxnSpLocks/>
          </p:cNvCxnSpPr>
          <p:nvPr/>
        </p:nvCxnSpPr>
        <p:spPr>
          <a:xfrm>
            <a:off x="7146687" y="1318124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BF9E935-02B1-4979-995A-524E1C348B49}"/>
              </a:ext>
            </a:extLst>
          </p:cNvPr>
          <p:cNvSpPr txBox="1"/>
          <p:nvPr/>
        </p:nvSpPr>
        <p:spPr>
          <a:xfrm>
            <a:off x="5189066" y="933198"/>
            <a:ext cx="17261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Well informed about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2896DE-DDDB-4087-A300-CE2FF6D5BB78}"/>
              </a:ext>
            </a:extLst>
          </p:cNvPr>
          <p:cNvSpPr txBox="1"/>
          <p:nvPr/>
        </p:nvSpPr>
        <p:spPr>
          <a:xfrm>
            <a:off x="7193077" y="928345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Not interested in</a:t>
            </a:r>
          </a:p>
        </p:txBody>
      </p:sp>
    </p:spTree>
    <p:extLst>
      <p:ext uri="{BB962C8B-B14F-4D97-AF65-F5344CB8AC3E}">
        <p14:creationId xmlns:p14="http://schemas.microsoft.com/office/powerpoint/2010/main" val="1744467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66113"/>
            <a:ext cx="7366335" cy="886397"/>
          </a:xfrm>
        </p:spPr>
        <p:txBody>
          <a:bodyPr/>
          <a:lstStyle/>
          <a:p>
            <a:r>
              <a:rPr lang="en-IE" dirty="0"/>
              <a:t>Level Of Agreement With Statements About Healthy Eating – 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Q.18	I’m now going to read out four statements about eating healthily,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983226" y="126836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4168" y="2318398"/>
            <a:ext cx="110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600" b="1" dirty="0">
              <a:cs typeface="Arial" panose="020B0604020202020204" pitchFamily="34" charset="0"/>
            </a:endParaRPr>
          </a:p>
          <a:p>
            <a:pPr algn="r"/>
            <a:endParaRPr lang="en-IE" sz="20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8100" y="933197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Concerned about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1443" y="933197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Confused by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043946" y="1001670"/>
            <a:ext cx="0" cy="3055146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721716" y="582010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1716" y="751287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C01B0-8EC8-4B6E-9CC9-657B438F8D0F}"/>
              </a:ext>
            </a:extLst>
          </p:cNvPr>
          <p:cNvSpPr txBox="1"/>
          <p:nvPr/>
        </p:nvSpPr>
        <p:spPr>
          <a:xfrm>
            <a:off x="1590850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A3F1B5-7EE2-4CC5-8304-7C0AF2BEC9D9}"/>
              </a:ext>
            </a:extLst>
          </p:cNvPr>
          <p:cNvSpPr txBox="1"/>
          <p:nvPr/>
        </p:nvSpPr>
        <p:spPr>
          <a:xfrm>
            <a:off x="2889643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FAD5B4-CD5B-444F-8ACF-CB59E45B4CD7}"/>
              </a:ext>
            </a:extLst>
          </p:cNvPr>
          <p:cNvSpPr txBox="1"/>
          <p:nvPr/>
        </p:nvSpPr>
        <p:spPr>
          <a:xfrm>
            <a:off x="4218145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DE20F3-AFCA-4E32-B409-1744B56FA3E2}"/>
              </a:ext>
            </a:extLst>
          </p:cNvPr>
          <p:cNvSpPr txBox="1"/>
          <p:nvPr/>
        </p:nvSpPr>
        <p:spPr>
          <a:xfrm>
            <a:off x="5516938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96D27-E7EB-444D-94BA-A6A32538B482}"/>
              </a:ext>
            </a:extLst>
          </p:cNvPr>
          <p:cNvSpPr txBox="1"/>
          <p:nvPr/>
        </p:nvSpPr>
        <p:spPr>
          <a:xfrm>
            <a:off x="6873344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F7701-679B-4E30-B00F-8094DC7DCA29}"/>
              </a:ext>
            </a:extLst>
          </p:cNvPr>
          <p:cNvSpPr txBox="1"/>
          <p:nvPr/>
        </p:nvSpPr>
        <p:spPr>
          <a:xfrm>
            <a:off x="8201846" y="1133458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2E3CBE-2EA7-45A9-A5AF-311C5771AA31}"/>
              </a:ext>
            </a:extLst>
          </p:cNvPr>
          <p:cNvCxnSpPr>
            <a:cxnSpLocks/>
          </p:cNvCxnSpPr>
          <p:nvPr/>
        </p:nvCxnSpPr>
        <p:spPr>
          <a:xfrm>
            <a:off x="24222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542396-93EE-4881-948C-FBDCD4FF70B4}"/>
              </a:ext>
            </a:extLst>
          </p:cNvPr>
          <p:cNvCxnSpPr>
            <a:cxnSpLocks/>
          </p:cNvCxnSpPr>
          <p:nvPr/>
        </p:nvCxnSpPr>
        <p:spPr>
          <a:xfrm>
            <a:off x="3785420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14F39-DB88-420E-80F6-EBB16F3D1762}"/>
              </a:ext>
            </a:extLst>
          </p:cNvPr>
          <p:cNvCxnSpPr>
            <a:cxnSpLocks/>
          </p:cNvCxnSpPr>
          <p:nvPr/>
        </p:nvCxnSpPr>
        <p:spPr>
          <a:xfrm>
            <a:off x="63846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6CDB63-B342-4DA9-85D6-FCC2BCF81DF5}"/>
              </a:ext>
            </a:extLst>
          </p:cNvPr>
          <p:cNvCxnSpPr>
            <a:cxnSpLocks/>
          </p:cNvCxnSpPr>
          <p:nvPr/>
        </p:nvCxnSpPr>
        <p:spPr>
          <a:xfrm>
            <a:off x="7671621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5158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66113"/>
            <a:ext cx="7366335" cy="886397"/>
          </a:xfrm>
        </p:spPr>
        <p:txBody>
          <a:bodyPr/>
          <a:lstStyle/>
          <a:p>
            <a:r>
              <a:rPr lang="en-IE" dirty="0"/>
              <a:t>Level Of Agreement With Statements About Healthy Eating – II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Q.18	I’m now going to read out four statements about eating healthily,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1437086"/>
              </p:ext>
            </p:extLst>
          </p:nvPr>
        </p:nvGraphicFramePr>
        <p:xfrm>
          <a:off x="983226" y="126836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06916" y="2292520"/>
            <a:ext cx="110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400" b="1" dirty="0">
              <a:cs typeface="Arial" panose="020B0604020202020204" pitchFamily="34" charset="0"/>
            </a:endParaRPr>
          </a:p>
          <a:p>
            <a:pPr algn="r"/>
            <a:endParaRPr lang="en-IE" sz="20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sz="20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74600" y="933198"/>
            <a:ext cx="17261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Well informed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6801" y="933198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Not interested in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24284" y="1001670"/>
            <a:ext cx="0" cy="3055146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721716" y="582010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1716" y="751287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78814-4599-41FC-9874-67B86DEDD544}"/>
              </a:ext>
            </a:extLst>
          </p:cNvPr>
          <p:cNvSpPr txBox="1"/>
          <p:nvPr/>
        </p:nvSpPr>
        <p:spPr>
          <a:xfrm>
            <a:off x="1590850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C485D-7BC7-4716-993F-D52D1904B15B}"/>
              </a:ext>
            </a:extLst>
          </p:cNvPr>
          <p:cNvSpPr txBox="1"/>
          <p:nvPr/>
        </p:nvSpPr>
        <p:spPr>
          <a:xfrm>
            <a:off x="2889643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CE7DC-FF78-49C2-B2B8-C6CA4CB19D5B}"/>
              </a:ext>
            </a:extLst>
          </p:cNvPr>
          <p:cNvSpPr txBox="1"/>
          <p:nvPr/>
        </p:nvSpPr>
        <p:spPr>
          <a:xfrm>
            <a:off x="4218145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F34D3-DF1A-44CA-8A52-8034E6B05BD0}"/>
              </a:ext>
            </a:extLst>
          </p:cNvPr>
          <p:cNvSpPr txBox="1"/>
          <p:nvPr/>
        </p:nvSpPr>
        <p:spPr>
          <a:xfrm>
            <a:off x="5516938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4A806-015A-42F5-89D9-AA63C73B21EA}"/>
              </a:ext>
            </a:extLst>
          </p:cNvPr>
          <p:cNvSpPr txBox="1"/>
          <p:nvPr/>
        </p:nvSpPr>
        <p:spPr>
          <a:xfrm>
            <a:off x="6873344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3EAF19-DA68-4437-94BF-EE640EC61C5F}"/>
              </a:ext>
            </a:extLst>
          </p:cNvPr>
          <p:cNvSpPr txBox="1"/>
          <p:nvPr/>
        </p:nvSpPr>
        <p:spPr>
          <a:xfrm>
            <a:off x="8201846" y="1153122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06B4CD-5EB0-450B-AEC4-9DE571632D7E}"/>
              </a:ext>
            </a:extLst>
          </p:cNvPr>
          <p:cNvCxnSpPr>
            <a:cxnSpLocks/>
          </p:cNvCxnSpPr>
          <p:nvPr/>
        </p:nvCxnSpPr>
        <p:spPr>
          <a:xfrm>
            <a:off x="24222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03061F-B8E0-42B5-A510-8F211916C119}"/>
              </a:ext>
            </a:extLst>
          </p:cNvPr>
          <p:cNvCxnSpPr>
            <a:cxnSpLocks/>
          </p:cNvCxnSpPr>
          <p:nvPr/>
        </p:nvCxnSpPr>
        <p:spPr>
          <a:xfrm>
            <a:off x="3785420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EAF09C-E7DA-4C7B-830B-0B8B28C438E8}"/>
              </a:ext>
            </a:extLst>
          </p:cNvPr>
          <p:cNvCxnSpPr>
            <a:cxnSpLocks/>
          </p:cNvCxnSpPr>
          <p:nvPr/>
        </p:nvCxnSpPr>
        <p:spPr>
          <a:xfrm>
            <a:off x="63846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0D5FF9-E36A-4AD2-A0A6-424CF735148C}"/>
              </a:ext>
            </a:extLst>
          </p:cNvPr>
          <p:cNvCxnSpPr>
            <a:cxnSpLocks/>
          </p:cNvCxnSpPr>
          <p:nvPr/>
        </p:nvCxnSpPr>
        <p:spPr>
          <a:xfrm>
            <a:off x="7671621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6407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Healthy Eating – Main Issue Of Concern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126681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Q.19	What one healthy eating issue are you most concerned about? (Unprompted)	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35715"/>
              </p:ext>
            </p:extLst>
          </p:nvPr>
        </p:nvGraphicFramePr>
        <p:xfrm>
          <a:off x="744481" y="613723"/>
          <a:ext cx="7681764" cy="3764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5564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3733320162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2427370457"/>
                    </a:ext>
                  </a:extLst>
                </a:gridCol>
                <a:gridCol w="772700">
                  <a:extLst>
                    <a:ext uri="{9D8B030D-6E8A-4147-A177-3AD203B41FA5}">
                      <a16:colId xmlns:a16="http://schemas.microsoft.com/office/drawing/2014/main" val="4114357834"/>
                    </a:ext>
                  </a:extLst>
                </a:gridCol>
              </a:tblGrid>
              <a:tr h="1350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ST 18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ST 19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19638200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I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IOI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ROI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NI</a:t>
                      </a: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IOI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ROI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NI</a:t>
                      </a:r>
                    </a:p>
                  </a:txBody>
                  <a:tcPr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(805)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(504)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(301)</a:t>
                      </a: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(808)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(507)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(301)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IE" sz="1200" b="1" dirty="0">
                        <a:latin typeface="+mn-lt"/>
                      </a:endParaRP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dirty="0">
                          <a:latin typeface="+mn-lt"/>
                        </a:rPr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Cholesterol/Blood pressure/Heart disease/Stroke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Fats in food/ Fat content/ Saturated fat/ Trans fat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Sugar intake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189446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 management 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Preservatives/Additives/Colouring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79065966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Cancer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Salt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74830694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Variety in diet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33371348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for children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705458272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Getting the 5-a-day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275696266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Fruit/Veg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04582753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Vitamins and minerals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61919519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expense of eating healthily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972059973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Fibre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42284972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Wholegrain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290431943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Eating healthily during pregnancy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327529315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26399590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34496767"/>
                  </a:ext>
                </a:extLst>
              </a:tr>
              <a:tr h="135022">
                <a:tc>
                  <a:txBody>
                    <a:bodyPr/>
                    <a:lstStyle/>
                    <a:p>
                      <a:pPr algn="l" fontAlgn="ctr">
                        <a:lnSpc>
                          <a:spcPct val="85000"/>
                        </a:lnSpc>
                      </a:pPr>
                      <a:r>
                        <a:rPr lang="en-I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Don’t know/ can’t remember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5635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76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Healthy Eating – Main Issue Of Concern*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126681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Q.19	What one healthy eating issue are you most concerned about? (Unprompted)	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66827"/>
              </p:ext>
            </p:extLst>
          </p:nvPr>
        </p:nvGraphicFramePr>
        <p:xfrm>
          <a:off x="231947" y="889948"/>
          <a:ext cx="8649023" cy="32367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7204">
                  <a:extLst>
                    <a:ext uri="{9D8B030D-6E8A-4147-A177-3AD203B41FA5}">
                      <a16:colId xmlns:a16="http://schemas.microsoft.com/office/drawing/2014/main" val="1761372298"/>
                    </a:ext>
                  </a:extLst>
                </a:gridCol>
                <a:gridCol w="532164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532164">
                  <a:extLst>
                    <a:ext uri="{9D8B030D-6E8A-4147-A177-3AD203B41FA5}">
                      <a16:colId xmlns:a16="http://schemas.microsoft.com/office/drawing/2014/main" val="2958994197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3152481799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1158304533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1743056428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709451516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1425432912"/>
                    </a:ext>
                  </a:extLst>
                </a:gridCol>
                <a:gridCol w="558213">
                  <a:extLst>
                    <a:ext uri="{9D8B030D-6E8A-4147-A177-3AD203B41FA5}">
                      <a16:colId xmlns:a16="http://schemas.microsoft.com/office/drawing/2014/main" val="2491340967"/>
                    </a:ext>
                  </a:extLst>
                </a:gridCol>
              </a:tblGrid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ST 18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ST 19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15-24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25-34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35-44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45-59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50-54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55-64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65-74</a:t>
                      </a:r>
                      <a:endParaRPr lang="en-IE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3710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(805)</a:t>
                      </a:r>
                      <a:endParaRPr lang="en-I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(808)</a:t>
                      </a:r>
                      <a:endParaRPr lang="en-I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(137)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(162)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(155)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(70)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(84)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(101)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(134)</a:t>
                      </a:r>
                      <a:endParaRPr lang="en-I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IE" sz="1300" b="1" dirty="0">
                        <a:latin typeface="+mn-lt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dirty="0"/>
                        <a:t>%</a:t>
                      </a:r>
                      <a:endParaRPr lang="en-IE" sz="1400" b="1" dirty="0">
                        <a:latin typeface="+mn-lt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Cholesterol/Blood pressure/Heart disease/Stroke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Sugar intake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451425326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Fats in food/ Fat content/ Saturated fat/ Trans fat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225910108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Preservatives/Additives/Colouring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751795312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Weight management 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Cancer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12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9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320694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en-IE" sz="1300" b="1" u="none" strike="noStrike" dirty="0">
                          <a:effectLst/>
                        </a:rPr>
                        <a:t>Diabetes</a:t>
                      </a:r>
                      <a:endParaRPr lang="en-IE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5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7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4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8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6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3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IE" sz="1400" b="1" kern="1200" dirty="0"/>
                        <a:t>10</a:t>
                      </a:r>
                      <a:endParaRPr lang="en-I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1433088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4070" y="4396049"/>
            <a:ext cx="209005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800" i="1" dirty="0"/>
              <a:t>*Mentions of 7% or more shown</a:t>
            </a:r>
          </a:p>
        </p:txBody>
      </p:sp>
    </p:spTree>
    <p:extLst>
      <p:ext uri="{BB962C8B-B14F-4D97-AF65-F5344CB8AC3E}">
        <p14:creationId xmlns:p14="http://schemas.microsoft.com/office/powerpoint/2010/main" val="2480842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57835"/>
            <a:ext cx="7533483" cy="886397"/>
          </a:xfrm>
        </p:spPr>
        <p:txBody>
          <a:bodyPr/>
          <a:lstStyle/>
          <a:p>
            <a:r>
              <a:rPr lang="en-IE" dirty="0"/>
              <a:t>Healthy Eating – Issue of Most Concern</a:t>
            </a:r>
            <a:br>
              <a:rPr lang="en-IE" dirty="0"/>
            </a:br>
            <a:r>
              <a:rPr lang="en-IE" dirty="0"/>
              <a:t>(Trended)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 vert="horz" lIns="0" tIns="0" rIns="0" bIns="0" rtlCol="0" anchor="b">
            <a:normAutofit/>
          </a:bodyPr>
          <a:lstStyle/>
          <a:p>
            <a:pPr marL="463550" indent="-463550">
              <a:spcBef>
                <a:spcPts val="0"/>
              </a:spcBef>
              <a:spcAft>
                <a:spcPts val="0"/>
              </a:spcAft>
            </a:pPr>
            <a:r>
              <a:rPr lang="en-IE" dirty="0"/>
              <a:t>Q.19	What one healthy eating issue are you most concerned about?	 (Unprompted)</a:t>
            </a:r>
          </a:p>
          <a:p>
            <a:pPr marL="463550" indent="-463550">
              <a:spcBef>
                <a:spcPts val="0"/>
              </a:spcBef>
              <a:spcAft>
                <a:spcPts val="0"/>
              </a:spcAft>
            </a:pPr>
            <a:r>
              <a:rPr lang="en-IE" dirty="0"/>
              <a:t>Base:	All Respondents:  808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93853712"/>
              </p:ext>
            </p:extLst>
          </p:nvPr>
        </p:nvGraphicFramePr>
        <p:xfrm>
          <a:off x="2612286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-85824" y="1085211"/>
            <a:ext cx="2921428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Cholesterol/Blood pressure/Heart disease/Stroke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Fats in food/ Fat content/ Saturated fat/ Trans fat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Diabetes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Preservatives/Additives/Colouring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Sugar intake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Salt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Cancer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Variety in diet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Weight management 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Food for children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Fruit/Veg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Getting the 5-a-day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Fibre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Vitamins and minerals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Wholegrain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Eating healthily during pregnancy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Expense of eating healthy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None</a:t>
            </a:r>
          </a:p>
          <a:p>
            <a:pPr algn="r"/>
            <a:r>
              <a:rPr lang="en-IE" sz="1050" dirty="0">
                <a:ea typeface="Times New Roman" panose="02020603050405020304" pitchFamily="18" charset="0"/>
                <a:cs typeface="Arial" panose="020B0604020202020204" pitchFamily="34" charset="0"/>
              </a:rPr>
              <a:t>Don’t know/ can’t remember</a:t>
            </a:r>
          </a:p>
          <a:p>
            <a:pPr algn="r"/>
            <a:endParaRPr lang="en-IE" sz="1050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765640698"/>
              </p:ext>
            </p:extLst>
          </p:nvPr>
        </p:nvGraphicFramePr>
        <p:xfrm>
          <a:off x="3473557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691344541"/>
              </p:ext>
            </p:extLst>
          </p:nvPr>
        </p:nvGraphicFramePr>
        <p:xfrm>
          <a:off x="4413484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973087153"/>
              </p:ext>
            </p:extLst>
          </p:nvPr>
        </p:nvGraphicFramePr>
        <p:xfrm>
          <a:off x="5314083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72446984"/>
              </p:ext>
            </p:extLst>
          </p:nvPr>
        </p:nvGraphicFramePr>
        <p:xfrm>
          <a:off x="6214682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038492060"/>
              </p:ext>
            </p:extLst>
          </p:nvPr>
        </p:nvGraphicFramePr>
        <p:xfrm>
          <a:off x="7115281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91574D0-ECAC-4075-B6A1-0E27B772C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813752"/>
              </p:ext>
            </p:extLst>
          </p:nvPr>
        </p:nvGraphicFramePr>
        <p:xfrm>
          <a:off x="7923742" y="712923"/>
          <a:ext cx="1817567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30225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9000" y="2102790"/>
            <a:ext cx="2024426" cy="747897"/>
          </a:xfrm>
        </p:spPr>
        <p:txBody>
          <a:bodyPr/>
          <a:lstStyle/>
          <a:p>
            <a:r>
              <a:rPr lang="en-IE" dirty="0"/>
              <a:t>Views on Own Weight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FC8C2C-07CA-4785-A2FE-0AFB9A956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r="9679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28CC2F-DCF5-4117-BD1E-F18D0273DFAF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46</a:t>
            </a:fld>
            <a:endParaRPr lang="en-GB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0C8E5-DAE1-4C32-B6F7-6A37FE5569AA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>
                    <a:lumMod val="50000"/>
                  </a:schemeClr>
                </a:solidFill>
              </a:rPr>
              <a:t>© 2018 Ipsos MRBI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9BACE0-F576-4C75-9AB1-5807B128F305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>
                    <a:lumMod val="50000"/>
                  </a:schemeClr>
                </a:solidFill>
              </a:rPr>
              <a:t>17-086507-Safetrak Research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4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7644-1B9C-4320-BAAD-FC42EBB3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2160"/>
            <a:ext cx="7268013" cy="443198"/>
          </a:xfrm>
        </p:spPr>
        <p:txBody>
          <a:bodyPr/>
          <a:lstStyle/>
          <a:p>
            <a:r>
              <a:rPr lang="en-IE" dirty="0"/>
              <a:t>Best Description On Own Weight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83D17-B10C-48CC-9DF0-511A187E4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Q.19a	Which of these statements on this </a:t>
            </a:r>
            <a:r>
              <a:rPr lang="en-IE" dirty="0" err="1"/>
              <a:t>showcard</a:t>
            </a:r>
            <a:r>
              <a:rPr lang="en-IE" dirty="0"/>
              <a:t> do you feel best describes your weight? 	</a:t>
            </a:r>
          </a:p>
          <a:p>
            <a:r>
              <a:rPr lang="en-IE" dirty="0"/>
              <a:t>Base:	All Respondents:  808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EAF457-5524-4A63-A647-632129E93BF5}"/>
              </a:ext>
            </a:extLst>
          </p:cNvPr>
          <p:cNvSpPr/>
          <p:nvPr/>
        </p:nvSpPr>
        <p:spPr>
          <a:xfrm>
            <a:off x="1069381" y="761532"/>
            <a:ext cx="6723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IOI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(808)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%</a:t>
            </a:r>
            <a:endParaRPr lang="en-IE" sz="1400" b="1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85D6C1A-CD78-45A3-8A22-870EF2D8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/>
          <a:stretch/>
        </p:blipFill>
        <p:spPr>
          <a:xfrm>
            <a:off x="0" y="1500196"/>
            <a:ext cx="2861458" cy="1506273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9B85B81F-1FCC-4B8C-B9CD-B622A15DECDB}"/>
              </a:ext>
            </a:extLst>
          </p:cNvPr>
          <p:cNvSpPr/>
          <p:nvPr/>
        </p:nvSpPr>
        <p:spPr>
          <a:xfrm>
            <a:off x="4310885" y="761532"/>
            <a:ext cx="623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ROI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(507)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%</a:t>
            </a:r>
            <a:endParaRPr lang="en-IE" sz="1400" b="1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B012A2F-C1DE-4755-9027-D9C818A3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/>
          <a:stretch/>
        </p:blipFill>
        <p:spPr>
          <a:xfrm>
            <a:off x="3141271" y="1500196"/>
            <a:ext cx="2861458" cy="1506273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A6A297F4-F205-4C35-BF1A-61E34327ADB1}"/>
              </a:ext>
            </a:extLst>
          </p:cNvPr>
          <p:cNvSpPr/>
          <p:nvPr/>
        </p:nvSpPr>
        <p:spPr>
          <a:xfrm>
            <a:off x="7306574" y="761532"/>
            <a:ext cx="672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(301)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%</a:t>
            </a:r>
            <a:endParaRPr lang="en-IE" sz="1400" b="1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93A18F0-352A-40C7-B4A9-1036DC96D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/>
          <a:stretch/>
        </p:blipFill>
        <p:spPr>
          <a:xfrm>
            <a:off x="6235407" y="1500196"/>
            <a:ext cx="2861458" cy="1506273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91997FBD-6DD7-4E0A-BF00-EB6BA1E951A4}"/>
              </a:ext>
            </a:extLst>
          </p:cNvPr>
          <p:cNvSpPr txBox="1"/>
          <p:nvPr/>
        </p:nvSpPr>
        <p:spPr>
          <a:xfrm>
            <a:off x="69728" y="2993809"/>
            <a:ext cx="667512" cy="246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A9CC391-3656-433E-AD7C-13E0EDB19E54}"/>
              </a:ext>
            </a:extLst>
          </p:cNvPr>
          <p:cNvSpPr txBox="1"/>
          <p:nvPr/>
        </p:nvSpPr>
        <p:spPr>
          <a:xfrm>
            <a:off x="758941" y="2993809"/>
            <a:ext cx="658368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3E6D532-F764-40A8-A2B2-41107B6EE316}"/>
              </a:ext>
            </a:extLst>
          </p:cNvPr>
          <p:cNvSpPr txBox="1"/>
          <p:nvPr/>
        </p:nvSpPr>
        <p:spPr>
          <a:xfrm>
            <a:off x="1441806" y="2993809"/>
            <a:ext cx="685800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BB189C-F575-49B9-94A8-994F22394EB5}"/>
              </a:ext>
            </a:extLst>
          </p:cNvPr>
          <p:cNvSpPr txBox="1"/>
          <p:nvPr/>
        </p:nvSpPr>
        <p:spPr>
          <a:xfrm>
            <a:off x="2152742" y="2993809"/>
            <a:ext cx="685800" cy="246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B8A351C-0344-4CDF-821F-0AB62D3743AD}"/>
              </a:ext>
            </a:extLst>
          </p:cNvPr>
          <p:cNvSpPr txBox="1"/>
          <p:nvPr/>
        </p:nvSpPr>
        <p:spPr>
          <a:xfrm>
            <a:off x="3208046" y="2993809"/>
            <a:ext cx="667512" cy="246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E308BEF-3CF1-42A3-9F62-4468408227D8}"/>
              </a:ext>
            </a:extLst>
          </p:cNvPr>
          <p:cNvSpPr txBox="1"/>
          <p:nvPr/>
        </p:nvSpPr>
        <p:spPr>
          <a:xfrm>
            <a:off x="3892687" y="2993809"/>
            <a:ext cx="667512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0F36A9-2E71-4B8D-8B3D-8E96BDDE4624}"/>
              </a:ext>
            </a:extLst>
          </p:cNvPr>
          <p:cNvSpPr txBox="1"/>
          <p:nvPr/>
        </p:nvSpPr>
        <p:spPr>
          <a:xfrm>
            <a:off x="4580642" y="2993809"/>
            <a:ext cx="685800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C4FFD3D-DD89-488A-B958-567126303684}"/>
              </a:ext>
            </a:extLst>
          </p:cNvPr>
          <p:cNvSpPr txBox="1"/>
          <p:nvPr/>
        </p:nvSpPr>
        <p:spPr>
          <a:xfrm>
            <a:off x="5291920" y="2993809"/>
            <a:ext cx="667512" cy="246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637F0D2-46C6-4155-8585-D603E4214F61}"/>
              </a:ext>
            </a:extLst>
          </p:cNvPr>
          <p:cNvSpPr txBox="1"/>
          <p:nvPr/>
        </p:nvSpPr>
        <p:spPr>
          <a:xfrm>
            <a:off x="6312525" y="2993809"/>
            <a:ext cx="667512" cy="246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7521B6-E9BB-4616-8E72-C91747FD4FB9}"/>
              </a:ext>
            </a:extLst>
          </p:cNvPr>
          <p:cNvSpPr txBox="1"/>
          <p:nvPr/>
        </p:nvSpPr>
        <p:spPr>
          <a:xfrm>
            <a:off x="6988199" y="2993809"/>
            <a:ext cx="667512" cy="246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1B42185-8913-4C44-9A8D-47146314AAC0}"/>
              </a:ext>
            </a:extLst>
          </p:cNvPr>
          <p:cNvSpPr txBox="1"/>
          <p:nvPr/>
        </p:nvSpPr>
        <p:spPr>
          <a:xfrm>
            <a:off x="7684780" y="2993809"/>
            <a:ext cx="685800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323A2EC-827D-475C-97DC-B1C7F3411D27}"/>
              </a:ext>
            </a:extLst>
          </p:cNvPr>
          <p:cNvSpPr txBox="1"/>
          <p:nvPr/>
        </p:nvSpPr>
        <p:spPr>
          <a:xfrm>
            <a:off x="8395716" y="2993809"/>
            <a:ext cx="667512" cy="246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529650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7644-1B9C-4320-BAAD-FC42EBB3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82160"/>
            <a:ext cx="7268013" cy="443198"/>
          </a:xfrm>
        </p:spPr>
        <p:txBody>
          <a:bodyPr/>
          <a:lstStyle/>
          <a:p>
            <a:r>
              <a:rPr lang="en-IE" dirty="0"/>
              <a:t>Our Weight Perception Versus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83D17-B10C-48CC-9DF0-511A187E4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4000" y="4436485"/>
            <a:ext cx="6718075" cy="318287"/>
          </a:xfrm>
        </p:spPr>
        <p:txBody>
          <a:bodyPr/>
          <a:lstStyle/>
          <a:p>
            <a:r>
              <a:rPr lang="en-IE" dirty="0"/>
              <a:t>Q.19a	Which of these statements on this </a:t>
            </a:r>
            <a:r>
              <a:rPr lang="en-IE" dirty="0" err="1"/>
              <a:t>showcard</a:t>
            </a:r>
            <a:r>
              <a:rPr lang="en-IE" dirty="0"/>
              <a:t> do you feel best describes your weight? 	</a:t>
            </a:r>
          </a:p>
          <a:p>
            <a:r>
              <a:rPr lang="en-IE" dirty="0"/>
              <a:t>Base:	All Respondents:  808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85B81F-1FCC-4B8C-B9CD-B622A15DECDB}"/>
              </a:ext>
            </a:extLst>
          </p:cNvPr>
          <p:cNvSpPr/>
          <p:nvPr/>
        </p:nvSpPr>
        <p:spPr>
          <a:xfrm>
            <a:off x="4310885" y="536286"/>
            <a:ext cx="623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IOI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(808)</a:t>
            </a:r>
          </a:p>
          <a:p>
            <a:pPr algn="ctr"/>
            <a:r>
              <a:rPr lang="en-IE" sz="1400" b="1" dirty="0">
                <a:cs typeface="Arial" panose="020B0604020202020204" pitchFamily="34" charset="0"/>
              </a:rPr>
              <a:t>%</a:t>
            </a:r>
            <a:endParaRPr lang="en-IE" sz="1400" b="1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B012A2F-C1DE-4755-9027-D9C818A3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/>
          <a:stretch/>
        </p:blipFill>
        <p:spPr>
          <a:xfrm>
            <a:off x="2289055" y="1215048"/>
            <a:ext cx="4583173" cy="241258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B8A351C-0344-4CDF-821F-0AB62D3743AD}"/>
              </a:ext>
            </a:extLst>
          </p:cNvPr>
          <p:cNvSpPr txBox="1"/>
          <p:nvPr/>
        </p:nvSpPr>
        <p:spPr>
          <a:xfrm>
            <a:off x="3154884" y="3824649"/>
            <a:ext cx="667512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0F36A9-2E71-4B8D-8B3D-8E96BDDE4624}"/>
              </a:ext>
            </a:extLst>
          </p:cNvPr>
          <p:cNvSpPr txBox="1"/>
          <p:nvPr/>
        </p:nvSpPr>
        <p:spPr>
          <a:xfrm>
            <a:off x="5419958" y="3831501"/>
            <a:ext cx="685800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645ED-B2DF-4F86-959F-B412B342A027}"/>
              </a:ext>
            </a:extLst>
          </p:cNvPr>
          <p:cNvSpPr txBox="1"/>
          <p:nvPr/>
        </p:nvSpPr>
        <p:spPr>
          <a:xfrm>
            <a:off x="1136927" y="3831501"/>
            <a:ext cx="11521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600" b="1" dirty="0"/>
              <a:t>Perception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52210E9-CF56-4656-A0EE-5F055AA495CD}"/>
              </a:ext>
            </a:extLst>
          </p:cNvPr>
          <p:cNvSpPr/>
          <p:nvPr/>
        </p:nvSpPr>
        <p:spPr>
          <a:xfrm rot="5400000">
            <a:off x="3417331" y="2972423"/>
            <a:ext cx="142619" cy="1512168"/>
          </a:xfrm>
          <a:prstGeom prst="rightBrac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52210E9-CF56-4656-A0EE-5F055AA495CD}"/>
              </a:ext>
            </a:extLst>
          </p:cNvPr>
          <p:cNvSpPr/>
          <p:nvPr/>
        </p:nvSpPr>
        <p:spPr>
          <a:xfrm rot="5400000">
            <a:off x="5664283" y="2972424"/>
            <a:ext cx="142619" cy="1512168"/>
          </a:xfrm>
          <a:prstGeom prst="rightBrac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A351C-0344-4CDF-821F-0AB62D3743AD}"/>
              </a:ext>
            </a:extLst>
          </p:cNvPr>
          <p:cNvSpPr txBox="1"/>
          <p:nvPr/>
        </p:nvSpPr>
        <p:spPr>
          <a:xfrm>
            <a:off x="3160192" y="4135747"/>
            <a:ext cx="667512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8A351C-0344-4CDF-821F-0AB62D3743AD}"/>
              </a:ext>
            </a:extLst>
          </p:cNvPr>
          <p:cNvSpPr txBox="1"/>
          <p:nvPr/>
        </p:nvSpPr>
        <p:spPr>
          <a:xfrm>
            <a:off x="5419958" y="4135747"/>
            <a:ext cx="667512" cy="246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marL="4763" algn="ctr"/>
            <a:r>
              <a:rPr lang="en-IE" sz="16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A645ED-B2DF-4F86-959F-B412B342A027}"/>
              </a:ext>
            </a:extLst>
          </p:cNvPr>
          <p:cNvSpPr txBox="1"/>
          <p:nvPr/>
        </p:nvSpPr>
        <p:spPr>
          <a:xfrm>
            <a:off x="1136927" y="4135428"/>
            <a:ext cx="11521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600" b="1" dirty="0"/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1603341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289764"/>
            <a:ext cx="2190693" cy="373949"/>
          </a:xfrm>
        </p:spPr>
        <p:txBody>
          <a:bodyPr/>
          <a:lstStyle/>
          <a:p>
            <a:r>
              <a:rPr lang="en-IE" dirty="0"/>
              <a:t>Folic Acid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501FFB3-E077-40ED-BBC8-F19EA3BD3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-1151"/>
          <a:stretch/>
        </p:blipFill>
        <p:spPr>
          <a:xfrm>
            <a:off x="0" y="-8964"/>
            <a:ext cx="6223748" cy="51524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03E68-A6F2-4329-9165-952195267B61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49</a:t>
            </a:fld>
            <a:endParaRPr lang="en-GB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A69A2-84D1-444D-BE90-B88E8E1D1950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>
                    <a:lumMod val="50000"/>
                  </a:schemeClr>
                </a:solidFill>
              </a:rPr>
              <a:t>© 2018 Ipsos MRBI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A06E0-F649-480E-B499-EE4957FB3085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>
                    <a:lumMod val="50000"/>
                  </a:schemeClr>
                </a:solidFill>
              </a:rPr>
              <a:t>17-086507-Safetrak Research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39949" y="2289764"/>
            <a:ext cx="2329744" cy="373949"/>
          </a:xfrm>
        </p:spPr>
        <p:txBody>
          <a:bodyPr/>
          <a:lstStyle/>
          <a:p>
            <a:r>
              <a:rPr lang="en-IE" dirty="0"/>
              <a:t>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5BC0D-9FCC-48C9-A9E5-0A60263F7BE7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5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4F120-50DD-42A7-84DF-6B5077F83927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70C27-65B1-468E-9BE3-BA247F8BE6AA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5EA0B50-08BF-4B5B-A117-4AD60D60D1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7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204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443198"/>
          </a:xfrm>
        </p:spPr>
        <p:txBody>
          <a:bodyPr/>
          <a:lstStyle/>
          <a:p>
            <a:r>
              <a:rPr lang="en-IE" dirty="0"/>
              <a:t>Currently Taking Folic Acid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290010" cy="615140"/>
          </a:xfrm>
        </p:spPr>
        <p:txBody>
          <a:bodyPr>
            <a:normAutofit/>
          </a:bodyPr>
          <a:lstStyle/>
          <a:p>
            <a:r>
              <a:rPr lang="en-IE" dirty="0"/>
              <a:t>Q.31	Are you currently taking folic acid?	</a:t>
            </a:r>
          </a:p>
          <a:p>
            <a:r>
              <a:rPr lang="en-IE" dirty="0"/>
              <a:t>Base:	All females aged 18-49: 264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44094459"/>
              </p:ext>
            </p:extLst>
          </p:nvPr>
        </p:nvGraphicFramePr>
        <p:xfrm>
          <a:off x="1676400" y="791030"/>
          <a:ext cx="5791200" cy="329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458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8259-F572-419A-B4CE-166CD871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07818"/>
            <a:ext cx="7268013" cy="443198"/>
          </a:xfrm>
        </p:spPr>
        <p:txBody>
          <a:bodyPr/>
          <a:lstStyle/>
          <a:p>
            <a:r>
              <a:rPr lang="en-IE" dirty="0"/>
              <a:t>Reasons For Taking Folic Acid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9BF41-113B-4886-B3A6-56038551EE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Q.32	Which of the following  statements was closest to your own situation?</a:t>
            </a:r>
          </a:p>
          <a:p>
            <a:r>
              <a:rPr lang="en-IE" dirty="0"/>
              <a:t>Base:	All currently taking folic acid:  30*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D76B23-EBFA-46CB-B882-9B0219B1F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083513"/>
              </p:ext>
            </p:extLst>
          </p:nvPr>
        </p:nvGraphicFramePr>
        <p:xfrm>
          <a:off x="1785628" y="750788"/>
          <a:ext cx="5716385" cy="353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5D67C8-BC0D-4CE9-878F-6B61C4D9124E}"/>
              </a:ext>
            </a:extLst>
          </p:cNvPr>
          <p:cNvSpPr txBox="1"/>
          <p:nvPr/>
        </p:nvSpPr>
        <p:spPr>
          <a:xfrm>
            <a:off x="656704" y="3498489"/>
            <a:ext cx="1077859" cy="615553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91440" rIns="91440" bIns="91440" rtlCol="0">
            <a:spAutoFit/>
          </a:bodyPr>
          <a:lstStyle/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ROI	51%</a:t>
            </a:r>
          </a:p>
          <a:p>
            <a:pPr marL="4763">
              <a:tabLst>
                <a:tab pos="573088" algn="l"/>
              </a:tabLst>
            </a:pPr>
            <a:r>
              <a:rPr lang="en-IE" sz="1400" b="1" dirty="0">
                <a:solidFill>
                  <a:schemeClr val="bg1">
                    <a:lumMod val="50000"/>
                  </a:schemeClr>
                </a:solidFill>
              </a:rPr>
              <a:t>NI	62%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62F2FB-E9FB-4D41-BE4E-45C982B56F32}"/>
              </a:ext>
            </a:extLst>
          </p:cNvPr>
          <p:cNvSpPr/>
          <p:nvPr/>
        </p:nvSpPr>
        <p:spPr>
          <a:xfrm flipH="1">
            <a:off x="2056340" y="3657600"/>
            <a:ext cx="340821" cy="36670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024B9-DC58-44B3-BE02-F508E08E39B1}"/>
              </a:ext>
            </a:extLst>
          </p:cNvPr>
          <p:cNvSpPr txBox="1"/>
          <p:nvPr/>
        </p:nvSpPr>
        <p:spPr>
          <a:xfrm>
            <a:off x="7823200" y="4282196"/>
            <a:ext cx="1040670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800" i="1" dirty="0"/>
              <a:t>* Caution small base size</a:t>
            </a:r>
          </a:p>
        </p:txBody>
      </p:sp>
    </p:spTree>
    <p:extLst>
      <p:ext uri="{BB962C8B-B14F-4D97-AF65-F5344CB8AC3E}">
        <p14:creationId xmlns:p14="http://schemas.microsoft.com/office/powerpoint/2010/main" val="633536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102790"/>
            <a:ext cx="2190693" cy="747897"/>
          </a:xfrm>
        </p:spPr>
        <p:txBody>
          <a:bodyPr/>
          <a:lstStyle/>
          <a:p>
            <a:r>
              <a:rPr lang="en-IE" dirty="0"/>
              <a:t>Food Promotions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5C5CD65-CF2B-446E-AC39-2E2BD5E3DC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F391F-C274-4577-B69F-C3923FB1CD36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52</a:t>
            </a:fld>
            <a:endParaRPr lang="en-GB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6690C-2C1D-44BF-9870-370A525113BD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>
                    <a:lumMod val="50000"/>
                  </a:schemeClr>
                </a:solidFill>
              </a:rPr>
              <a:t>© 2018 Ipsos MRBI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6B025-7BBF-45F9-9425-F8E83ADF6A66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>
                    <a:lumMod val="50000"/>
                  </a:schemeClr>
                </a:solidFill>
              </a:rPr>
              <a:t>17-086507-Safetrak Research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54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1" y="221832"/>
            <a:ext cx="8646971" cy="443198"/>
          </a:xfrm>
        </p:spPr>
        <p:txBody>
          <a:bodyPr/>
          <a:lstStyle/>
          <a:p>
            <a:r>
              <a:rPr lang="en-GB" dirty="0"/>
              <a:t>Evidence of Imbalance in Food Promotions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88B894-3A58-4980-A7AC-AD2BBCA8A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254523"/>
              </p:ext>
            </p:extLst>
          </p:nvPr>
        </p:nvGraphicFramePr>
        <p:xfrm>
          <a:off x="899592" y="919836"/>
          <a:ext cx="7128792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A127B9-BD3E-44DD-B2E4-B6D14266903E}"/>
              </a:ext>
            </a:extLst>
          </p:cNvPr>
          <p:cNvSpPr txBox="1"/>
          <p:nvPr/>
        </p:nvSpPr>
        <p:spPr>
          <a:xfrm>
            <a:off x="395536" y="4515155"/>
            <a:ext cx="81369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900" i="1" dirty="0"/>
              <a:t>Source: Which? analysed data collected by </a:t>
            </a:r>
            <a:r>
              <a:rPr lang="en-IE" sz="900" i="1" dirty="0" err="1"/>
              <a:t>mySupermarket</a:t>
            </a:r>
            <a:r>
              <a:rPr lang="en-IE" sz="900" i="1" dirty="0"/>
              <a:t> on the number of promotions across the major supermarkets in the UK between </a:t>
            </a:r>
          </a:p>
          <a:p>
            <a:pPr marL="4763"/>
            <a:r>
              <a:rPr lang="en-IE" sz="900" i="1" dirty="0"/>
              <a:t>April and June 2016.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A6295E-A355-4BDD-96F3-D508A788EC2D}"/>
              </a:ext>
            </a:extLst>
          </p:cNvPr>
          <p:cNvSpPr txBox="1">
            <a:spLocks/>
          </p:cNvSpPr>
          <p:nvPr/>
        </p:nvSpPr>
        <p:spPr>
          <a:xfrm>
            <a:off x="251520" y="600728"/>
            <a:ext cx="7488832" cy="2769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2"/>
                </a:solidFill>
              </a:rPr>
              <a:t>Of 77,165 promotions where nutritional data was available…..</a:t>
            </a:r>
          </a:p>
        </p:txBody>
      </p:sp>
    </p:spTree>
    <p:extLst>
      <p:ext uri="{BB962C8B-B14F-4D97-AF65-F5344CB8AC3E}">
        <p14:creationId xmlns:p14="http://schemas.microsoft.com/office/powerpoint/2010/main" val="23071877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BBF1-CA9F-4EB3-8FE1-E11542F8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30682"/>
            <a:ext cx="7268013" cy="443198"/>
          </a:xfrm>
        </p:spPr>
        <p:txBody>
          <a:bodyPr anchor="ctr"/>
          <a:lstStyle/>
          <a:p>
            <a:r>
              <a:rPr lang="en-IE" dirty="0"/>
              <a:t>Promotion Purchase Behaviour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2851B7-FED4-4AC5-B718-3BBBF1610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87702"/>
              </p:ext>
            </p:extLst>
          </p:nvPr>
        </p:nvGraphicFramePr>
        <p:xfrm>
          <a:off x="655420" y="1042334"/>
          <a:ext cx="7762456" cy="28831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0274">
                  <a:extLst>
                    <a:ext uri="{9D8B030D-6E8A-4147-A177-3AD203B41FA5}">
                      <a16:colId xmlns:a16="http://schemas.microsoft.com/office/drawing/2014/main" val="3849584919"/>
                    </a:ext>
                  </a:extLst>
                </a:gridCol>
                <a:gridCol w="1615618">
                  <a:extLst>
                    <a:ext uri="{9D8B030D-6E8A-4147-A177-3AD203B41FA5}">
                      <a16:colId xmlns:a16="http://schemas.microsoft.com/office/drawing/2014/main" val="1512006096"/>
                    </a:ext>
                  </a:extLst>
                </a:gridCol>
                <a:gridCol w="2176564">
                  <a:extLst>
                    <a:ext uri="{9D8B030D-6E8A-4147-A177-3AD203B41FA5}">
                      <a16:colId xmlns:a16="http://schemas.microsoft.com/office/drawing/2014/main" val="623540443"/>
                    </a:ext>
                  </a:extLst>
                </a:gridCol>
              </a:tblGrid>
              <a:tr h="261533">
                <a:tc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Yes Would Usually</a:t>
                      </a:r>
                      <a:r>
                        <a:rPr lang="en-IE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Purchase as Part of Weekly Shop</a:t>
                      </a:r>
                      <a:endParaRPr lang="en-I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Yes Would Purchase More When on Promotion</a:t>
                      </a:r>
                      <a:endParaRPr lang="en-I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62487610"/>
                  </a:ext>
                </a:extLst>
              </a:tr>
              <a:tr h="237066">
                <a:tc>
                  <a:txBody>
                    <a:bodyPr/>
                    <a:lstStyle/>
                    <a:p>
                      <a:pPr algn="ctr" fontAlgn="ctr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%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%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8426215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Fruits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96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48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41155005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Vegetables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98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44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751402806"/>
                  </a:ext>
                </a:extLst>
              </a:tr>
              <a:tr h="169334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Meat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96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42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919380555"/>
                  </a:ext>
                </a:extLst>
              </a:tr>
              <a:tr h="129329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Yoghurts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80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335798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Sugary Drinks </a:t>
                      </a:r>
                      <a:r>
                        <a:rPr lang="en-IE" sz="1400" b="1" u="none" strike="noStrike" kern="1200" dirty="0" err="1">
                          <a:effectLst/>
                        </a:rPr>
                        <a:t>e.g</a:t>
                      </a:r>
                      <a:r>
                        <a:rPr lang="en-IE" sz="1400" b="1" u="none" strike="noStrike" kern="1200" dirty="0">
                          <a:effectLst/>
                        </a:rPr>
                        <a:t> fizzy/soft drinks or cordials/dilutes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593066809"/>
                  </a:ext>
                </a:extLst>
              </a:tr>
              <a:tr h="117052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Fish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75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52359839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Chocolate &amp; Sweets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50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766883362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Crisps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47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31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0798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24282" rtl="0" eaLnBrk="1" fontAlgn="ctr" latinLnBrk="0" hangingPunct="1"/>
                      <a:r>
                        <a:rPr lang="en-IE" sz="1400" b="1" u="none" strike="noStrike" kern="1200" dirty="0">
                          <a:effectLst/>
                        </a:rPr>
                        <a:t> Biscuits/Cakes/Pastries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64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29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8790668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325B6E-C97B-4C38-8569-9D6D3852F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IE" dirty="0" err="1"/>
              <a:t>Q.34</a:t>
            </a:r>
            <a:r>
              <a:rPr lang="en-IE" dirty="0"/>
              <a:t>	Which of the following do you usually purchase as part of your weekly shop?</a:t>
            </a:r>
          </a:p>
          <a:p>
            <a:r>
              <a:rPr lang="en-IE" dirty="0" err="1"/>
              <a:t>Q.35</a:t>
            </a:r>
            <a:r>
              <a:rPr lang="en-IE" dirty="0"/>
              <a:t>	And thinking now about when each of the following are on promotion, do you tend to buy more, less or </a:t>
            </a:r>
          </a:p>
          <a:p>
            <a:r>
              <a:rPr lang="en-IE" dirty="0"/>
              <a:t>	about the same as you would if it were not on promotion?</a:t>
            </a:r>
          </a:p>
          <a:p>
            <a:r>
              <a:rPr lang="en-IE" dirty="0"/>
              <a:t>Base:	All mainly/jointly responsible for food shopping/all who purchased each product:  639</a:t>
            </a:r>
          </a:p>
        </p:txBody>
      </p:sp>
    </p:spTree>
    <p:extLst>
      <p:ext uri="{BB962C8B-B14F-4D97-AF65-F5344CB8AC3E}">
        <p14:creationId xmlns:p14="http://schemas.microsoft.com/office/powerpoint/2010/main" val="1776795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102790"/>
            <a:ext cx="2190693" cy="747897"/>
          </a:xfrm>
        </p:spPr>
        <p:txBody>
          <a:bodyPr/>
          <a:lstStyle/>
          <a:p>
            <a:r>
              <a:rPr lang="en-IE" dirty="0"/>
              <a:t>Childhood Obesity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2945525-85EC-499A-A1F9-219B8D7864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r="9745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3F069-0C92-48AC-A1C9-DDDD70F48D1E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55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A812F-455B-4551-BEF5-5703C03FC67C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EBE88-583D-45BA-9611-86EC0E828980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83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59574773"/>
              </p:ext>
            </p:extLst>
          </p:nvPr>
        </p:nvGraphicFramePr>
        <p:xfrm>
          <a:off x="0" y="688885"/>
          <a:ext cx="5793972" cy="382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dirty="0"/>
              <a:t>Responsibility For Childhood Obesity – I (Unprompted)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9" y="4381968"/>
            <a:ext cx="5434636" cy="318287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Q.41	In your opinion, with whom or where, does the main responsibility for the current levels of childhood obesity lie?</a:t>
            </a:r>
          </a:p>
          <a:p>
            <a:r>
              <a:rPr lang="en-IE" dirty="0"/>
              <a:t>Base:	All Respondents:  808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64D02C-07A2-4F48-9A45-3B61721D9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02024"/>
              </p:ext>
            </p:extLst>
          </p:nvPr>
        </p:nvGraphicFramePr>
        <p:xfrm>
          <a:off x="5659234" y="733875"/>
          <a:ext cx="2425454" cy="3829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2727">
                  <a:extLst>
                    <a:ext uri="{9D8B030D-6E8A-4147-A177-3AD203B41FA5}">
                      <a16:colId xmlns:a16="http://schemas.microsoft.com/office/drawing/2014/main" val="1698341563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82907136"/>
                    </a:ext>
                  </a:extLst>
                </a:gridCol>
              </a:tblGrid>
              <a:tr h="189115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1193922"/>
                  </a:ext>
                </a:extLst>
              </a:tr>
              <a:tr h="189115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(507)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(301)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19663845"/>
                  </a:ext>
                </a:extLst>
              </a:tr>
              <a:tr h="189115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96404083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77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79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0898191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25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21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350612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15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17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6182940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13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14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5934336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9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8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0600747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4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7087639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2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3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0369314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-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4754215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249347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-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660497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*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458799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9154501"/>
                  </a:ext>
                </a:extLst>
              </a:tr>
              <a:tr h="204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2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5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33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01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dirty="0"/>
              <a:t>Responsibility For Childhood Obesity – II (Unprompted)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9" y="4381968"/>
            <a:ext cx="5434636" cy="318287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Q.41	In your opinion, with whom or where, does the main responsibility for the current levels of childhood obesity lie?</a:t>
            </a:r>
          </a:p>
          <a:p>
            <a:r>
              <a:rPr lang="en-IE" dirty="0"/>
              <a:t>Base:	All parents of children aged 6 months-12 years: 272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39F86A-CAC8-4BB2-B383-3D92B72ED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947934"/>
              </p:ext>
            </p:extLst>
          </p:nvPr>
        </p:nvGraphicFramePr>
        <p:xfrm>
          <a:off x="0" y="688885"/>
          <a:ext cx="5793972" cy="382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7D1F77-941D-4932-A2EF-22D4564BE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32828"/>
              </p:ext>
            </p:extLst>
          </p:nvPr>
        </p:nvGraphicFramePr>
        <p:xfrm>
          <a:off x="5659234" y="733875"/>
          <a:ext cx="2425454" cy="3829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2727">
                  <a:extLst>
                    <a:ext uri="{9D8B030D-6E8A-4147-A177-3AD203B41FA5}">
                      <a16:colId xmlns:a16="http://schemas.microsoft.com/office/drawing/2014/main" val="1698341563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82907136"/>
                    </a:ext>
                  </a:extLst>
                </a:gridCol>
              </a:tblGrid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1193922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(189)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(83)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19663845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96404083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79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84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0898191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26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16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350612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17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10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6182940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5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5934336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9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5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060074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7087639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0369314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-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4754215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24934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-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66049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*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458799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9154501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2</a:t>
                      </a:r>
                      <a:endParaRPr lang="en-I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33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33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164433"/>
            <a:ext cx="8646971" cy="886397"/>
          </a:xfrm>
        </p:spPr>
        <p:txBody>
          <a:bodyPr/>
          <a:lstStyle/>
          <a:p>
            <a:r>
              <a:rPr lang="en-IE" dirty="0"/>
              <a:t>Responsibility For Childhood Obesity – III (Unprompted)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9" y="4381968"/>
            <a:ext cx="5434636" cy="318287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Q.41	In your opinion, with whom or where, does the main responsibility for the current levels of childhood obesity lie?</a:t>
            </a:r>
          </a:p>
          <a:p>
            <a:r>
              <a:rPr lang="en-IE" dirty="0"/>
              <a:t>Base:	All parents of children under 18 living at home: 385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39F86A-CAC8-4BB2-B383-3D92B72ED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628965"/>
              </p:ext>
            </p:extLst>
          </p:nvPr>
        </p:nvGraphicFramePr>
        <p:xfrm>
          <a:off x="0" y="688885"/>
          <a:ext cx="5793972" cy="382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7D1F77-941D-4932-A2EF-22D4564BE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12476"/>
              </p:ext>
            </p:extLst>
          </p:nvPr>
        </p:nvGraphicFramePr>
        <p:xfrm>
          <a:off x="5659234" y="733875"/>
          <a:ext cx="2425454" cy="364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27">
                  <a:extLst>
                    <a:ext uri="{9D8B030D-6E8A-4147-A177-3AD203B41FA5}">
                      <a16:colId xmlns:a16="http://schemas.microsoft.com/office/drawing/2014/main" val="1698341563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82907136"/>
                    </a:ext>
                  </a:extLst>
                </a:gridCol>
              </a:tblGrid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1193922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(272)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(113)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19663845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dirty="0"/>
                        <a:t>%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96404083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0898191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350612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6182940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5934336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060074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7087639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0369314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4754215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24934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660497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8458799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9154501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33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210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B00E-0960-4F68-A87F-5B56CAD1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30682"/>
            <a:ext cx="7268013" cy="443198"/>
          </a:xfrm>
        </p:spPr>
        <p:txBody>
          <a:bodyPr anchor="ctr"/>
          <a:lstStyle/>
          <a:p>
            <a:r>
              <a:rPr lang="en-IE" dirty="0"/>
              <a:t>Tackling Childhood Obesity (Unprompted)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EC40-4162-4190-B9F7-F40E24ED80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IE" dirty="0"/>
              <a:t>Q.42	What one thing do you think should be done to tackle childhood obesity, or do you think nothing should be done?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4B271A-921C-4129-8256-D6C772401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201227"/>
              </p:ext>
            </p:extLst>
          </p:nvPr>
        </p:nvGraphicFramePr>
        <p:xfrm>
          <a:off x="-2104103" y="688885"/>
          <a:ext cx="9301316" cy="382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EF231E-49B8-441D-B47A-C7D60AD27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65317"/>
              </p:ext>
            </p:extLst>
          </p:nvPr>
        </p:nvGraphicFramePr>
        <p:xfrm>
          <a:off x="5659234" y="688885"/>
          <a:ext cx="2425454" cy="367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727">
                  <a:extLst>
                    <a:ext uri="{9D8B030D-6E8A-4147-A177-3AD203B41FA5}">
                      <a16:colId xmlns:a16="http://schemas.microsoft.com/office/drawing/2014/main" val="1698341563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18290713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ROI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NI</a:t>
                      </a:r>
                      <a:endParaRPr lang="en-IE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11193922"/>
                  </a:ext>
                </a:extLst>
              </a:tr>
              <a:tr h="256259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(507)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(301)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19663845"/>
                  </a:ext>
                </a:extLst>
              </a:tr>
              <a:tr h="256259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%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IE" sz="1400" b="1" dirty="0"/>
                        <a:t>%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796404083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13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12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898191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13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9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350612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11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8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182940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6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10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5934336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8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5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0600747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3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12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087639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6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6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0369314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5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5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4754215"/>
                  </a:ext>
                </a:extLst>
              </a:tr>
              <a:tr h="323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>
                          <a:effectLst/>
                        </a:rPr>
                        <a:t>4</a:t>
                      </a:r>
                      <a:endParaRPr lang="en-IE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6</a:t>
                      </a:r>
                      <a:endParaRPr lang="en-IE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2493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C9228F-D928-42C4-9073-C7B275420452}"/>
              </a:ext>
            </a:extLst>
          </p:cNvPr>
          <p:cNvSpPr txBox="1"/>
          <p:nvPr/>
        </p:nvSpPr>
        <p:spPr>
          <a:xfrm>
            <a:off x="4984906" y="4757546"/>
            <a:ext cx="1887055" cy="13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n-IE" sz="900" i="1" dirty="0"/>
              <a:t>* Others less than 5% of total not shown</a:t>
            </a:r>
          </a:p>
        </p:txBody>
      </p:sp>
    </p:spTree>
    <p:extLst>
      <p:ext uri="{BB962C8B-B14F-4D97-AF65-F5344CB8AC3E}">
        <p14:creationId xmlns:p14="http://schemas.microsoft.com/office/powerpoint/2010/main" val="108806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678999" y="2102790"/>
            <a:ext cx="2190693" cy="747897"/>
          </a:xfrm>
        </p:spPr>
        <p:txBody>
          <a:bodyPr/>
          <a:lstStyle/>
          <a:p>
            <a:r>
              <a:rPr lang="en-IE" dirty="0"/>
              <a:t>Food Safety Concerns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D902B-CAB5-4B6B-8DA0-AEA8B44E4A8D}"/>
              </a:ext>
            </a:extLst>
          </p:cNvPr>
          <p:cNvSpPr txBox="1"/>
          <p:nvPr/>
        </p:nvSpPr>
        <p:spPr>
          <a:xfrm>
            <a:off x="239634" y="4728063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6</a:t>
            </a:fld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475E5-B68D-484E-A6B2-B9F091576AAD}"/>
              </a:ext>
            </a:extLst>
          </p:cNvPr>
          <p:cNvSpPr txBox="1"/>
          <p:nvPr/>
        </p:nvSpPr>
        <p:spPr>
          <a:xfrm>
            <a:off x="629736" y="4762612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bg1"/>
                </a:solidFill>
              </a:rPr>
              <a:t>© 2018 Ipsos MRBI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6155A-94EB-4DE8-9BEA-918DC12768D7}"/>
              </a:ext>
            </a:extLst>
          </p:cNvPr>
          <p:cNvSpPr txBox="1"/>
          <p:nvPr/>
        </p:nvSpPr>
        <p:spPr>
          <a:xfrm>
            <a:off x="1610685" y="4704598"/>
            <a:ext cx="2491531" cy="28493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800" kern="1200" dirty="0">
                <a:solidFill>
                  <a:schemeClr val="bg1"/>
                </a:solidFill>
              </a:rPr>
              <a:t>17-086507-Safetrak Research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CD34030-3D83-4927-A9F8-71B9248E58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22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583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585" y="3209368"/>
            <a:ext cx="16046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GB" sz="1400" b="1" dirty="0">
                <a:solidFill>
                  <a:schemeClr val="bg1"/>
                </a:solidFill>
              </a:rPr>
              <a:t>Aisling Corcoran</a:t>
            </a:r>
          </a:p>
          <a:p>
            <a:pPr marL="4763"/>
            <a:r>
              <a:rPr lang="en-GB" sz="1100" dirty="0">
                <a:solidFill>
                  <a:schemeClr val="bg1"/>
                </a:solidFill>
              </a:rPr>
              <a:t>Director</a:t>
            </a:r>
          </a:p>
          <a:p>
            <a:pPr marL="4763"/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23250" y="3119718"/>
            <a:ext cx="2097741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" name="Group 84"/>
          <p:cNvGrpSpPr/>
          <p:nvPr/>
        </p:nvGrpSpPr>
        <p:grpSpPr bwMode="black">
          <a:xfrm>
            <a:off x="837585" y="3795324"/>
            <a:ext cx="1849337" cy="169277"/>
            <a:chOff x="326307" y="3795324"/>
            <a:chExt cx="1849337" cy="169277"/>
          </a:xfrm>
        </p:grpSpPr>
        <p:grpSp>
          <p:nvGrpSpPr>
            <p:cNvPr id="46" name="Group 153"/>
            <p:cNvGrpSpPr>
              <a:grpSpLocks noChangeAspect="1"/>
            </p:cNvGrpSpPr>
            <p:nvPr/>
          </p:nvGrpSpPr>
          <p:grpSpPr bwMode="black">
            <a:xfrm>
              <a:off x="326307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47" name="Freeform 7"/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1" name="TextBox 50"/>
            <p:cNvSpPr txBox="1"/>
            <p:nvPr/>
          </p:nvSpPr>
          <p:spPr bwMode="black">
            <a:xfrm>
              <a:off x="575526" y="3795324"/>
              <a:ext cx="1600118" cy="1692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100" dirty="0">
                  <a:solidFill>
                    <a:schemeClr val="bg1"/>
                  </a:solidFill>
                </a:rPr>
                <a:t>aisling.corcoran@ipsos.com</a:t>
              </a:r>
            </a:p>
          </p:txBody>
        </p:sp>
      </p:grpSp>
      <p:grpSp>
        <p:nvGrpSpPr>
          <p:cNvPr id="84" name="Group 83"/>
          <p:cNvGrpSpPr/>
          <p:nvPr/>
        </p:nvGrpSpPr>
        <p:grpSpPr bwMode="black">
          <a:xfrm>
            <a:off x="842819" y="4016970"/>
            <a:ext cx="1177254" cy="169277"/>
            <a:chOff x="331541" y="4016970"/>
            <a:chExt cx="1177254" cy="169277"/>
          </a:xfrm>
        </p:grpSpPr>
        <p:grpSp>
          <p:nvGrpSpPr>
            <p:cNvPr id="36" name="Group 35"/>
            <p:cNvGrpSpPr>
              <a:grpSpLocks noChangeAspect="1"/>
            </p:cNvGrpSpPr>
            <p:nvPr/>
          </p:nvGrpSpPr>
          <p:grpSpPr bwMode="black">
            <a:xfrm flipH="1">
              <a:off x="331541" y="4027264"/>
              <a:ext cx="126792" cy="148688"/>
              <a:chOff x="8553450" y="4149725"/>
              <a:chExt cx="790575" cy="927100"/>
            </a:xfrm>
            <a:solidFill>
              <a:schemeClr val="bg1"/>
            </a:solidFill>
          </p:grpSpPr>
          <p:sp>
            <p:nvSpPr>
              <p:cNvPr id="37" name="Freeform 58"/>
              <p:cNvSpPr>
                <a:spLocks/>
              </p:cNvSpPr>
              <p:nvPr/>
            </p:nvSpPr>
            <p:spPr bwMode="black">
              <a:xfrm>
                <a:off x="8747125" y="4187825"/>
                <a:ext cx="596900" cy="860425"/>
              </a:xfrm>
              <a:custGeom>
                <a:avLst/>
                <a:gdLst/>
                <a:ahLst/>
                <a:cxnLst>
                  <a:cxn ang="0">
                    <a:pos x="370" y="60"/>
                  </a:cxn>
                  <a:cxn ang="0">
                    <a:pos x="306" y="10"/>
                  </a:cxn>
                  <a:cxn ang="0">
                    <a:pos x="290" y="0"/>
                  </a:cxn>
                  <a:cxn ang="0">
                    <a:pos x="240" y="106"/>
                  </a:cxn>
                  <a:cxn ang="0">
                    <a:pos x="240" y="106"/>
                  </a:cxn>
                  <a:cxn ang="0">
                    <a:pos x="240" y="118"/>
                  </a:cxn>
                  <a:cxn ang="0">
                    <a:pos x="240" y="124"/>
                  </a:cxn>
                  <a:cxn ang="0">
                    <a:pos x="236" y="128"/>
                  </a:cxn>
                  <a:cxn ang="0">
                    <a:pos x="162" y="260"/>
                  </a:cxn>
                  <a:cxn ang="0">
                    <a:pos x="160" y="260"/>
                  </a:cxn>
                  <a:cxn ang="0">
                    <a:pos x="86" y="392"/>
                  </a:cxn>
                  <a:cxn ang="0">
                    <a:pos x="86" y="392"/>
                  </a:cxn>
                  <a:cxn ang="0">
                    <a:pos x="82" y="398"/>
                  </a:cxn>
                  <a:cxn ang="0">
                    <a:pos x="78" y="400"/>
                  </a:cxn>
                  <a:cxn ang="0">
                    <a:pos x="68" y="406"/>
                  </a:cxn>
                  <a:cxn ang="0">
                    <a:pos x="0" y="504"/>
                  </a:cxn>
                  <a:cxn ang="0">
                    <a:pos x="18" y="512"/>
                  </a:cxn>
                  <a:cxn ang="0">
                    <a:pos x="94" y="542"/>
                  </a:cxn>
                  <a:cxn ang="0">
                    <a:pos x="94" y="542"/>
                  </a:cxn>
                  <a:cxn ang="0">
                    <a:pos x="98" y="542"/>
                  </a:cxn>
                  <a:cxn ang="0">
                    <a:pos x="104" y="542"/>
                  </a:cxn>
                  <a:cxn ang="0">
                    <a:pos x="110" y="540"/>
                  </a:cxn>
                  <a:cxn ang="0">
                    <a:pos x="116" y="536"/>
                  </a:cxn>
                  <a:cxn ang="0">
                    <a:pos x="126" y="524"/>
                  </a:cxn>
                  <a:cxn ang="0">
                    <a:pos x="136" y="510"/>
                  </a:cxn>
                  <a:cxn ang="0">
                    <a:pos x="220" y="372"/>
                  </a:cxn>
                  <a:cxn ang="0">
                    <a:pos x="252" y="314"/>
                  </a:cxn>
                  <a:cxn ang="0">
                    <a:pos x="254" y="314"/>
                  </a:cxn>
                  <a:cxn ang="0">
                    <a:pos x="286" y="256"/>
                  </a:cxn>
                  <a:cxn ang="0">
                    <a:pos x="364" y="114"/>
                  </a:cxn>
                  <a:cxn ang="0">
                    <a:pos x="364" y="114"/>
                  </a:cxn>
                  <a:cxn ang="0">
                    <a:pos x="370" y="98"/>
                  </a:cxn>
                  <a:cxn ang="0">
                    <a:pos x="376" y="84"/>
                  </a:cxn>
                  <a:cxn ang="0">
                    <a:pos x="376" y="76"/>
                  </a:cxn>
                  <a:cxn ang="0">
                    <a:pos x="376" y="70"/>
                  </a:cxn>
                  <a:cxn ang="0">
                    <a:pos x="374" y="66"/>
                  </a:cxn>
                  <a:cxn ang="0">
                    <a:pos x="370" y="60"/>
                  </a:cxn>
                  <a:cxn ang="0">
                    <a:pos x="370" y="60"/>
                  </a:cxn>
                </a:cxnLst>
                <a:rect l="0" t="0" r="r" b="b"/>
                <a:pathLst>
                  <a:path w="376" h="542">
                    <a:moveTo>
                      <a:pt x="370" y="60"/>
                    </a:moveTo>
                    <a:lnTo>
                      <a:pt x="306" y="10"/>
                    </a:lnTo>
                    <a:lnTo>
                      <a:pt x="290" y="0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18"/>
                    </a:lnTo>
                    <a:lnTo>
                      <a:pt x="240" y="124"/>
                    </a:lnTo>
                    <a:lnTo>
                      <a:pt x="236" y="128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2" y="398"/>
                    </a:lnTo>
                    <a:lnTo>
                      <a:pt x="78" y="400"/>
                    </a:lnTo>
                    <a:lnTo>
                      <a:pt x="68" y="406"/>
                    </a:lnTo>
                    <a:lnTo>
                      <a:pt x="0" y="504"/>
                    </a:lnTo>
                    <a:lnTo>
                      <a:pt x="18" y="512"/>
                    </a:lnTo>
                    <a:lnTo>
                      <a:pt x="94" y="542"/>
                    </a:lnTo>
                    <a:lnTo>
                      <a:pt x="94" y="542"/>
                    </a:lnTo>
                    <a:lnTo>
                      <a:pt x="98" y="542"/>
                    </a:lnTo>
                    <a:lnTo>
                      <a:pt x="104" y="542"/>
                    </a:lnTo>
                    <a:lnTo>
                      <a:pt x="110" y="540"/>
                    </a:lnTo>
                    <a:lnTo>
                      <a:pt x="116" y="536"/>
                    </a:lnTo>
                    <a:lnTo>
                      <a:pt x="126" y="524"/>
                    </a:lnTo>
                    <a:lnTo>
                      <a:pt x="136" y="510"/>
                    </a:lnTo>
                    <a:lnTo>
                      <a:pt x="220" y="372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86" y="25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70" y="98"/>
                    </a:lnTo>
                    <a:lnTo>
                      <a:pt x="376" y="84"/>
                    </a:lnTo>
                    <a:lnTo>
                      <a:pt x="376" y="76"/>
                    </a:lnTo>
                    <a:lnTo>
                      <a:pt x="376" y="70"/>
                    </a:lnTo>
                    <a:lnTo>
                      <a:pt x="374" y="66"/>
                    </a:lnTo>
                    <a:lnTo>
                      <a:pt x="370" y="60"/>
                    </a:lnTo>
                    <a:lnTo>
                      <a:pt x="37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59"/>
              <p:cNvSpPr>
                <a:spLocks/>
              </p:cNvSpPr>
              <p:nvPr/>
            </p:nvSpPr>
            <p:spPr bwMode="black">
              <a:xfrm>
                <a:off x="8677275" y="4787900"/>
                <a:ext cx="161925" cy="1905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4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58"/>
                  </a:cxn>
                  <a:cxn ang="0">
                    <a:pos x="12" y="68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34" y="120"/>
                  </a:cxn>
                  <a:cxn ang="0">
                    <a:pos x="102" y="2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102" h="120">
                    <a:moveTo>
                      <a:pt x="48" y="6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34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58"/>
                    </a:lnTo>
                    <a:lnTo>
                      <a:pt x="12" y="6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34" y="120"/>
                    </a:lnTo>
                    <a:lnTo>
                      <a:pt x="102" y="2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60"/>
              <p:cNvSpPr>
                <a:spLocks/>
              </p:cNvSpPr>
              <p:nvPr/>
            </p:nvSpPr>
            <p:spPr bwMode="black">
              <a:xfrm>
                <a:off x="9042400" y="4149725"/>
                <a:ext cx="149225" cy="200025"/>
              </a:xfrm>
              <a:custGeom>
                <a:avLst/>
                <a:gdLst/>
                <a:ahLst/>
                <a:cxnLst>
                  <a:cxn ang="0">
                    <a:pos x="8" y="104"/>
                  </a:cxn>
                  <a:cxn ang="0">
                    <a:pos x="44" y="126"/>
                  </a:cxn>
                  <a:cxn ang="0">
                    <a:pos x="94" y="18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6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62"/>
                  </a:cxn>
                  <a:cxn ang="0">
                    <a:pos x="10" y="72"/>
                  </a:cxn>
                  <a:cxn ang="0">
                    <a:pos x="2" y="86"/>
                  </a:cxn>
                  <a:cxn ang="0">
                    <a:pos x="2" y="86"/>
                  </a:cxn>
                  <a:cxn ang="0">
                    <a:pos x="0" y="90"/>
                  </a:cxn>
                  <a:cxn ang="0">
                    <a:pos x="0" y="96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8" y="104"/>
                  </a:cxn>
                </a:cxnLst>
                <a:rect l="0" t="0" r="r" b="b"/>
                <a:pathLst>
                  <a:path w="94" h="126">
                    <a:moveTo>
                      <a:pt x="8" y="104"/>
                    </a:moveTo>
                    <a:lnTo>
                      <a:pt x="44" y="126"/>
                    </a:lnTo>
                    <a:lnTo>
                      <a:pt x="94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62"/>
                    </a:lnTo>
                    <a:lnTo>
                      <a:pt x="10" y="7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61"/>
              <p:cNvSpPr>
                <a:spLocks/>
              </p:cNvSpPr>
              <p:nvPr/>
            </p:nvSpPr>
            <p:spPr bwMode="black">
              <a:xfrm>
                <a:off x="8553450" y="4416425"/>
                <a:ext cx="288925" cy="66040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68" y="10"/>
                  </a:cxn>
                  <a:cxn ang="0">
                    <a:pos x="114" y="8"/>
                  </a:cxn>
                  <a:cxn ang="0">
                    <a:pos x="144" y="14"/>
                  </a:cxn>
                  <a:cxn ang="0">
                    <a:pos x="158" y="32"/>
                  </a:cxn>
                  <a:cxn ang="0">
                    <a:pos x="160" y="56"/>
                  </a:cxn>
                  <a:cxn ang="0">
                    <a:pos x="150" y="86"/>
                  </a:cxn>
                  <a:cxn ang="0">
                    <a:pos x="124" y="138"/>
                  </a:cxn>
                  <a:cxn ang="0">
                    <a:pos x="48" y="258"/>
                  </a:cxn>
                  <a:cxn ang="0">
                    <a:pos x="10" y="332"/>
                  </a:cxn>
                  <a:cxn ang="0">
                    <a:pos x="2" y="362"/>
                  </a:cxn>
                  <a:cxn ang="0">
                    <a:pos x="2" y="388"/>
                  </a:cxn>
                  <a:cxn ang="0">
                    <a:pos x="16" y="406"/>
                  </a:cxn>
                  <a:cxn ang="0">
                    <a:pos x="46" y="414"/>
                  </a:cxn>
                  <a:cxn ang="0">
                    <a:pos x="60" y="416"/>
                  </a:cxn>
                  <a:cxn ang="0">
                    <a:pos x="118" y="410"/>
                  </a:cxn>
                  <a:cxn ang="0">
                    <a:pos x="140" y="404"/>
                  </a:cxn>
                  <a:cxn ang="0">
                    <a:pos x="146" y="392"/>
                  </a:cxn>
                  <a:cxn ang="0">
                    <a:pos x="112" y="400"/>
                  </a:cxn>
                  <a:cxn ang="0">
                    <a:pos x="64" y="404"/>
                  </a:cxn>
                  <a:cxn ang="0">
                    <a:pos x="36" y="394"/>
                  </a:cxn>
                  <a:cxn ang="0">
                    <a:pos x="28" y="386"/>
                  </a:cxn>
                  <a:cxn ang="0">
                    <a:pos x="26" y="360"/>
                  </a:cxn>
                  <a:cxn ang="0">
                    <a:pos x="36" y="328"/>
                  </a:cxn>
                  <a:cxn ang="0">
                    <a:pos x="54" y="290"/>
                  </a:cxn>
                  <a:cxn ang="0">
                    <a:pos x="108" y="202"/>
                  </a:cxn>
                  <a:cxn ang="0">
                    <a:pos x="158" y="114"/>
                  </a:cxn>
                  <a:cxn ang="0">
                    <a:pos x="176" y="76"/>
                  </a:cxn>
                  <a:cxn ang="0">
                    <a:pos x="182" y="42"/>
                  </a:cxn>
                  <a:cxn ang="0">
                    <a:pos x="176" y="18"/>
                  </a:cxn>
                  <a:cxn ang="0">
                    <a:pos x="166" y="8"/>
                  </a:cxn>
                  <a:cxn ang="0">
                    <a:pos x="132" y="0"/>
                  </a:cxn>
                  <a:cxn ang="0">
                    <a:pos x="78" y="2"/>
                  </a:cxn>
                  <a:cxn ang="0">
                    <a:pos x="40" y="10"/>
                  </a:cxn>
                </a:cxnLst>
                <a:rect l="0" t="0" r="r" b="b"/>
                <a:pathLst>
                  <a:path w="182" h="416">
                    <a:moveTo>
                      <a:pt x="40" y="10"/>
                    </a:moveTo>
                    <a:lnTo>
                      <a:pt x="38" y="16"/>
                    </a:lnTo>
                    <a:lnTo>
                      <a:pt x="38" y="16"/>
                    </a:lnTo>
                    <a:lnTo>
                      <a:pt x="68" y="10"/>
                    </a:lnTo>
                    <a:lnTo>
                      <a:pt x="94" y="8"/>
                    </a:lnTo>
                    <a:lnTo>
                      <a:pt x="114" y="8"/>
                    </a:lnTo>
                    <a:lnTo>
                      <a:pt x="132" y="10"/>
                    </a:lnTo>
                    <a:lnTo>
                      <a:pt x="144" y="14"/>
                    </a:lnTo>
                    <a:lnTo>
                      <a:pt x="152" y="22"/>
                    </a:lnTo>
                    <a:lnTo>
                      <a:pt x="158" y="32"/>
                    </a:lnTo>
                    <a:lnTo>
                      <a:pt x="160" y="42"/>
                    </a:lnTo>
                    <a:lnTo>
                      <a:pt x="160" y="56"/>
                    </a:lnTo>
                    <a:lnTo>
                      <a:pt x="156" y="70"/>
                    </a:lnTo>
                    <a:lnTo>
                      <a:pt x="150" y="86"/>
                    </a:lnTo>
                    <a:lnTo>
                      <a:pt x="142" y="102"/>
                    </a:lnTo>
                    <a:lnTo>
                      <a:pt x="124" y="138"/>
                    </a:lnTo>
                    <a:lnTo>
                      <a:pt x="100" y="178"/>
                    </a:lnTo>
                    <a:lnTo>
                      <a:pt x="48" y="258"/>
                    </a:lnTo>
                    <a:lnTo>
                      <a:pt x="26" y="296"/>
                    </a:lnTo>
                    <a:lnTo>
                      <a:pt x="10" y="332"/>
                    </a:lnTo>
                    <a:lnTo>
                      <a:pt x="4" y="348"/>
                    </a:lnTo>
                    <a:lnTo>
                      <a:pt x="2" y="362"/>
                    </a:lnTo>
                    <a:lnTo>
                      <a:pt x="0" y="376"/>
                    </a:lnTo>
                    <a:lnTo>
                      <a:pt x="2" y="388"/>
                    </a:lnTo>
                    <a:lnTo>
                      <a:pt x="8" y="398"/>
                    </a:lnTo>
                    <a:lnTo>
                      <a:pt x="16" y="406"/>
                    </a:lnTo>
                    <a:lnTo>
                      <a:pt x="28" y="412"/>
                    </a:lnTo>
                    <a:lnTo>
                      <a:pt x="46" y="414"/>
                    </a:lnTo>
                    <a:lnTo>
                      <a:pt x="46" y="414"/>
                    </a:lnTo>
                    <a:lnTo>
                      <a:pt x="60" y="416"/>
                    </a:lnTo>
                    <a:lnTo>
                      <a:pt x="78" y="414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40" y="404"/>
                    </a:lnTo>
                    <a:lnTo>
                      <a:pt x="164" y="398"/>
                    </a:lnTo>
                    <a:lnTo>
                      <a:pt x="146" y="392"/>
                    </a:lnTo>
                    <a:lnTo>
                      <a:pt x="146" y="392"/>
                    </a:lnTo>
                    <a:lnTo>
                      <a:pt x="112" y="400"/>
                    </a:lnTo>
                    <a:lnTo>
                      <a:pt x="86" y="402"/>
                    </a:lnTo>
                    <a:lnTo>
                      <a:pt x="64" y="404"/>
                    </a:lnTo>
                    <a:lnTo>
                      <a:pt x="48" y="400"/>
                    </a:lnTo>
                    <a:lnTo>
                      <a:pt x="36" y="394"/>
                    </a:lnTo>
                    <a:lnTo>
                      <a:pt x="32" y="390"/>
                    </a:lnTo>
                    <a:lnTo>
                      <a:pt x="28" y="386"/>
                    </a:lnTo>
                    <a:lnTo>
                      <a:pt x="26" y="374"/>
                    </a:lnTo>
                    <a:lnTo>
                      <a:pt x="26" y="360"/>
                    </a:lnTo>
                    <a:lnTo>
                      <a:pt x="30" y="346"/>
                    </a:lnTo>
                    <a:lnTo>
                      <a:pt x="36" y="328"/>
                    </a:lnTo>
                    <a:lnTo>
                      <a:pt x="44" y="310"/>
                    </a:lnTo>
                    <a:lnTo>
                      <a:pt x="54" y="290"/>
                    </a:lnTo>
                    <a:lnTo>
                      <a:pt x="80" y="246"/>
                    </a:lnTo>
                    <a:lnTo>
                      <a:pt x="108" y="202"/>
                    </a:lnTo>
                    <a:lnTo>
                      <a:pt x="134" y="158"/>
                    </a:lnTo>
                    <a:lnTo>
                      <a:pt x="158" y="114"/>
                    </a:lnTo>
                    <a:lnTo>
                      <a:pt x="168" y="94"/>
                    </a:lnTo>
                    <a:lnTo>
                      <a:pt x="176" y="76"/>
                    </a:lnTo>
                    <a:lnTo>
                      <a:pt x="180" y="58"/>
                    </a:lnTo>
                    <a:lnTo>
                      <a:pt x="182" y="42"/>
                    </a:lnTo>
                    <a:lnTo>
                      <a:pt x="180" y="30"/>
                    </a:lnTo>
                    <a:lnTo>
                      <a:pt x="176" y="18"/>
                    </a:lnTo>
                    <a:lnTo>
                      <a:pt x="170" y="12"/>
                    </a:lnTo>
                    <a:lnTo>
                      <a:pt x="166" y="8"/>
                    </a:lnTo>
                    <a:lnTo>
                      <a:pt x="152" y="2"/>
                    </a:lnTo>
                    <a:lnTo>
                      <a:pt x="132" y="0"/>
                    </a:lnTo>
                    <a:lnTo>
                      <a:pt x="108" y="0"/>
                    </a:lnTo>
                    <a:lnTo>
                      <a:pt x="78" y="2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2" name="TextBox 51"/>
            <p:cNvSpPr txBox="1"/>
            <p:nvPr/>
          </p:nvSpPr>
          <p:spPr bwMode="black">
            <a:xfrm>
              <a:off x="575526" y="4016970"/>
              <a:ext cx="933269" cy="1692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100" dirty="0">
                  <a:solidFill>
                    <a:schemeClr val="bg1"/>
                  </a:solidFill>
                </a:rPr>
                <a:t>+353 1 4389019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51056" y="3209368"/>
            <a:ext cx="16046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GB" sz="1400" b="1" dirty="0">
                <a:solidFill>
                  <a:schemeClr val="bg1"/>
                </a:solidFill>
              </a:rPr>
              <a:t>Rebecca Porter</a:t>
            </a:r>
          </a:p>
          <a:p>
            <a:pPr marL="4763"/>
            <a:r>
              <a:rPr lang="en-GB" sz="1100" dirty="0">
                <a:solidFill>
                  <a:schemeClr val="bg1"/>
                </a:solidFill>
              </a:rPr>
              <a:t>Associate Director</a:t>
            </a:r>
          </a:p>
          <a:p>
            <a:pPr marL="4763"/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36721" y="3119718"/>
            <a:ext cx="2097741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" name="Group 24"/>
          <p:cNvGrpSpPr/>
          <p:nvPr/>
        </p:nvGrpSpPr>
        <p:grpSpPr bwMode="black">
          <a:xfrm>
            <a:off x="4151056" y="3795324"/>
            <a:ext cx="1799643" cy="169277"/>
            <a:chOff x="326307" y="3795324"/>
            <a:chExt cx="1799643" cy="169277"/>
          </a:xfrm>
        </p:grpSpPr>
        <p:grpSp>
          <p:nvGrpSpPr>
            <p:cNvPr id="26" name="Group 153"/>
            <p:cNvGrpSpPr>
              <a:grpSpLocks noChangeAspect="1"/>
            </p:cNvGrpSpPr>
            <p:nvPr/>
          </p:nvGrpSpPr>
          <p:grpSpPr bwMode="black">
            <a:xfrm>
              <a:off x="326307" y="3849114"/>
              <a:ext cx="134459" cy="89640"/>
              <a:chOff x="-6357938" y="3122613"/>
              <a:chExt cx="1104900" cy="736600"/>
            </a:xfrm>
            <a:solidFill>
              <a:schemeClr val="bg1"/>
            </a:solidFill>
          </p:grpSpPr>
          <p:sp>
            <p:nvSpPr>
              <p:cNvPr id="28" name="Freeform 7"/>
              <p:cNvSpPr>
                <a:spLocks/>
              </p:cNvSpPr>
              <p:nvPr/>
            </p:nvSpPr>
            <p:spPr bwMode="black">
              <a:xfrm>
                <a:off x="-6319838" y="3122613"/>
                <a:ext cx="1028700" cy="431800"/>
              </a:xfrm>
              <a:custGeom>
                <a:avLst/>
                <a:gdLst/>
                <a:ahLst/>
                <a:cxnLst>
                  <a:cxn ang="0">
                    <a:pos x="324" y="272"/>
                  </a:cxn>
                  <a:cxn ang="0">
                    <a:pos x="648" y="0"/>
                  </a:cxn>
                  <a:cxn ang="0">
                    <a:pos x="648" y="0"/>
                  </a:cxn>
                  <a:cxn ang="0">
                    <a:pos x="6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24" y="272"/>
                  </a:cxn>
                </a:cxnLst>
                <a:rect l="0" t="0" r="r" b="b"/>
                <a:pathLst>
                  <a:path w="648" h="272">
                    <a:moveTo>
                      <a:pt x="324" y="272"/>
                    </a:moveTo>
                    <a:lnTo>
                      <a:pt x="648" y="0"/>
                    </a:lnTo>
                    <a:lnTo>
                      <a:pt x="648" y="0"/>
                    </a:lnTo>
                    <a:lnTo>
                      <a:pt x="6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2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black">
              <a:xfrm>
                <a:off x="-56213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32" y="8"/>
                  </a:cxn>
                  <a:cxn ang="0">
                    <a:pos x="232" y="8"/>
                  </a:cxn>
                  <a:cxn ang="0">
                    <a:pos x="230" y="0"/>
                  </a:cxn>
                  <a:cxn ang="0">
                    <a:pos x="0" y="192"/>
                  </a:cxn>
                  <a:cxn ang="0">
                    <a:pos x="230" y="422"/>
                  </a:cxn>
                  <a:cxn ang="0">
                    <a:pos x="230" y="422"/>
                  </a:cxn>
                  <a:cxn ang="0">
                    <a:pos x="232" y="416"/>
                  </a:cxn>
                  <a:cxn ang="0">
                    <a:pos x="232" y="8"/>
                  </a:cxn>
                </a:cxnLst>
                <a:rect l="0" t="0" r="r" b="b"/>
                <a:pathLst>
                  <a:path w="232" h="422">
                    <a:moveTo>
                      <a:pt x="232" y="8"/>
                    </a:moveTo>
                    <a:lnTo>
                      <a:pt x="232" y="8"/>
                    </a:lnTo>
                    <a:lnTo>
                      <a:pt x="230" y="0"/>
                    </a:lnTo>
                    <a:lnTo>
                      <a:pt x="0" y="192"/>
                    </a:lnTo>
                    <a:lnTo>
                      <a:pt x="230" y="422"/>
                    </a:lnTo>
                    <a:lnTo>
                      <a:pt x="230" y="422"/>
                    </a:lnTo>
                    <a:lnTo>
                      <a:pt x="232" y="416"/>
                    </a:lnTo>
                    <a:lnTo>
                      <a:pt x="23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black">
              <a:xfrm>
                <a:off x="-6357938" y="3154363"/>
                <a:ext cx="368300" cy="6699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416"/>
                  </a:cxn>
                  <a:cxn ang="0">
                    <a:pos x="0" y="416"/>
                  </a:cxn>
                  <a:cxn ang="0">
                    <a:pos x="2" y="422"/>
                  </a:cxn>
                  <a:cxn ang="0">
                    <a:pos x="232" y="192"/>
                  </a:cxn>
                  <a:cxn ang="0">
                    <a:pos x="2" y="0"/>
                  </a:cxn>
                </a:cxnLst>
                <a:rect l="0" t="0" r="r" b="b"/>
                <a:pathLst>
                  <a:path w="232" h="422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2" y="422"/>
                    </a:lnTo>
                    <a:lnTo>
                      <a:pt x="232" y="19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black">
              <a:xfrm>
                <a:off x="-6323013" y="3487738"/>
                <a:ext cx="1035050" cy="371475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336" y="72"/>
                  </a:cxn>
                  <a:cxn ang="0">
                    <a:pos x="336" y="72"/>
                  </a:cxn>
                  <a:cxn ang="0">
                    <a:pos x="330" y="74"/>
                  </a:cxn>
                  <a:cxn ang="0">
                    <a:pos x="326" y="74"/>
                  </a:cxn>
                  <a:cxn ang="0">
                    <a:pos x="326" y="74"/>
                  </a:cxn>
                  <a:cxn ang="0">
                    <a:pos x="322" y="74"/>
                  </a:cxn>
                  <a:cxn ang="0">
                    <a:pos x="316" y="72"/>
                  </a:cxn>
                  <a:cxn ang="0">
                    <a:pos x="232" y="0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6" y="234"/>
                  </a:cxn>
                  <a:cxn ang="0">
                    <a:pos x="646" y="234"/>
                  </a:cxn>
                  <a:cxn ang="0">
                    <a:pos x="646" y="234"/>
                  </a:cxn>
                  <a:cxn ang="0">
                    <a:pos x="652" y="232"/>
                  </a:cxn>
                  <a:cxn ang="0">
                    <a:pos x="420" y="0"/>
                  </a:cxn>
                </a:cxnLst>
                <a:rect l="0" t="0" r="r" b="b"/>
                <a:pathLst>
                  <a:path w="652" h="234">
                    <a:moveTo>
                      <a:pt x="420" y="0"/>
                    </a:moveTo>
                    <a:lnTo>
                      <a:pt x="336" y="72"/>
                    </a:lnTo>
                    <a:lnTo>
                      <a:pt x="336" y="72"/>
                    </a:lnTo>
                    <a:lnTo>
                      <a:pt x="330" y="74"/>
                    </a:lnTo>
                    <a:lnTo>
                      <a:pt x="326" y="74"/>
                    </a:lnTo>
                    <a:lnTo>
                      <a:pt x="326" y="74"/>
                    </a:lnTo>
                    <a:lnTo>
                      <a:pt x="322" y="74"/>
                    </a:lnTo>
                    <a:lnTo>
                      <a:pt x="316" y="72"/>
                    </a:lnTo>
                    <a:lnTo>
                      <a:pt x="232" y="0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6" y="234"/>
                    </a:lnTo>
                    <a:lnTo>
                      <a:pt x="646" y="234"/>
                    </a:lnTo>
                    <a:lnTo>
                      <a:pt x="646" y="234"/>
                    </a:lnTo>
                    <a:lnTo>
                      <a:pt x="652" y="232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7" name="TextBox 26"/>
            <p:cNvSpPr txBox="1"/>
            <p:nvPr/>
          </p:nvSpPr>
          <p:spPr bwMode="black">
            <a:xfrm>
              <a:off x="575526" y="3795324"/>
              <a:ext cx="1550424" cy="1692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100" dirty="0">
                  <a:solidFill>
                    <a:schemeClr val="bg1"/>
                  </a:solidFill>
                </a:rPr>
                <a:t>rebecca.porter@ipsos.com</a:t>
              </a:r>
            </a:p>
          </p:txBody>
        </p:sp>
      </p:grpSp>
      <p:grpSp>
        <p:nvGrpSpPr>
          <p:cNvPr id="33" name="Group 32"/>
          <p:cNvGrpSpPr/>
          <p:nvPr/>
        </p:nvGrpSpPr>
        <p:grpSpPr bwMode="black">
          <a:xfrm>
            <a:off x="4156290" y="4016970"/>
            <a:ext cx="1209314" cy="169277"/>
            <a:chOff x="331541" y="4016970"/>
            <a:chExt cx="1209314" cy="169277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 bwMode="black">
            <a:xfrm flipH="1">
              <a:off x="331541" y="4027264"/>
              <a:ext cx="126792" cy="148688"/>
              <a:chOff x="8553450" y="4149725"/>
              <a:chExt cx="790575" cy="927100"/>
            </a:xfrm>
            <a:solidFill>
              <a:schemeClr val="bg1"/>
            </a:solidFill>
          </p:grpSpPr>
          <p:sp>
            <p:nvSpPr>
              <p:cNvPr id="41" name="Freeform 58"/>
              <p:cNvSpPr>
                <a:spLocks/>
              </p:cNvSpPr>
              <p:nvPr/>
            </p:nvSpPr>
            <p:spPr bwMode="black">
              <a:xfrm>
                <a:off x="8747125" y="4187825"/>
                <a:ext cx="596900" cy="860425"/>
              </a:xfrm>
              <a:custGeom>
                <a:avLst/>
                <a:gdLst/>
                <a:ahLst/>
                <a:cxnLst>
                  <a:cxn ang="0">
                    <a:pos x="370" y="60"/>
                  </a:cxn>
                  <a:cxn ang="0">
                    <a:pos x="306" y="10"/>
                  </a:cxn>
                  <a:cxn ang="0">
                    <a:pos x="290" y="0"/>
                  </a:cxn>
                  <a:cxn ang="0">
                    <a:pos x="240" y="106"/>
                  </a:cxn>
                  <a:cxn ang="0">
                    <a:pos x="240" y="106"/>
                  </a:cxn>
                  <a:cxn ang="0">
                    <a:pos x="240" y="118"/>
                  </a:cxn>
                  <a:cxn ang="0">
                    <a:pos x="240" y="124"/>
                  </a:cxn>
                  <a:cxn ang="0">
                    <a:pos x="236" y="128"/>
                  </a:cxn>
                  <a:cxn ang="0">
                    <a:pos x="162" y="260"/>
                  </a:cxn>
                  <a:cxn ang="0">
                    <a:pos x="160" y="260"/>
                  </a:cxn>
                  <a:cxn ang="0">
                    <a:pos x="86" y="392"/>
                  </a:cxn>
                  <a:cxn ang="0">
                    <a:pos x="86" y="392"/>
                  </a:cxn>
                  <a:cxn ang="0">
                    <a:pos x="82" y="398"/>
                  </a:cxn>
                  <a:cxn ang="0">
                    <a:pos x="78" y="400"/>
                  </a:cxn>
                  <a:cxn ang="0">
                    <a:pos x="68" y="406"/>
                  </a:cxn>
                  <a:cxn ang="0">
                    <a:pos x="0" y="504"/>
                  </a:cxn>
                  <a:cxn ang="0">
                    <a:pos x="18" y="512"/>
                  </a:cxn>
                  <a:cxn ang="0">
                    <a:pos x="94" y="542"/>
                  </a:cxn>
                  <a:cxn ang="0">
                    <a:pos x="94" y="542"/>
                  </a:cxn>
                  <a:cxn ang="0">
                    <a:pos x="98" y="542"/>
                  </a:cxn>
                  <a:cxn ang="0">
                    <a:pos x="104" y="542"/>
                  </a:cxn>
                  <a:cxn ang="0">
                    <a:pos x="110" y="540"/>
                  </a:cxn>
                  <a:cxn ang="0">
                    <a:pos x="116" y="536"/>
                  </a:cxn>
                  <a:cxn ang="0">
                    <a:pos x="126" y="524"/>
                  </a:cxn>
                  <a:cxn ang="0">
                    <a:pos x="136" y="510"/>
                  </a:cxn>
                  <a:cxn ang="0">
                    <a:pos x="220" y="372"/>
                  </a:cxn>
                  <a:cxn ang="0">
                    <a:pos x="252" y="314"/>
                  </a:cxn>
                  <a:cxn ang="0">
                    <a:pos x="254" y="314"/>
                  </a:cxn>
                  <a:cxn ang="0">
                    <a:pos x="286" y="256"/>
                  </a:cxn>
                  <a:cxn ang="0">
                    <a:pos x="364" y="114"/>
                  </a:cxn>
                  <a:cxn ang="0">
                    <a:pos x="364" y="114"/>
                  </a:cxn>
                  <a:cxn ang="0">
                    <a:pos x="370" y="98"/>
                  </a:cxn>
                  <a:cxn ang="0">
                    <a:pos x="376" y="84"/>
                  </a:cxn>
                  <a:cxn ang="0">
                    <a:pos x="376" y="76"/>
                  </a:cxn>
                  <a:cxn ang="0">
                    <a:pos x="376" y="70"/>
                  </a:cxn>
                  <a:cxn ang="0">
                    <a:pos x="374" y="66"/>
                  </a:cxn>
                  <a:cxn ang="0">
                    <a:pos x="370" y="60"/>
                  </a:cxn>
                  <a:cxn ang="0">
                    <a:pos x="370" y="60"/>
                  </a:cxn>
                </a:cxnLst>
                <a:rect l="0" t="0" r="r" b="b"/>
                <a:pathLst>
                  <a:path w="376" h="542">
                    <a:moveTo>
                      <a:pt x="370" y="60"/>
                    </a:moveTo>
                    <a:lnTo>
                      <a:pt x="306" y="10"/>
                    </a:lnTo>
                    <a:lnTo>
                      <a:pt x="290" y="0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0" y="118"/>
                    </a:lnTo>
                    <a:lnTo>
                      <a:pt x="240" y="124"/>
                    </a:lnTo>
                    <a:lnTo>
                      <a:pt x="236" y="128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2" y="398"/>
                    </a:lnTo>
                    <a:lnTo>
                      <a:pt x="78" y="400"/>
                    </a:lnTo>
                    <a:lnTo>
                      <a:pt x="68" y="406"/>
                    </a:lnTo>
                    <a:lnTo>
                      <a:pt x="0" y="504"/>
                    </a:lnTo>
                    <a:lnTo>
                      <a:pt x="18" y="512"/>
                    </a:lnTo>
                    <a:lnTo>
                      <a:pt x="94" y="542"/>
                    </a:lnTo>
                    <a:lnTo>
                      <a:pt x="94" y="542"/>
                    </a:lnTo>
                    <a:lnTo>
                      <a:pt x="98" y="542"/>
                    </a:lnTo>
                    <a:lnTo>
                      <a:pt x="104" y="542"/>
                    </a:lnTo>
                    <a:lnTo>
                      <a:pt x="110" y="540"/>
                    </a:lnTo>
                    <a:lnTo>
                      <a:pt x="116" y="536"/>
                    </a:lnTo>
                    <a:lnTo>
                      <a:pt x="126" y="524"/>
                    </a:lnTo>
                    <a:lnTo>
                      <a:pt x="136" y="510"/>
                    </a:lnTo>
                    <a:lnTo>
                      <a:pt x="220" y="372"/>
                    </a:lnTo>
                    <a:lnTo>
                      <a:pt x="252" y="314"/>
                    </a:lnTo>
                    <a:lnTo>
                      <a:pt x="254" y="314"/>
                    </a:lnTo>
                    <a:lnTo>
                      <a:pt x="286" y="25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70" y="98"/>
                    </a:lnTo>
                    <a:lnTo>
                      <a:pt x="376" y="84"/>
                    </a:lnTo>
                    <a:lnTo>
                      <a:pt x="376" y="76"/>
                    </a:lnTo>
                    <a:lnTo>
                      <a:pt x="376" y="70"/>
                    </a:lnTo>
                    <a:lnTo>
                      <a:pt x="374" y="66"/>
                    </a:lnTo>
                    <a:lnTo>
                      <a:pt x="370" y="60"/>
                    </a:lnTo>
                    <a:lnTo>
                      <a:pt x="370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black">
              <a:xfrm>
                <a:off x="8677275" y="4787900"/>
                <a:ext cx="161925" cy="190500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38" y="22"/>
                  </a:cxn>
                  <a:cxn ang="0">
                    <a:pos x="38" y="22"/>
                  </a:cxn>
                  <a:cxn ang="0">
                    <a:pos x="34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58"/>
                  </a:cxn>
                  <a:cxn ang="0">
                    <a:pos x="12" y="68"/>
                  </a:cxn>
                  <a:cxn ang="0">
                    <a:pos x="2" y="84"/>
                  </a:cxn>
                  <a:cxn ang="0">
                    <a:pos x="2" y="84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34" y="120"/>
                  </a:cxn>
                  <a:cxn ang="0">
                    <a:pos x="102" y="22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102" h="120">
                    <a:moveTo>
                      <a:pt x="48" y="6"/>
                    </a:moveTo>
                    <a:lnTo>
                      <a:pt x="38" y="22"/>
                    </a:lnTo>
                    <a:lnTo>
                      <a:pt x="38" y="22"/>
                    </a:lnTo>
                    <a:lnTo>
                      <a:pt x="34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58"/>
                    </a:lnTo>
                    <a:lnTo>
                      <a:pt x="12" y="68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34" y="120"/>
                    </a:lnTo>
                    <a:lnTo>
                      <a:pt x="102" y="2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black">
              <a:xfrm>
                <a:off x="9042400" y="4149725"/>
                <a:ext cx="149225" cy="200025"/>
              </a:xfrm>
              <a:custGeom>
                <a:avLst/>
                <a:gdLst/>
                <a:ahLst/>
                <a:cxnLst>
                  <a:cxn ang="0">
                    <a:pos x="8" y="104"/>
                  </a:cxn>
                  <a:cxn ang="0">
                    <a:pos x="44" y="126"/>
                  </a:cxn>
                  <a:cxn ang="0">
                    <a:pos x="94" y="18"/>
                  </a:cxn>
                  <a:cxn ang="0">
                    <a:pos x="66" y="2"/>
                  </a:cxn>
                  <a:cxn ang="0">
                    <a:pos x="66" y="2"/>
                  </a:cxn>
                  <a:cxn ang="0">
                    <a:pos x="62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48" y="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6" y="34"/>
                  </a:cxn>
                  <a:cxn ang="0">
                    <a:pos x="28" y="48"/>
                  </a:cxn>
                  <a:cxn ang="0">
                    <a:pos x="28" y="48"/>
                  </a:cxn>
                  <a:cxn ang="0">
                    <a:pos x="20" y="62"/>
                  </a:cxn>
                  <a:cxn ang="0">
                    <a:pos x="10" y="72"/>
                  </a:cxn>
                  <a:cxn ang="0">
                    <a:pos x="2" y="86"/>
                  </a:cxn>
                  <a:cxn ang="0">
                    <a:pos x="2" y="86"/>
                  </a:cxn>
                  <a:cxn ang="0">
                    <a:pos x="0" y="90"/>
                  </a:cxn>
                  <a:cxn ang="0">
                    <a:pos x="0" y="96"/>
                  </a:cxn>
                  <a:cxn ang="0">
                    <a:pos x="4" y="100"/>
                  </a:cxn>
                  <a:cxn ang="0">
                    <a:pos x="8" y="104"/>
                  </a:cxn>
                  <a:cxn ang="0">
                    <a:pos x="8" y="104"/>
                  </a:cxn>
                </a:cxnLst>
                <a:rect l="0" t="0" r="r" b="b"/>
                <a:pathLst>
                  <a:path w="94" h="126">
                    <a:moveTo>
                      <a:pt x="8" y="104"/>
                    </a:moveTo>
                    <a:lnTo>
                      <a:pt x="44" y="126"/>
                    </a:lnTo>
                    <a:lnTo>
                      <a:pt x="94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48" y="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6" y="34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0" y="62"/>
                    </a:lnTo>
                    <a:lnTo>
                      <a:pt x="10" y="72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4" y="100"/>
                    </a:lnTo>
                    <a:lnTo>
                      <a:pt x="8" y="104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black">
              <a:xfrm>
                <a:off x="8553450" y="4416425"/>
                <a:ext cx="288925" cy="66040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68" y="10"/>
                  </a:cxn>
                  <a:cxn ang="0">
                    <a:pos x="114" y="8"/>
                  </a:cxn>
                  <a:cxn ang="0">
                    <a:pos x="144" y="14"/>
                  </a:cxn>
                  <a:cxn ang="0">
                    <a:pos x="158" y="32"/>
                  </a:cxn>
                  <a:cxn ang="0">
                    <a:pos x="160" y="56"/>
                  </a:cxn>
                  <a:cxn ang="0">
                    <a:pos x="150" y="86"/>
                  </a:cxn>
                  <a:cxn ang="0">
                    <a:pos x="124" y="138"/>
                  </a:cxn>
                  <a:cxn ang="0">
                    <a:pos x="48" y="258"/>
                  </a:cxn>
                  <a:cxn ang="0">
                    <a:pos x="10" y="332"/>
                  </a:cxn>
                  <a:cxn ang="0">
                    <a:pos x="2" y="362"/>
                  </a:cxn>
                  <a:cxn ang="0">
                    <a:pos x="2" y="388"/>
                  </a:cxn>
                  <a:cxn ang="0">
                    <a:pos x="16" y="406"/>
                  </a:cxn>
                  <a:cxn ang="0">
                    <a:pos x="46" y="414"/>
                  </a:cxn>
                  <a:cxn ang="0">
                    <a:pos x="60" y="416"/>
                  </a:cxn>
                  <a:cxn ang="0">
                    <a:pos x="118" y="410"/>
                  </a:cxn>
                  <a:cxn ang="0">
                    <a:pos x="140" y="404"/>
                  </a:cxn>
                  <a:cxn ang="0">
                    <a:pos x="146" y="392"/>
                  </a:cxn>
                  <a:cxn ang="0">
                    <a:pos x="112" y="400"/>
                  </a:cxn>
                  <a:cxn ang="0">
                    <a:pos x="64" y="404"/>
                  </a:cxn>
                  <a:cxn ang="0">
                    <a:pos x="36" y="394"/>
                  </a:cxn>
                  <a:cxn ang="0">
                    <a:pos x="28" y="386"/>
                  </a:cxn>
                  <a:cxn ang="0">
                    <a:pos x="26" y="360"/>
                  </a:cxn>
                  <a:cxn ang="0">
                    <a:pos x="36" y="328"/>
                  </a:cxn>
                  <a:cxn ang="0">
                    <a:pos x="54" y="290"/>
                  </a:cxn>
                  <a:cxn ang="0">
                    <a:pos x="108" y="202"/>
                  </a:cxn>
                  <a:cxn ang="0">
                    <a:pos x="158" y="114"/>
                  </a:cxn>
                  <a:cxn ang="0">
                    <a:pos x="176" y="76"/>
                  </a:cxn>
                  <a:cxn ang="0">
                    <a:pos x="182" y="42"/>
                  </a:cxn>
                  <a:cxn ang="0">
                    <a:pos x="176" y="18"/>
                  </a:cxn>
                  <a:cxn ang="0">
                    <a:pos x="166" y="8"/>
                  </a:cxn>
                  <a:cxn ang="0">
                    <a:pos x="132" y="0"/>
                  </a:cxn>
                  <a:cxn ang="0">
                    <a:pos x="78" y="2"/>
                  </a:cxn>
                  <a:cxn ang="0">
                    <a:pos x="40" y="10"/>
                  </a:cxn>
                </a:cxnLst>
                <a:rect l="0" t="0" r="r" b="b"/>
                <a:pathLst>
                  <a:path w="182" h="416">
                    <a:moveTo>
                      <a:pt x="40" y="10"/>
                    </a:moveTo>
                    <a:lnTo>
                      <a:pt x="38" y="16"/>
                    </a:lnTo>
                    <a:lnTo>
                      <a:pt x="38" y="16"/>
                    </a:lnTo>
                    <a:lnTo>
                      <a:pt x="68" y="10"/>
                    </a:lnTo>
                    <a:lnTo>
                      <a:pt x="94" y="8"/>
                    </a:lnTo>
                    <a:lnTo>
                      <a:pt x="114" y="8"/>
                    </a:lnTo>
                    <a:lnTo>
                      <a:pt x="132" y="10"/>
                    </a:lnTo>
                    <a:lnTo>
                      <a:pt x="144" y="14"/>
                    </a:lnTo>
                    <a:lnTo>
                      <a:pt x="152" y="22"/>
                    </a:lnTo>
                    <a:lnTo>
                      <a:pt x="158" y="32"/>
                    </a:lnTo>
                    <a:lnTo>
                      <a:pt x="160" y="42"/>
                    </a:lnTo>
                    <a:lnTo>
                      <a:pt x="160" y="56"/>
                    </a:lnTo>
                    <a:lnTo>
                      <a:pt x="156" y="70"/>
                    </a:lnTo>
                    <a:lnTo>
                      <a:pt x="150" y="86"/>
                    </a:lnTo>
                    <a:lnTo>
                      <a:pt x="142" y="102"/>
                    </a:lnTo>
                    <a:lnTo>
                      <a:pt x="124" y="138"/>
                    </a:lnTo>
                    <a:lnTo>
                      <a:pt x="100" y="178"/>
                    </a:lnTo>
                    <a:lnTo>
                      <a:pt x="48" y="258"/>
                    </a:lnTo>
                    <a:lnTo>
                      <a:pt x="26" y="296"/>
                    </a:lnTo>
                    <a:lnTo>
                      <a:pt x="10" y="332"/>
                    </a:lnTo>
                    <a:lnTo>
                      <a:pt x="4" y="348"/>
                    </a:lnTo>
                    <a:lnTo>
                      <a:pt x="2" y="362"/>
                    </a:lnTo>
                    <a:lnTo>
                      <a:pt x="0" y="376"/>
                    </a:lnTo>
                    <a:lnTo>
                      <a:pt x="2" y="388"/>
                    </a:lnTo>
                    <a:lnTo>
                      <a:pt x="8" y="398"/>
                    </a:lnTo>
                    <a:lnTo>
                      <a:pt x="16" y="406"/>
                    </a:lnTo>
                    <a:lnTo>
                      <a:pt x="28" y="412"/>
                    </a:lnTo>
                    <a:lnTo>
                      <a:pt x="46" y="414"/>
                    </a:lnTo>
                    <a:lnTo>
                      <a:pt x="46" y="414"/>
                    </a:lnTo>
                    <a:lnTo>
                      <a:pt x="60" y="416"/>
                    </a:lnTo>
                    <a:lnTo>
                      <a:pt x="78" y="414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40" y="404"/>
                    </a:lnTo>
                    <a:lnTo>
                      <a:pt x="164" y="398"/>
                    </a:lnTo>
                    <a:lnTo>
                      <a:pt x="146" y="392"/>
                    </a:lnTo>
                    <a:lnTo>
                      <a:pt x="146" y="392"/>
                    </a:lnTo>
                    <a:lnTo>
                      <a:pt x="112" y="400"/>
                    </a:lnTo>
                    <a:lnTo>
                      <a:pt x="86" y="402"/>
                    </a:lnTo>
                    <a:lnTo>
                      <a:pt x="64" y="404"/>
                    </a:lnTo>
                    <a:lnTo>
                      <a:pt x="48" y="400"/>
                    </a:lnTo>
                    <a:lnTo>
                      <a:pt x="36" y="394"/>
                    </a:lnTo>
                    <a:lnTo>
                      <a:pt x="32" y="390"/>
                    </a:lnTo>
                    <a:lnTo>
                      <a:pt x="28" y="386"/>
                    </a:lnTo>
                    <a:lnTo>
                      <a:pt x="26" y="374"/>
                    </a:lnTo>
                    <a:lnTo>
                      <a:pt x="26" y="360"/>
                    </a:lnTo>
                    <a:lnTo>
                      <a:pt x="30" y="346"/>
                    </a:lnTo>
                    <a:lnTo>
                      <a:pt x="36" y="328"/>
                    </a:lnTo>
                    <a:lnTo>
                      <a:pt x="44" y="310"/>
                    </a:lnTo>
                    <a:lnTo>
                      <a:pt x="54" y="290"/>
                    </a:lnTo>
                    <a:lnTo>
                      <a:pt x="80" y="246"/>
                    </a:lnTo>
                    <a:lnTo>
                      <a:pt x="108" y="202"/>
                    </a:lnTo>
                    <a:lnTo>
                      <a:pt x="134" y="158"/>
                    </a:lnTo>
                    <a:lnTo>
                      <a:pt x="158" y="114"/>
                    </a:lnTo>
                    <a:lnTo>
                      <a:pt x="168" y="94"/>
                    </a:lnTo>
                    <a:lnTo>
                      <a:pt x="176" y="76"/>
                    </a:lnTo>
                    <a:lnTo>
                      <a:pt x="180" y="58"/>
                    </a:lnTo>
                    <a:lnTo>
                      <a:pt x="182" y="42"/>
                    </a:lnTo>
                    <a:lnTo>
                      <a:pt x="180" y="30"/>
                    </a:lnTo>
                    <a:lnTo>
                      <a:pt x="176" y="18"/>
                    </a:lnTo>
                    <a:lnTo>
                      <a:pt x="170" y="12"/>
                    </a:lnTo>
                    <a:lnTo>
                      <a:pt x="166" y="8"/>
                    </a:lnTo>
                    <a:lnTo>
                      <a:pt x="152" y="2"/>
                    </a:lnTo>
                    <a:lnTo>
                      <a:pt x="132" y="0"/>
                    </a:lnTo>
                    <a:lnTo>
                      <a:pt x="108" y="0"/>
                    </a:lnTo>
                    <a:lnTo>
                      <a:pt x="78" y="2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5" name="TextBox 34"/>
            <p:cNvSpPr txBox="1"/>
            <p:nvPr/>
          </p:nvSpPr>
          <p:spPr bwMode="black">
            <a:xfrm>
              <a:off x="575526" y="4016970"/>
              <a:ext cx="965329" cy="1692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/>
              <a:r>
                <a:rPr lang="en-GB" sz="1100" dirty="0">
                  <a:solidFill>
                    <a:schemeClr val="bg1"/>
                  </a:solidFill>
                </a:rPr>
                <a:t>+ 353 1 4389041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29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64433"/>
            <a:ext cx="7228684" cy="886397"/>
          </a:xfrm>
        </p:spPr>
        <p:txBody>
          <a:bodyPr/>
          <a:lstStyle/>
          <a:p>
            <a:r>
              <a:rPr lang="en-IE" dirty="0"/>
              <a:t>Level Of Agreement With Statements About Food Safety – IOI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Q.11	I’m now going to read out four statements about food safety,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74103783"/>
              </p:ext>
            </p:extLst>
          </p:nvPr>
        </p:nvGraphicFramePr>
        <p:xfrm>
          <a:off x="983226" y="131752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86516" y="2331986"/>
            <a:ext cx="110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400" b="1" dirty="0">
              <a:cs typeface="Arial" panose="020B0604020202020204" pitchFamily="34" charset="0"/>
            </a:endParaRPr>
          </a:p>
          <a:p>
            <a:pPr algn="r"/>
            <a:endParaRPr lang="en-IE" sz="22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9434" y="1056965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Concerned about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9122" y="1056965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Confused by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6995" y="574821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6995" y="751542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1EE427-F2ED-42B1-8708-BB61508D1C91}"/>
              </a:ext>
            </a:extLst>
          </p:cNvPr>
          <p:cNvCxnSpPr>
            <a:cxnSpLocks/>
          </p:cNvCxnSpPr>
          <p:nvPr/>
        </p:nvCxnSpPr>
        <p:spPr>
          <a:xfrm>
            <a:off x="3057287" y="1317521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1E240E-AC70-4CF9-ACE4-03132CBEE30F}"/>
              </a:ext>
            </a:extLst>
          </p:cNvPr>
          <p:cNvCxnSpPr>
            <a:cxnSpLocks/>
          </p:cNvCxnSpPr>
          <p:nvPr/>
        </p:nvCxnSpPr>
        <p:spPr>
          <a:xfrm>
            <a:off x="5081365" y="1317520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1F1DD4-B1C4-4935-8414-88E6DE14FB57}"/>
              </a:ext>
            </a:extLst>
          </p:cNvPr>
          <p:cNvCxnSpPr>
            <a:cxnSpLocks/>
          </p:cNvCxnSpPr>
          <p:nvPr/>
        </p:nvCxnSpPr>
        <p:spPr>
          <a:xfrm>
            <a:off x="70958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CAEBF8-6E90-431F-BD33-F800C5234238}"/>
              </a:ext>
            </a:extLst>
          </p:cNvPr>
          <p:cNvSpPr txBox="1"/>
          <p:nvPr/>
        </p:nvSpPr>
        <p:spPr>
          <a:xfrm>
            <a:off x="5172141" y="1056965"/>
            <a:ext cx="17261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Well informed about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D9CA45-5057-4210-A608-CF1EB11C61AB}"/>
              </a:ext>
            </a:extLst>
          </p:cNvPr>
          <p:cNvSpPr txBox="1"/>
          <p:nvPr/>
        </p:nvSpPr>
        <p:spPr>
          <a:xfrm>
            <a:off x="7243253" y="1056965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Not interested in</a:t>
            </a:r>
          </a:p>
        </p:txBody>
      </p:sp>
    </p:spTree>
    <p:extLst>
      <p:ext uri="{BB962C8B-B14F-4D97-AF65-F5344CB8AC3E}">
        <p14:creationId xmlns:p14="http://schemas.microsoft.com/office/powerpoint/2010/main" val="301468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64433"/>
            <a:ext cx="7228684" cy="886397"/>
          </a:xfrm>
        </p:spPr>
        <p:txBody>
          <a:bodyPr/>
          <a:lstStyle/>
          <a:p>
            <a:r>
              <a:rPr lang="en-IE" dirty="0"/>
              <a:t>Level Of Agreement With Statements About Food Safety – 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Q.11	I’m now going to read out four statements about food safety,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983226" y="131752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6516" y="2331986"/>
            <a:ext cx="1101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400" b="1" dirty="0">
              <a:cs typeface="Arial" panose="020B0604020202020204" pitchFamily="34" charset="0"/>
            </a:endParaRPr>
          </a:p>
          <a:p>
            <a:pPr algn="r"/>
            <a:endParaRPr lang="en-IE" sz="22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7768" y="1011852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Concerned about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1448" y="1011852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Confused by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004621" y="1050830"/>
            <a:ext cx="0" cy="3055146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210438" y="582010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0438" y="751287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2EB23-177C-437E-BED9-F925DF2A4D24}"/>
              </a:ext>
            </a:extLst>
          </p:cNvPr>
          <p:cNvSpPr txBox="1"/>
          <p:nvPr/>
        </p:nvSpPr>
        <p:spPr>
          <a:xfrm>
            <a:off x="1590850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D58DC-5029-45EE-8EAB-946D54EC792F}"/>
              </a:ext>
            </a:extLst>
          </p:cNvPr>
          <p:cNvSpPr txBox="1"/>
          <p:nvPr/>
        </p:nvSpPr>
        <p:spPr>
          <a:xfrm>
            <a:off x="2942788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3850BE-BE56-42C7-9A38-6E516475F82C}"/>
              </a:ext>
            </a:extLst>
          </p:cNvPr>
          <p:cNvSpPr txBox="1"/>
          <p:nvPr/>
        </p:nvSpPr>
        <p:spPr>
          <a:xfrm>
            <a:off x="4218145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E86B3-DC4B-4246-9B04-E6B513D70C70}"/>
              </a:ext>
            </a:extLst>
          </p:cNvPr>
          <p:cNvSpPr txBox="1"/>
          <p:nvPr/>
        </p:nvSpPr>
        <p:spPr>
          <a:xfrm>
            <a:off x="5516938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5AFD7D-B13E-47CA-8B03-592E60C3F15A}"/>
              </a:ext>
            </a:extLst>
          </p:cNvPr>
          <p:cNvSpPr txBox="1"/>
          <p:nvPr/>
        </p:nvSpPr>
        <p:spPr>
          <a:xfrm>
            <a:off x="6836468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20E50-1314-42BC-B035-4E063804C6A7}"/>
              </a:ext>
            </a:extLst>
          </p:cNvPr>
          <p:cNvSpPr txBox="1"/>
          <p:nvPr/>
        </p:nvSpPr>
        <p:spPr>
          <a:xfrm>
            <a:off x="8201846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1EE427-F2ED-42B1-8708-BB61508D1C91}"/>
              </a:ext>
            </a:extLst>
          </p:cNvPr>
          <p:cNvCxnSpPr>
            <a:cxnSpLocks/>
          </p:cNvCxnSpPr>
          <p:nvPr/>
        </p:nvCxnSpPr>
        <p:spPr>
          <a:xfrm>
            <a:off x="24222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1E240E-AC70-4CF9-ACE4-03132CBEE30F}"/>
              </a:ext>
            </a:extLst>
          </p:cNvPr>
          <p:cNvCxnSpPr>
            <a:cxnSpLocks/>
          </p:cNvCxnSpPr>
          <p:nvPr/>
        </p:nvCxnSpPr>
        <p:spPr>
          <a:xfrm>
            <a:off x="3785420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1F1DD4-B1C4-4935-8414-88E6DE14FB57}"/>
              </a:ext>
            </a:extLst>
          </p:cNvPr>
          <p:cNvCxnSpPr>
            <a:cxnSpLocks/>
          </p:cNvCxnSpPr>
          <p:nvPr/>
        </p:nvCxnSpPr>
        <p:spPr>
          <a:xfrm>
            <a:off x="63846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259442-4801-4BFB-927D-1D2EA06BC896}"/>
              </a:ext>
            </a:extLst>
          </p:cNvPr>
          <p:cNvCxnSpPr>
            <a:cxnSpLocks/>
          </p:cNvCxnSpPr>
          <p:nvPr/>
        </p:nvCxnSpPr>
        <p:spPr>
          <a:xfrm>
            <a:off x="7671621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9341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64433"/>
            <a:ext cx="7228684" cy="886397"/>
          </a:xfrm>
        </p:spPr>
        <p:txBody>
          <a:bodyPr/>
          <a:lstStyle/>
          <a:p>
            <a:r>
              <a:rPr lang="en-IE" dirty="0"/>
              <a:t>Level Of Agreement With Statements About Food Safety – II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4598" y="4085116"/>
            <a:ext cx="8054163" cy="615140"/>
          </a:xfrm>
        </p:spPr>
        <p:txBody>
          <a:bodyPr>
            <a:normAutofit/>
          </a:bodyPr>
          <a:lstStyle/>
          <a:p>
            <a:r>
              <a:rPr lang="en-IE" dirty="0"/>
              <a:t>Q.11	I’m now going to read out four statements about food safety, if you could please tell me how much you agree or disagree with each statement using a scale of 0 to 10. 0 means you completely disagree with the statement and 10 means you completely agree.</a:t>
            </a:r>
          </a:p>
          <a:p>
            <a:r>
              <a:rPr lang="en-IE" dirty="0"/>
              <a:t>Base:	All Respondents:  808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97843466"/>
              </p:ext>
            </p:extLst>
          </p:nvPr>
        </p:nvGraphicFramePr>
        <p:xfrm>
          <a:off x="983226" y="1317522"/>
          <a:ext cx="8160773" cy="28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6516" y="2233663"/>
            <a:ext cx="11012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9-10</a:t>
            </a:r>
          </a:p>
          <a:p>
            <a:pPr algn="r"/>
            <a:endParaRPr lang="en-IE" sz="1400" b="1" dirty="0">
              <a:cs typeface="Arial" panose="020B0604020202020204" pitchFamily="34" charset="0"/>
            </a:endParaRPr>
          </a:p>
          <a:p>
            <a:pPr algn="r"/>
            <a:endParaRPr lang="en-IE" sz="20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7-8</a:t>
            </a:r>
          </a:p>
          <a:p>
            <a:pPr algn="r"/>
            <a:endParaRPr lang="en-IE" sz="24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0-6</a:t>
            </a:r>
          </a:p>
          <a:p>
            <a:pPr algn="r"/>
            <a:endParaRPr lang="en-IE" sz="300" b="1" dirty="0">
              <a:cs typeface="Arial" panose="020B0604020202020204" pitchFamily="34" charset="0"/>
            </a:endParaRPr>
          </a:p>
          <a:p>
            <a:pPr algn="r"/>
            <a:r>
              <a:rPr lang="en-IE" sz="1400" b="1" dirty="0">
                <a:cs typeface="Arial" panose="020B0604020202020204" pitchFamily="34" charset="0"/>
              </a:rPr>
              <a:t>Don’t know</a:t>
            </a:r>
            <a:endParaRPr lang="en-IE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41748" y="1021685"/>
            <a:ext cx="17261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Well informed about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295" y="1021685"/>
            <a:ext cx="15260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400" b="1" dirty="0"/>
              <a:t>Not interested in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073442" y="1050830"/>
            <a:ext cx="0" cy="3055146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210438" y="582010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00B050"/>
                </a:solidFill>
              </a:rPr>
              <a:t>10=Completely Agree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0438" y="751287"/>
            <a:ext cx="16276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n-IE" sz="1100" b="1" dirty="0">
                <a:solidFill>
                  <a:srgbClr val="FF0000"/>
                </a:solidFill>
              </a:rPr>
              <a:t>0 =Completely  Disagree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15557-436B-40DB-9309-CC2B1FC79033}"/>
              </a:ext>
            </a:extLst>
          </p:cNvPr>
          <p:cNvSpPr txBox="1"/>
          <p:nvPr/>
        </p:nvSpPr>
        <p:spPr>
          <a:xfrm>
            <a:off x="1590850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77E9E4-42DB-4231-8101-5DBB5789A2E7}"/>
              </a:ext>
            </a:extLst>
          </p:cNvPr>
          <p:cNvSpPr txBox="1"/>
          <p:nvPr/>
        </p:nvSpPr>
        <p:spPr>
          <a:xfrm>
            <a:off x="2889643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34F09F-36EE-4956-856F-1013A702E354}"/>
              </a:ext>
            </a:extLst>
          </p:cNvPr>
          <p:cNvSpPr txBox="1"/>
          <p:nvPr/>
        </p:nvSpPr>
        <p:spPr>
          <a:xfrm>
            <a:off x="4218145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EDCC4-51A0-4D76-8452-817E897279E8}"/>
              </a:ext>
            </a:extLst>
          </p:cNvPr>
          <p:cNvSpPr txBox="1"/>
          <p:nvPr/>
        </p:nvSpPr>
        <p:spPr>
          <a:xfrm>
            <a:off x="5516938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IOI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1CABB-D9AE-44B0-97A0-69BD28547157}"/>
              </a:ext>
            </a:extLst>
          </p:cNvPr>
          <p:cNvSpPr txBox="1"/>
          <p:nvPr/>
        </p:nvSpPr>
        <p:spPr>
          <a:xfrm>
            <a:off x="6873344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ROI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9288A4-6AEE-4918-A10C-361210599ABD}"/>
              </a:ext>
            </a:extLst>
          </p:cNvPr>
          <p:cNvSpPr txBox="1"/>
          <p:nvPr/>
        </p:nvSpPr>
        <p:spPr>
          <a:xfrm>
            <a:off x="8201846" y="1221946"/>
            <a:ext cx="356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/>
            <a:r>
              <a:rPr lang="en-IE" sz="1200" b="1" dirty="0"/>
              <a:t>NI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D1A76D-E207-4912-A38E-63F2A38969AB}"/>
              </a:ext>
            </a:extLst>
          </p:cNvPr>
          <p:cNvCxnSpPr>
            <a:cxnSpLocks/>
          </p:cNvCxnSpPr>
          <p:nvPr/>
        </p:nvCxnSpPr>
        <p:spPr>
          <a:xfrm>
            <a:off x="24222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648849-4603-448D-BC65-BDBC10F66927}"/>
              </a:ext>
            </a:extLst>
          </p:cNvPr>
          <p:cNvCxnSpPr>
            <a:cxnSpLocks/>
          </p:cNvCxnSpPr>
          <p:nvPr/>
        </p:nvCxnSpPr>
        <p:spPr>
          <a:xfrm>
            <a:off x="3785420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74A44D-4C14-4550-9DA5-4AB46ADDEC9B}"/>
              </a:ext>
            </a:extLst>
          </p:cNvPr>
          <p:cNvCxnSpPr>
            <a:cxnSpLocks/>
          </p:cNvCxnSpPr>
          <p:nvPr/>
        </p:nvCxnSpPr>
        <p:spPr>
          <a:xfrm>
            <a:off x="6384687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4B9187-B8F6-48D6-BFDA-C4F9E008777C}"/>
              </a:ext>
            </a:extLst>
          </p:cNvPr>
          <p:cNvCxnSpPr>
            <a:cxnSpLocks/>
          </p:cNvCxnSpPr>
          <p:nvPr/>
        </p:nvCxnSpPr>
        <p:spPr>
          <a:xfrm>
            <a:off x="7671621" y="1317522"/>
            <a:ext cx="0" cy="2869843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004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a5e1f4944333236c8b79e1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Ipsos PowerPoint Template (2015)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30ECA97-8C91-4FF0-AB17-23E58CB85600}" vid="{5B8968DA-E77A-4D4F-99B8-7FA7CF4E841C}"/>
    </a:ext>
  </a:extLst>
</a:theme>
</file>

<file path=ppt/theme/theme2.xml><?xml version="1.0" encoding="utf-8"?>
<a:theme xmlns:a="http://schemas.openxmlformats.org/drawingml/2006/main" name="Ipsos PowerPoint Template (2015) (4-3)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psos MRBI (New 2015)" id="{63573988-A19E-47D8-8B64-33DEC9645F4A}" vid="{C46EA853-0E70-4930-A4A4-D2195F8FC149}"/>
    </a:ext>
  </a:extLst>
</a:theme>
</file>

<file path=ppt/theme/theme3.xml><?xml version="1.0" encoding="utf-8"?>
<a:theme xmlns:a="http://schemas.openxmlformats.org/drawingml/2006/main" name="1_Ipsos PowerPoint Template (2015)">
  <a:themeElements>
    <a:clrScheme name="Custom 1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7030A0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30ECA97-8C91-4FF0-AB17-23E58CB85600}" vid="{5B8968DA-E77A-4D4F-99B8-7FA7CF4E841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4" ma:contentTypeDescription="Create a new document." ma:contentTypeScope="" ma:versionID="4d81cc42fd662a3360be1cc3e1b1eace">
  <xsd:schema xmlns:xsd="http://www.w3.org/2001/XMLSchema" xmlns:xs="http://www.w3.org/2001/XMLSchema" xmlns:p="http://schemas.microsoft.com/office/2006/metadata/properties" xmlns:ns2="85c76272-7e4d-4f8f-89d1-3b227e52ef43" targetNamespace="http://schemas.microsoft.com/office/2006/metadata/properties" ma:root="true" ma:fieldsID="a71fa16961a370f0254f712e3742b8a9" ns2:_="">
    <xsd:import namespace="85c76272-7e4d-4f8f-89d1-3b227e52ef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c76272-7e4d-4f8f-89d1-3b227e52ef43">
      <UserInfo>
        <DisplayName>Biswarup Banerjee</DisplayName>
        <AccountId>1119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F0916B-F77B-4D44-9DFB-DB21B34C7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E81C0E-3F75-4FAC-B0E4-683331D5F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C1C11-26D5-4241-B0C8-2DD98BB01C33}">
  <ds:schemaRefs>
    <ds:schemaRef ds:uri="http://schemas.microsoft.com/office/infopath/2007/PartnerControls"/>
    <ds:schemaRef ds:uri="http://purl.org/dc/elements/1.1/"/>
    <ds:schemaRef ds:uri="85c76272-7e4d-4f8f-89d1-3b227e52ef4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MRBI (New 2015) widescreen</Template>
  <TotalTime>4209</TotalTime>
  <Words>5634</Words>
  <Application>Microsoft Office PowerPoint</Application>
  <PresentationFormat>On-screen Show (16:9)</PresentationFormat>
  <Paragraphs>1979</Paragraphs>
  <Slides>60</Slides>
  <Notes>10</Notes>
  <HiddenSlides>37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Book Antiqua</vt:lpstr>
      <vt:lpstr>Calibri</vt:lpstr>
      <vt:lpstr>Ipsos PowerPoint Template (2015)</vt:lpstr>
      <vt:lpstr>Ipsos PowerPoint Template (2015) (4-3)</vt:lpstr>
      <vt:lpstr>1_Ipsos PowerPoint Template (2015)</vt:lpstr>
      <vt:lpstr>PowerPoint Presentation</vt:lpstr>
      <vt:lpstr>Contents</vt:lpstr>
      <vt:lpstr>INTRODUCTION</vt:lpstr>
      <vt:lpstr>Research Methodology</vt:lpstr>
      <vt:lpstr>FINDINGS</vt:lpstr>
      <vt:lpstr>Food Safety Concerns </vt:lpstr>
      <vt:lpstr>Level Of Agreement With Statements About Food Safety – IOI </vt:lpstr>
      <vt:lpstr>Level Of Agreement With Statements About Food Safety – I </vt:lpstr>
      <vt:lpstr>Level Of Agreement With Statements About Food Safety – II </vt:lpstr>
      <vt:lpstr>Food Safety Concerns By Demographics (ROI) (Top 2 Boxes)</vt:lpstr>
      <vt:lpstr>Food Safety Concerns By Demographics (NI) (Top 2 Boxes)</vt:lpstr>
      <vt:lpstr>Food Related Issue Of Most Concern - I</vt:lpstr>
      <vt:lpstr>Food Related Issue Of Most Concern - II</vt:lpstr>
      <vt:lpstr>Foods Of Most Concern (1st Mention Trended)</vt:lpstr>
      <vt:lpstr>Foods Of Most Concern (All Mentions)</vt:lpstr>
      <vt:lpstr>Foods Of Most Concern (Unprompted)</vt:lpstr>
      <vt:lpstr>Burgers</vt:lpstr>
      <vt:lpstr>PowerPoint Presentation</vt:lpstr>
      <vt:lpstr>Preference For How Burger Is Cooked When Dining Out – ST 18</vt:lpstr>
      <vt:lpstr>Those who Eat Burgers x Preference When Dining Out – ST 18</vt:lpstr>
      <vt:lpstr>Preference For How Burger Is Cooked When Dining Out – ST 19</vt:lpstr>
      <vt:lpstr>Those who Eat Burgers x Preference When Dining Out – ST 19</vt:lpstr>
      <vt:lpstr>Those who Eat Burgers x Preference When Dining Out </vt:lpstr>
      <vt:lpstr>Preference For How Burger Is Cooked When Dining Out by Age</vt:lpstr>
      <vt:lpstr>Those who Eat Burgers – Cooking Preference by Age </vt:lpstr>
      <vt:lpstr>Profile of Those who Consume Burgers that  are Not Well Done</vt:lpstr>
      <vt:lpstr>Reason For Cooking Preference – ST 18</vt:lpstr>
      <vt:lpstr>Reason For Cooking Preference – ST 19</vt:lpstr>
      <vt:lpstr>Rare or Medium Burgers – Safe To Eat Or  Not? – ST 19</vt:lpstr>
      <vt:lpstr>Rare Burgers – Safe To Eat Or Not? – ST 18</vt:lpstr>
      <vt:lpstr>Change In Preference In How Beef Burger Is Cooked</vt:lpstr>
      <vt:lpstr>Cooking Preference Changes</vt:lpstr>
      <vt:lpstr>Meat Thermometers</vt:lpstr>
      <vt:lpstr>Meat Cooked All The Way Through </vt:lpstr>
      <vt:lpstr>Ownership &amp; Use Of Meat Thermometer</vt:lpstr>
      <vt:lpstr>Profile of Meat Thermometer Owners</vt:lpstr>
      <vt:lpstr>Cuts Of Meat Usually Use A Meat Thermometer On</vt:lpstr>
      <vt:lpstr>Reasons For Not Using A Meat Thermometer</vt:lpstr>
      <vt:lpstr>Healthy Eating </vt:lpstr>
      <vt:lpstr>Level Of Agreement With Statements About Healthy Eating – IOI </vt:lpstr>
      <vt:lpstr>Level Of Agreement With Statements About Healthy Eating – I </vt:lpstr>
      <vt:lpstr>Level Of Agreement With Statements About Healthy Eating – II </vt:lpstr>
      <vt:lpstr>Healthy Eating – Main Issue Of Concern</vt:lpstr>
      <vt:lpstr>Healthy Eating – Main Issue Of Concern*</vt:lpstr>
      <vt:lpstr>Healthy Eating – Issue of Most Concern (Trended) </vt:lpstr>
      <vt:lpstr>Views on Own Weight</vt:lpstr>
      <vt:lpstr>Best Description On Own Weight </vt:lpstr>
      <vt:lpstr>Our Weight Perception Versus Reality</vt:lpstr>
      <vt:lpstr>Folic Acid</vt:lpstr>
      <vt:lpstr>Currently Taking Folic Acid </vt:lpstr>
      <vt:lpstr>Reasons For Taking Folic Acid</vt:lpstr>
      <vt:lpstr>Food Promotions</vt:lpstr>
      <vt:lpstr>Evidence of Imbalance in Food Promotions</vt:lpstr>
      <vt:lpstr>Promotion Purchase Behaviour</vt:lpstr>
      <vt:lpstr>Childhood Obesity </vt:lpstr>
      <vt:lpstr>Responsibility For Childhood Obesity – I (Unprompted) </vt:lpstr>
      <vt:lpstr>Responsibility For Childhood Obesity – II (Unprompted)</vt:lpstr>
      <vt:lpstr>Responsibility For Childhood Obesity – III (Unprompted)</vt:lpstr>
      <vt:lpstr>Tackling Childhood Obesity (Unprompted) </vt:lpstr>
      <vt:lpstr>Contacts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17-086507-Safetrak Research</dc:title>
  <dc:creator>Aisling Corcoran;Rebecca.Porter@ipsos.com</dc:creator>
  <cp:lastModifiedBy>Marisha Anand</cp:lastModifiedBy>
  <cp:revision>729</cp:revision>
  <cp:lastPrinted>2018-01-22T14:22:47Z</cp:lastPrinted>
  <dcterms:created xsi:type="dcterms:W3CDTF">2017-02-22T09:32:03Z</dcterms:created>
  <dcterms:modified xsi:type="dcterms:W3CDTF">2022-03-02T14:47:34Z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