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8.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9.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93.xml" ContentType="application/vnd.openxmlformats-officedocument.presentationml.tags+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0.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11.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6"/>
  </p:notesMasterIdLst>
  <p:handoutMasterIdLst>
    <p:handoutMasterId r:id="rId67"/>
  </p:handoutMasterIdLst>
  <p:sldIdLst>
    <p:sldId id="633" r:id="rId2"/>
    <p:sldId id="732" r:id="rId3"/>
    <p:sldId id="507" r:id="rId4"/>
    <p:sldId id="509" r:id="rId5"/>
    <p:sldId id="514" r:id="rId6"/>
    <p:sldId id="465" r:id="rId7"/>
    <p:sldId id="466" r:id="rId8"/>
    <p:sldId id="738" r:id="rId9"/>
    <p:sldId id="605" r:id="rId10"/>
    <p:sldId id="584" r:id="rId11"/>
    <p:sldId id="585" r:id="rId12"/>
    <p:sldId id="711" r:id="rId13"/>
    <p:sldId id="529" r:id="rId14"/>
    <p:sldId id="575" r:id="rId15"/>
    <p:sldId id="469" r:id="rId16"/>
    <p:sldId id="606" r:id="rId17"/>
    <p:sldId id="475" r:id="rId18"/>
    <p:sldId id="476" r:id="rId19"/>
    <p:sldId id="664" r:id="rId20"/>
    <p:sldId id="609" r:id="rId21"/>
    <p:sldId id="477" r:id="rId22"/>
    <p:sldId id="574" r:id="rId23"/>
    <p:sldId id="678" r:id="rId24"/>
    <p:sldId id="680" r:id="rId25"/>
    <p:sldId id="682" r:id="rId26"/>
    <p:sldId id="610" r:id="rId27"/>
    <p:sldId id="612" r:id="rId28"/>
    <p:sldId id="683" r:id="rId29"/>
    <p:sldId id="684" r:id="rId30"/>
    <p:sldId id="693" r:id="rId31"/>
    <p:sldId id="760" r:id="rId32"/>
    <p:sldId id="695" r:id="rId33"/>
    <p:sldId id="696" r:id="rId34"/>
    <p:sldId id="697" r:id="rId35"/>
    <p:sldId id="698" r:id="rId36"/>
    <p:sldId id="699" r:id="rId37"/>
    <p:sldId id="700" r:id="rId38"/>
    <p:sldId id="761" r:id="rId39"/>
    <p:sldId id="702" r:id="rId40"/>
    <p:sldId id="705" r:id="rId41"/>
    <p:sldId id="706" r:id="rId42"/>
    <p:sldId id="707" r:id="rId43"/>
    <p:sldId id="708" r:id="rId44"/>
    <p:sldId id="731" r:id="rId45"/>
    <p:sldId id="577" r:id="rId46"/>
    <p:sldId id="762" r:id="rId47"/>
    <p:sldId id="742" r:id="rId48"/>
    <p:sldId id="752" r:id="rId49"/>
    <p:sldId id="743" r:id="rId50"/>
    <p:sldId id="744" r:id="rId51"/>
    <p:sldId id="745" r:id="rId52"/>
    <p:sldId id="763" r:id="rId53"/>
    <p:sldId id="764" r:id="rId54"/>
    <p:sldId id="748" r:id="rId55"/>
    <p:sldId id="765" r:id="rId56"/>
    <p:sldId id="766" r:id="rId57"/>
    <p:sldId id="271" r:id="rId58"/>
    <p:sldId id="528" r:id="rId59"/>
    <p:sldId id="677" r:id="rId60"/>
    <p:sldId id="754" r:id="rId61"/>
    <p:sldId id="755" r:id="rId62"/>
    <p:sldId id="703" r:id="rId63"/>
    <p:sldId id="704" r:id="rId64"/>
    <p:sldId id="461" r:id="rId65"/>
  </p:sldIdLst>
  <p:sldSz cx="12192000" cy="6858000"/>
  <p:notesSz cx="6742113" cy="9872663"/>
  <p:embeddedFontLst>
    <p:embeddedFont>
      <p:font typeface="Arial Black" panose="020B0A04020102020204" pitchFamily="34" charset="0"/>
      <p:bold r:id="rId68"/>
    </p:embeddedFont>
    <p:embeddedFont>
      <p:font typeface="Calibri" panose="020F0502020204030204" pitchFamily="34" charset="0"/>
      <p:regular r:id="rId69"/>
      <p:bold r:id="rId70"/>
      <p:italic r:id="rId71"/>
      <p:boldItalic r:id="rId72"/>
    </p:embeddedFont>
    <p:embeddedFont>
      <p:font typeface="HelveticaNeueLT Std Lt Cn" panose="020B0406020202030204" charset="0"/>
      <p:regular r:id="rId73"/>
    </p:embeddedFont>
  </p:embeddedFontLst>
  <p:custDataLst>
    <p:tags r:id="rId74"/>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main Carette" initials="RC" lastIdx="1" clrIdx="0">
    <p:extLst>
      <p:ext uri="{19B8F6BF-5375-455C-9EA6-DF929625EA0E}">
        <p15:presenceInfo xmlns:p15="http://schemas.microsoft.com/office/powerpoint/2012/main" userId="f5b5fcd6593eb51e" providerId="Windows Live"/>
      </p:ext>
    </p:extLst>
  </p:cmAuthor>
  <p:cmAuthor id="2" name="Rebecca Porter" initials="RP" lastIdx="1" clrIdx="1">
    <p:extLst>
      <p:ext uri="{19B8F6BF-5375-455C-9EA6-DF929625EA0E}">
        <p15:presenceInfo xmlns:p15="http://schemas.microsoft.com/office/powerpoint/2012/main" userId="S::Rebecca.Porter@Ipsos.com::b3b92984-16d3-4965-be47-6dc4463668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9C"/>
    <a:srgbClr val="7F7F7F"/>
    <a:srgbClr val="404040"/>
    <a:srgbClr val="595959"/>
    <a:srgbClr val="000000"/>
    <a:srgbClr val="91C2FF"/>
    <a:srgbClr val="F1BE48"/>
    <a:srgbClr val="CBCDD1"/>
    <a:srgbClr val="E7E8E9"/>
    <a:srgbClr val="E8F8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0D1F01-CB3C-46B0-BFD7-F78B257B0FEA}" v="1" dt="2022-08-23T11:59:19.79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06" autoAdjust="0"/>
    <p:restoredTop sz="90695" autoAdjust="0"/>
  </p:normalViewPr>
  <p:slideViewPr>
    <p:cSldViewPr showGuides="1">
      <p:cViewPr varScale="1">
        <p:scale>
          <a:sx n="78" d="100"/>
          <a:sy n="78" d="100"/>
        </p:scale>
        <p:origin x="168" y="58"/>
      </p:cViewPr>
      <p:guideLst/>
    </p:cSldViewPr>
  </p:slideViewPr>
  <p:notesTextViewPr>
    <p:cViewPr>
      <p:scale>
        <a:sx n="1" d="1"/>
        <a:sy n="1" d="1"/>
      </p:scale>
      <p:origin x="0" y="0"/>
    </p:cViewPr>
  </p:notesTextViewPr>
  <p:sorterViewPr>
    <p:cViewPr varScale="1">
      <p:scale>
        <a:sx n="1" d="1"/>
        <a:sy n="1" d="1"/>
      </p:scale>
      <p:origin x="0" y="-32036"/>
    </p:cViewPr>
  </p:sorterViewPr>
  <p:notesViewPr>
    <p:cSldViewPr showGuides="1">
      <p:cViewPr>
        <p:scale>
          <a:sx n="75" d="100"/>
          <a:sy n="75" d="100"/>
        </p:scale>
        <p:origin x="1472" y="-132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customXml" Target="../customXml/item3.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commentAuthors" Target="commentAuthors.xml"/><Relationship Id="rId83"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ha Anand" userId="d43034cb-f8f0-4a36-966d-3e391ca04f23" providerId="ADAL" clId="{C60D1F01-CB3C-46B0-BFD7-F78B257B0FEA}"/>
    <pc:docChg chg="addSld delSld modSld">
      <pc:chgData name="Marisha Anand" userId="d43034cb-f8f0-4a36-966d-3e391ca04f23" providerId="ADAL" clId="{C60D1F01-CB3C-46B0-BFD7-F78B257B0FEA}" dt="2022-08-23T11:59:59.720" v="145" actId="47"/>
      <pc:docMkLst>
        <pc:docMk/>
      </pc:docMkLst>
      <pc:sldChg chg="del">
        <pc:chgData name="Marisha Anand" userId="d43034cb-f8f0-4a36-966d-3e391ca04f23" providerId="ADAL" clId="{C60D1F01-CB3C-46B0-BFD7-F78B257B0FEA}" dt="2022-08-23T11:46:01.154" v="3" actId="47"/>
        <pc:sldMkLst>
          <pc:docMk/>
          <pc:sldMk cId="4057164782" sldId="273"/>
        </pc:sldMkLst>
      </pc:sldChg>
      <pc:sldChg chg="del">
        <pc:chgData name="Marisha Anand" userId="d43034cb-f8f0-4a36-966d-3e391ca04f23" providerId="ADAL" clId="{C60D1F01-CB3C-46B0-BFD7-F78B257B0FEA}" dt="2022-08-23T11:46:07.802" v="8" actId="47"/>
        <pc:sldMkLst>
          <pc:docMk/>
          <pc:sldMk cId="506949209" sldId="456"/>
        </pc:sldMkLst>
      </pc:sldChg>
      <pc:sldChg chg="del">
        <pc:chgData name="Marisha Anand" userId="d43034cb-f8f0-4a36-966d-3e391ca04f23" providerId="ADAL" clId="{C60D1F01-CB3C-46B0-BFD7-F78B257B0FEA}" dt="2022-08-23T11:46:08.455" v="9" actId="47"/>
        <pc:sldMkLst>
          <pc:docMk/>
          <pc:sldMk cId="59396484" sldId="458"/>
        </pc:sldMkLst>
      </pc:sldChg>
      <pc:sldChg chg="del">
        <pc:chgData name="Marisha Anand" userId="d43034cb-f8f0-4a36-966d-3e391ca04f23" providerId="ADAL" clId="{C60D1F01-CB3C-46B0-BFD7-F78B257B0FEA}" dt="2022-08-23T11:46:09.958" v="11" actId="47"/>
        <pc:sldMkLst>
          <pc:docMk/>
          <pc:sldMk cId="535155674" sldId="459"/>
        </pc:sldMkLst>
      </pc:sldChg>
      <pc:sldChg chg="del">
        <pc:chgData name="Marisha Anand" userId="d43034cb-f8f0-4a36-966d-3e391ca04f23" providerId="ADAL" clId="{C60D1F01-CB3C-46B0-BFD7-F78B257B0FEA}" dt="2022-08-23T11:46:14.807" v="19" actId="47"/>
        <pc:sldMkLst>
          <pc:docMk/>
          <pc:sldMk cId="1890810652" sldId="464"/>
        </pc:sldMkLst>
      </pc:sldChg>
      <pc:sldChg chg="del">
        <pc:chgData name="Marisha Anand" userId="d43034cb-f8f0-4a36-966d-3e391ca04f23" providerId="ADAL" clId="{C60D1F01-CB3C-46B0-BFD7-F78B257B0FEA}" dt="2022-08-23T11:46:04.548" v="4" actId="47"/>
        <pc:sldMkLst>
          <pc:docMk/>
          <pc:sldMk cId="2332612480" sldId="503"/>
        </pc:sldMkLst>
      </pc:sldChg>
      <pc:sldChg chg="del">
        <pc:chgData name="Marisha Anand" userId="d43034cb-f8f0-4a36-966d-3e391ca04f23" providerId="ADAL" clId="{C60D1F01-CB3C-46B0-BFD7-F78B257B0FEA}" dt="2022-08-23T11:45:48.776" v="0" actId="47"/>
        <pc:sldMkLst>
          <pc:docMk/>
          <pc:sldMk cId="3760398725" sldId="508"/>
        </pc:sldMkLst>
      </pc:sldChg>
      <pc:sldChg chg="add del">
        <pc:chgData name="Marisha Anand" userId="d43034cb-f8f0-4a36-966d-3e391ca04f23" providerId="ADAL" clId="{C60D1F01-CB3C-46B0-BFD7-F78B257B0FEA}" dt="2022-08-23T11:59:59.720" v="145" actId="47"/>
        <pc:sldMkLst>
          <pc:docMk/>
          <pc:sldMk cId="3400784911" sldId="542"/>
        </pc:sldMkLst>
      </pc:sldChg>
      <pc:sldChg chg="del">
        <pc:chgData name="Marisha Anand" userId="d43034cb-f8f0-4a36-966d-3e391ca04f23" providerId="ADAL" clId="{C60D1F01-CB3C-46B0-BFD7-F78B257B0FEA}" dt="2022-08-23T11:47:53.026" v="22" actId="47"/>
        <pc:sldMkLst>
          <pc:docMk/>
          <pc:sldMk cId="4105361364" sldId="579"/>
        </pc:sldMkLst>
      </pc:sldChg>
      <pc:sldChg chg="del">
        <pc:chgData name="Marisha Anand" userId="d43034cb-f8f0-4a36-966d-3e391ca04f23" providerId="ADAL" clId="{C60D1F01-CB3C-46B0-BFD7-F78B257B0FEA}" dt="2022-08-23T11:47:55.200" v="24" actId="47"/>
        <pc:sldMkLst>
          <pc:docMk/>
          <pc:sldMk cId="3562127371" sldId="582"/>
        </pc:sldMkLst>
      </pc:sldChg>
      <pc:sldChg chg="del">
        <pc:chgData name="Marisha Anand" userId="d43034cb-f8f0-4a36-966d-3e391ca04f23" providerId="ADAL" clId="{C60D1F01-CB3C-46B0-BFD7-F78B257B0FEA}" dt="2022-08-23T11:46:13.080" v="16" actId="47"/>
        <pc:sldMkLst>
          <pc:docMk/>
          <pc:sldMk cId="3072527991" sldId="597"/>
        </pc:sldMkLst>
      </pc:sldChg>
      <pc:sldChg chg="del">
        <pc:chgData name="Marisha Anand" userId="d43034cb-f8f0-4a36-966d-3e391ca04f23" providerId="ADAL" clId="{C60D1F01-CB3C-46B0-BFD7-F78B257B0FEA}" dt="2022-08-23T11:46:11.944" v="14" actId="47"/>
        <pc:sldMkLst>
          <pc:docMk/>
          <pc:sldMk cId="1160994909" sldId="598"/>
        </pc:sldMkLst>
      </pc:sldChg>
      <pc:sldChg chg="del">
        <pc:chgData name="Marisha Anand" userId="d43034cb-f8f0-4a36-966d-3e391ca04f23" providerId="ADAL" clId="{C60D1F01-CB3C-46B0-BFD7-F78B257B0FEA}" dt="2022-08-23T11:46:13.560" v="17" actId="47"/>
        <pc:sldMkLst>
          <pc:docMk/>
          <pc:sldMk cId="1893602199" sldId="599"/>
        </pc:sldMkLst>
      </pc:sldChg>
      <pc:sldChg chg="del">
        <pc:chgData name="Marisha Anand" userId="d43034cb-f8f0-4a36-966d-3e391ca04f23" providerId="ADAL" clId="{C60D1F01-CB3C-46B0-BFD7-F78B257B0FEA}" dt="2022-08-23T11:46:12.446" v="15" actId="47"/>
        <pc:sldMkLst>
          <pc:docMk/>
          <pc:sldMk cId="1576863501" sldId="600"/>
        </pc:sldMkLst>
      </pc:sldChg>
      <pc:sldChg chg="del">
        <pc:chgData name="Marisha Anand" userId="d43034cb-f8f0-4a36-966d-3e391ca04f23" providerId="ADAL" clId="{C60D1F01-CB3C-46B0-BFD7-F78B257B0FEA}" dt="2022-08-23T11:46:11.322" v="13" actId="47"/>
        <pc:sldMkLst>
          <pc:docMk/>
          <pc:sldMk cId="3876600711" sldId="602"/>
        </pc:sldMkLst>
      </pc:sldChg>
      <pc:sldChg chg="del">
        <pc:chgData name="Marisha Anand" userId="d43034cb-f8f0-4a36-966d-3e391ca04f23" providerId="ADAL" clId="{C60D1F01-CB3C-46B0-BFD7-F78B257B0FEA}" dt="2022-08-23T11:50:36.606" v="26" actId="47"/>
        <pc:sldMkLst>
          <pc:docMk/>
          <pc:sldMk cId="2661670571" sldId="615"/>
        </pc:sldMkLst>
      </pc:sldChg>
      <pc:sldChg chg="del">
        <pc:chgData name="Marisha Anand" userId="d43034cb-f8f0-4a36-966d-3e391ca04f23" providerId="ADAL" clId="{C60D1F01-CB3C-46B0-BFD7-F78B257B0FEA}" dt="2022-08-23T11:51:14.736" v="30" actId="47"/>
        <pc:sldMkLst>
          <pc:docMk/>
          <pc:sldMk cId="1414253131" sldId="639"/>
        </pc:sldMkLst>
      </pc:sldChg>
      <pc:sldChg chg="del">
        <pc:chgData name="Marisha Anand" userId="d43034cb-f8f0-4a36-966d-3e391ca04f23" providerId="ADAL" clId="{C60D1F01-CB3C-46B0-BFD7-F78B257B0FEA}" dt="2022-08-23T11:46:09.316" v="10" actId="47"/>
        <pc:sldMkLst>
          <pc:docMk/>
          <pc:sldMk cId="2611506799" sldId="648"/>
        </pc:sldMkLst>
      </pc:sldChg>
      <pc:sldChg chg="del">
        <pc:chgData name="Marisha Anand" userId="d43034cb-f8f0-4a36-966d-3e391ca04f23" providerId="ADAL" clId="{C60D1F01-CB3C-46B0-BFD7-F78B257B0FEA}" dt="2022-08-23T11:46:14.122" v="18" actId="47"/>
        <pc:sldMkLst>
          <pc:docMk/>
          <pc:sldMk cId="1011958113" sldId="673"/>
        </pc:sldMkLst>
      </pc:sldChg>
      <pc:sldChg chg="del">
        <pc:chgData name="Marisha Anand" userId="d43034cb-f8f0-4a36-966d-3e391ca04f23" providerId="ADAL" clId="{C60D1F01-CB3C-46B0-BFD7-F78B257B0FEA}" dt="2022-08-23T11:51:15.518" v="31" actId="47"/>
        <pc:sldMkLst>
          <pc:docMk/>
          <pc:sldMk cId="1572240446" sldId="714"/>
        </pc:sldMkLst>
      </pc:sldChg>
      <pc:sldChg chg="del">
        <pc:chgData name="Marisha Anand" userId="d43034cb-f8f0-4a36-966d-3e391ca04f23" providerId="ADAL" clId="{C60D1F01-CB3C-46B0-BFD7-F78B257B0FEA}" dt="2022-08-23T11:50:41.109" v="27" actId="47"/>
        <pc:sldMkLst>
          <pc:docMk/>
          <pc:sldMk cId="3813907356" sldId="717"/>
        </pc:sldMkLst>
      </pc:sldChg>
      <pc:sldChg chg="del">
        <pc:chgData name="Marisha Anand" userId="d43034cb-f8f0-4a36-966d-3e391ca04f23" providerId="ADAL" clId="{C60D1F01-CB3C-46B0-BFD7-F78B257B0FEA}" dt="2022-08-23T11:50:43.630" v="28" actId="47"/>
        <pc:sldMkLst>
          <pc:docMk/>
          <pc:sldMk cId="3689403144" sldId="718"/>
        </pc:sldMkLst>
      </pc:sldChg>
      <pc:sldChg chg="del">
        <pc:chgData name="Marisha Anand" userId="d43034cb-f8f0-4a36-966d-3e391ca04f23" providerId="ADAL" clId="{C60D1F01-CB3C-46B0-BFD7-F78B257B0FEA}" dt="2022-08-23T11:50:46.948" v="29" actId="47"/>
        <pc:sldMkLst>
          <pc:docMk/>
          <pc:sldMk cId="3674289140" sldId="719"/>
        </pc:sldMkLst>
      </pc:sldChg>
      <pc:sldChg chg="del">
        <pc:chgData name="Marisha Anand" userId="d43034cb-f8f0-4a36-966d-3e391ca04f23" providerId="ADAL" clId="{C60D1F01-CB3C-46B0-BFD7-F78B257B0FEA}" dt="2022-08-23T11:51:35.840" v="32" actId="47"/>
        <pc:sldMkLst>
          <pc:docMk/>
          <pc:sldMk cId="957434787" sldId="721"/>
        </pc:sldMkLst>
      </pc:sldChg>
      <pc:sldChg chg="del">
        <pc:chgData name="Marisha Anand" userId="d43034cb-f8f0-4a36-966d-3e391ca04f23" providerId="ADAL" clId="{C60D1F01-CB3C-46B0-BFD7-F78B257B0FEA}" dt="2022-08-23T11:52:03.005" v="33" actId="47"/>
        <pc:sldMkLst>
          <pc:docMk/>
          <pc:sldMk cId="139641839" sldId="722"/>
        </pc:sldMkLst>
      </pc:sldChg>
      <pc:sldChg chg="del">
        <pc:chgData name="Marisha Anand" userId="d43034cb-f8f0-4a36-966d-3e391ca04f23" providerId="ADAL" clId="{C60D1F01-CB3C-46B0-BFD7-F78B257B0FEA}" dt="2022-08-23T11:47:52.077" v="21" actId="47"/>
        <pc:sldMkLst>
          <pc:docMk/>
          <pc:sldMk cId="4040989001" sldId="729"/>
        </pc:sldMkLst>
      </pc:sldChg>
      <pc:sldChg chg="modSp mod">
        <pc:chgData name="Marisha Anand" userId="d43034cb-f8f0-4a36-966d-3e391ca04f23" providerId="ADAL" clId="{C60D1F01-CB3C-46B0-BFD7-F78B257B0FEA}" dt="2022-08-23T11:56:20.402" v="143" actId="20577"/>
        <pc:sldMkLst>
          <pc:docMk/>
          <pc:sldMk cId="4080273126" sldId="732"/>
        </pc:sldMkLst>
        <pc:spChg chg="mod">
          <ac:chgData name="Marisha Anand" userId="d43034cb-f8f0-4a36-966d-3e391ca04f23" providerId="ADAL" clId="{C60D1F01-CB3C-46B0-BFD7-F78B257B0FEA}" dt="2022-08-23T11:56:20.402" v="143" actId="20577"/>
          <ac:spMkLst>
            <pc:docMk/>
            <pc:sldMk cId="4080273126" sldId="732"/>
            <ac:spMk id="15" creationId="{99CC5F00-0213-4542-A154-AC3593F6CFDF}"/>
          </ac:spMkLst>
        </pc:spChg>
      </pc:sldChg>
      <pc:sldChg chg="del">
        <pc:chgData name="Marisha Anand" userId="d43034cb-f8f0-4a36-966d-3e391ca04f23" providerId="ADAL" clId="{C60D1F01-CB3C-46B0-BFD7-F78B257B0FEA}" dt="2022-08-23T11:45:56.100" v="2" actId="47"/>
        <pc:sldMkLst>
          <pc:docMk/>
          <pc:sldMk cId="2475750785" sldId="733"/>
        </pc:sldMkLst>
      </pc:sldChg>
      <pc:sldChg chg="del">
        <pc:chgData name="Marisha Anand" userId="d43034cb-f8f0-4a36-966d-3e391ca04f23" providerId="ADAL" clId="{C60D1F01-CB3C-46B0-BFD7-F78B257B0FEA}" dt="2022-08-23T11:46:07.321" v="7" actId="47"/>
        <pc:sldMkLst>
          <pc:docMk/>
          <pc:sldMk cId="3276554060" sldId="734"/>
        </pc:sldMkLst>
      </pc:sldChg>
      <pc:sldChg chg="del">
        <pc:chgData name="Marisha Anand" userId="d43034cb-f8f0-4a36-966d-3e391ca04f23" providerId="ADAL" clId="{C60D1F01-CB3C-46B0-BFD7-F78B257B0FEA}" dt="2022-08-23T11:46:06.871" v="6" actId="47"/>
        <pc:sldMkLst>
          <pc:docMk/>
          <pc:sldMk cId="1314025019" sldId="736"/>
        </pc:sldMkLst>
      </pc:sldChg>
      <pc:sldChg chg="del">
        <pc:chgData name="Marisha Anand" userId="d43034cb-f8f0-4a36-966d-3e391ca04f23" providerId="ADAL" clId="{C60D1F01-CB3C-46B0-BFD7-F78B257B0FEA}" dt="2022-08-23T11:46:06.235" v="5" actId="47"/>
        <pc:sldMkLst>
          <pc:docMk/>
          <pc:sldMk cId="3031398040" sldId="739"/>
        </pc:sldMkLst>
      </pc:sldChg>
      <pc:sldChg chg="del">
        <pc:chgData name="Marisha Anand" userId="d43034cb-f8f0-4a36-966d-3e391ca04f23" providerId="ADAL" clId="{C60D1F01-CB3C-46B0-BFD7-F78B257B0FEA}" dt="2022-08-23T11:47:58.771" v="25" actId="47"/>
        <pc:sldMkLst>
          <pc:docMk/>
          <pc:sldMk cId="3419867375" sldId="740"/>
        </pc:sldMkLst>
      </pc:sldChg>
      <pc:sldChg chg="del">
        <pc:chgData name="Marisha Anand" userId="d43034cb-f8f0-4a36-966d-3e391ca04f23" providerId="ADAL" clId="{C60D1F01-CB3C-46B0-BFD7-F78B257B0FEA}" dt="2022-08-23T11:47:54.409" v="23" actId="47"/>
        <pc:sldMkLst>
          <pc:docMk/>
          <pc:sldMk cId="331422465" sldId="751"/>
        </pc:sldMkLst>
      </pc:sldChg>
      <pc:sldChg chg="del">
        <pc:chgData name="Marisha Anand" userId="d43034cb-f8f0-4a36-966d-3e391ca04f23" providerId="ADAL" clId="{C60D1F01-CB3C-46B0-BFD7-F78B257B0FEA}" dt="2022-08-23T11:46:10.707" v="12" actId="47"/>
        <pc:sldMkLst>
          <pc:docMk/>
          <pc:sldMk cId="648895167" sldId="753"/>
        </pc:sldMkLst>
      </pc:sldChg>
      <pc:sldChg chg="del">
        <pc:chgData name="Marisha Anand" userId="d43034cb-f8f0-4a36-966d-3e391ca04f23" providerId="ADAL" clId="{C60D1F01-CB3C-46B0-BFD7-F78B257B0FEA}" dt="2022-08-23T11:52:18.585" v="34" actId="47"/>
        <pc:sldMkLst>
          <pc:docMk/>
          <pc:sldMk cId="3730940085" sldId="756"/>
        </pc:sldMkLst>
      </pc:sldChg>
      <pc:sldChg chg="del">
        <pc:chgData name="Marisha Anand" userId="d43034cb-f8f0-4a36-966d-3e391ca04f23" providerId="ADAL" clId="{C60D1F01-CB3C-46B0-BFD7-F78B257B0FEA}" dt="2022-08-23T11:52:27.486" v="35" actId="47"/>
        <pc:sldMkLst>
          <pc:docMk/>
          <pc:sldMk cId="3513019016" sldId="757"/>
        </pc:sldMkLst>
      </pc:sldChg>
      <pc:sldChg chg="del">
        <pc:chgData name="Marisha Anand" userId="d43034cb-f8f0-4a36-966d-3e391ca04f23" providerId="ADAL" clId="{C60D1F01-CB3C-46B0-BFD7-F78B257B0FEA}" dt="2022-08-23T11:52:42.373" v="36" actId="47"/>
        <pc:sldMkLst>
          <pc:docMk/>
          <pc:sldMk cId="1374513634" sldId="758"/>
        </pc:sldMkLst>
      </pc:sldChg>
      <pc:sldChg chg="del">
        <pc:chgData name="Marisha Anand" userId="d43034cb-f8f0-4a36-966d-3e391ca04f23" providerId="ADAL" clId="{C60D1F01-CB3C-46B0-BFD7-F78B257B0FEA}" dt="2022-08-23T11:45:54.301" v="1" actId="47"/>
        <pc:sldMkLst>
          <pc:docMk/>
          <pc:sldMk cId="4063255582" sldId="759"/>
        </pc:sldMkLst>
      </pc:sldChg>
      <pc:sldMasterChg chg="delSldLayout">
        <pc:chgData name="Marisha Anand" userId="d43034cb-f8f0-4a36-966d-3e391ca04f23" providerId="ADAL" clId="{C60D1F01-CB3C-46B0-BFD7-F78B257B0FEA}" dt="2022-08-23T11:46:01.154" v="3" actId="47"/>
        <pc:sldMasterMkLst>
          <pc:docMk/>
          <pc:sldMasterMk cId="2089693720" sldId="2147483648"/>
        </pc:sldMasterMkLst>
        <pc:sldLayoutChg chg="del">
          <pc:chgData name="Marisha Anand" userId="d43034cb-f8f0-4a36-966d-3e391ca04f23" providerId="ADAL" clId="{C60D1F01-CB3C-46B0-BFD7-F78B257B0FEA}" dt="2022-08-23T11:46:01.154" v="3" actId="47"/>
          <pc:sldLayoutMkLst>
            <pc:docMk/>
            <pc:sldMasterMk cId="2089693720" sldId="2147483648"/>
            <pc:sldLayoutMk cId="1279121455" sldId="2147483854"/>
          </pc:sldLayoutMkLst>
        </pc:sldLayoutChg>
        <pc:sldLayoutChg chg="del">
          <pc:chgData name="Marisha Anand" userId="d43034cb-f8f0-4a36-966d-3e391ca04f23" providerId="ADAL" clId="{C60D1F01-CB3C-46B0-BFD7-F78B257B0FEA}" dt="2022-08-23T11:45:54.301" v="1" actId="47"/>
          <pc:sldLayoutMkLst>
            <pc:docMk/>
            <pc:sldMasterMk cId="2089693720" sldId="2147483648"/>
            <pc:sldLayoutMk cId="12598929" sldId="214748399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Column1</c:v>
                </c:pt>
              </c:strCache>
            </c:strRef>
          </c:tx>
          <c:spPr>
            <a:solidFill>
              <a:schemeClr val="accent6"/>
            </a:solidFill>
            <a:ln>
              <a:noFill/>
            </a:ln>
            <a:effectLst/>
          </c:spPr>
          <c:invertIfNegative val="0"/>
          <c:dLbls>
            <c:dLbl>
              <c:idx val="1"/>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78D-49C8-AB46-D20EC6521A26}"/>
                </c:ext>
              </c:extLst>
            </c:dLbl>
            <c:dLbl>
              <c:idx val="2"/>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78D-49C8-AB46-D20EC6521A26}"/>
                </c:ext>
              </c:extLst>
            </c:dLbl>
            <c:dLbl>
              <c:idx val="3"/>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D0B-4A5D-8CF3-11E2F5D43776}"/>
                </c:ext>
              </c:extLst>
            </c:dLbl>
            <c:dLbl>
              <c:idx val="14"/>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ECD-45F9-AA33-DD613F279FC2}"/>
                </c:ext>
              </c:extLst>
            </c:dLbl>
            <c:dLbl>
              <c:idx val="15"/>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D0B-4A5D-8CF3-11E2F5D4377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ST 18
(805)
%</c:v>
                </c:pt>
                <c:pt idx="1">
                  <c:v>ST 19
(808)
%</c:v>
                </c:pt>
                <c:pt idx="2">
                  <c:v>ST 20
(813)
%</c:v>
                </c:pt>
                <c:pt idx="3">
                  <c:v>ST 21
(803)
%</c:v>
                </c:pt>
                <c:pt idx="4">
                  <c:v>ST 18
(805)
%</c:v>
                </c:pt>
                <c:pt idx="5">
                  <c:v>ST 19
(808)
%</c:v>
                </c:pt>
                <c:pt idx="6">
                  <c:v>ST 20
(813)
%</c:v>
                </c:pt>
                <c:pt idx="7">
                  <c:v>ST 21
(803)
%</c:v>
                </c:pt>
                <c:pt idx="8">
                  <c:v>ST 18
(805)
%</c:v>
                </c:pt>
                <c:pt idx="9">
                  <c:v>ST 19
(808)
%</c:v>
                </c:pt>
                <c:pt idx="10">
                  <c:v>ST 20
(813)
%</c:v>
                </c:pt>
                <c:pt idx="11">
                  <c:v>ST 21
(803)
%</c:v>
                </c:pt>
                <c:pt idx="12">
                  <c:v>ST 18
(805)
%</c:v>
                </c:pt>
                <c:pt idx="13">
                  <c:v>ST 19
(808)
%</c:v>
                </c:pt>
                <c:pt idx="14">
                  <c:v>ST 20
(813)
%</c:v>
                </c:pt>
                <c:pt idx="15">
                  <c:v>ST 21
(803)
%</c:v>
                </c:pt>
              </c:strCache>
            </c:strRef>
          </c:cat>
          <c:val>
            <c:numRef>
              <c:f>Sheet1!$B$2:$B$17</c:f>
              <c:numCache>
                <c:formatCode>General</c:formatCode>
                <c:ptCount val="16"/>
                <c:pt idx="0">
                  <c:v>1</c:v>
                </c:pt>
                <c:pt idx="1">
                  <c:v>0</c:v>
                </c:pt>
                <c:pt idx="2">
                  <c:v>0</c:v>
                </c:pt>
                <c:pt idx="3">
                  <c:v>0</c:v>
                </c:pt>
                <c:pt idx="4">
                  <c:v>1</c:v>
                </c:pt>
                <c:pt idx="5">
                  <c:v>1</c:v>
                </c:pt>
                <c:pt idx="6">
                  <c:v>1</c:v>
                </c:pt>
                <c:pt idx="7">
                  <c:v>2</c:v>
                </c:pt>
                <c:pt idx="8">
                  <c:v>1</c:v>
                </c:pt>
                <c:pt idx="9">
                  <c:v>1</c:v>
                </c:pt>
                <c:pt idx="10">
                  <c:v>1</c:v>
                </c:pt>
                <c:pt idx="11">
                  <c:v>2</c:v>
                </c:pt>
                <c:pt idx="12">
                  <c:v>1</c:v>
                </c:pt>
                <c:pt idx="13">
                  <c:v>1</c:v>
                </c:pt>
                <c:pt idx="14">
                  <c:v>0</c:v>
                </c:pt>
                <c:pt idx="15">
                  <c:v>0</c:v>
                </c:pt>
              </c:numCache>
            </c:numRef>
          </c:val>
          <c:extLst>
            <c:ext xmlns:c16="http://schemas.microsoft.com/office/drawing/2014/chart" uri="{C3380CC4-5D6E-409C-BE32-E72D297353CC}">
              <c16:uniqueId val="{00000003-178D-49C8-AB46-D20EC6521A26}"/>
            </c:ext>
          </c:extLst>
        </c:ser>
        <c:ser>
          <c:idx val="1"/>
          <c:order val="1"/>
          <c:tx>
            <c:strRef>
              <c:f>Sheet1!$C$1</c:f>
              <c:strCache>
                <c:ptCount val="1"/>
                <c:pt idx="0">
                  <c:v>Column2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ST 18
(805)
%</c:v>
                </c:pt>
                <c:pt idx="1">
                  <c:v>ST 19
(808)
%</c:v>
                </c:pt>
                <c:pt idx="2">
                  <c:v>ST 20
(813)
%</c:v>
                </c:pt>
                <c:pt idx="3">
                  <c:v>ST 21
(803)
%</c:v>
                </c:pt>
                <c:pt idx="4">
                  <c:v>ST 18
(805)
%</c:v>
                </c:pt>
                <c:pt idx="5">
                  <c:v>ST 19
(808)
%</c:v>
                </c:pt>
                <c:pt idx="6">
                  <c:v>ST 20
(813)
%</c:v>
                </c:pt>
                <c:pt idx="7">
                  <c:v>ST 21
(803)
%</c:v>
                </c:pt>
                <c:pt idx="8">
                  <c:v>ST 18
(805)
%</c:v>
                </c:pt>
                <c:pt idx="9">
                  <c:v>ST 19
(808)
%</c:v>
                </c:pt>
                <c:pt idx="10">
                  <c:v>ST 20
(813)
%</c:v>
                </c:pt>
                <c:pt idx="11">
                  <c:v>ST 21
(803)
%</c:v>
                </c:pt>
                <c:pt idx="12">
                  <c:v>ST 18
(805)
%</c:v>
                </c:pt>
                <c:pt idx="13">
                  <c:v>ST 19
(808)
%</c:v>
                </c:pt>
                <c:pt idx="14">
                  <c:v>ST 20
(813)
%</c:v>
                </c:pt>
                <c:pt idx="15">
                  <c:v>ST 21
(803)
%</c:v>
                </c:pt>
              </c:strCache>
            </c:strRef>
          </c:cat>
          <c:val>
            <c:numRef>
              <c:f>Sheet1!$C$2:$C$17</c:f>
              <c:numCache>
                <c:formatCode>General</c:formatCode>
                <c:ptCount val="16"/>
                <c:pt idx="0">
                  <c:v>24</c:v>
                </c:pt>
                <c:pt idx="1">
                  <c:v>27</c:v>
                </c:pt>
                <c:pt idx="2">
                  <c:v>26</c:v>
                </c:pt>
                <c:pt idx="3">
                  <c:v>26</c:v>
                </c:pt>
                <c:pt idx="4">
                  <c:v>84</c:v>
                </c:pt>
                <c:pt idx="5">
                  <c:v>86</c:v>
                </c:pt>
                <c:pt idx="6">
                  <c:v>83</c:v>
                </c:pt>
                <c:pt idx="7">
                  <c:v>80</c:v>
                </c:pt>
                <c:pt idx="8">
                  <c:v>28</c:v>
                </c:pt>
                <c:pt idx="9">
                  <c:v>27</c:v>
                </c:pt>
                <c:pt idx="10">
                  <c:v>30</c:v>
                </c:pt>
                <c:pt idx="11">
                  <c:v>29</c:v>
                </c:pt>
                <c:pt idx="12">
                  <c:v>87</c:v>
                </c:pt>
                <c:pt idx="13">
                  <c:v>87</c:v>
                </c:pt>
                <c:pt idx="14">
                  <c:v>87</c:v>
                </c:pt>
                <c:pt idx="15">
                  <c:v>81</c:v>
                </c:pt>
              </c:numCache>
            </c:numRef>
          </c:val>
          <c:extLst>
            <c:ext xmlns:c16="http://schemas.microsoft.com/office/drawing/2014/chart" uri="{C3380CC4-5D6E-409C-BE32-E72D297353CC}">
              <c16:uniqueId val="{00000004-178D-49C8-AB46-D20EC6521A26}"/>
            </c:ext>
          </c:extLst>
        </c:ser>
        <c:ser>
          <c:idx val="2"/>
          <c:order val="2"/>
          <c:tx>
            <c:strRef>
              <c:f>Sheet1!$D$1</c:f>
              <c:strCache>
                <c:ptCount val="1"/>
                <c:pt idx="0">
                  <c:v>Column3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ST 18
(805)
%</c:v>
                </c:pt>
                <c:pt idx="1">
                  <c:v>ST 19
(808)
%</c:v>
                </c:pt>
                <c:pt idx="2">
                  <c:v>ST 20
(813)
%</c:v>
                </c:pt>
                <c:pt idx="3">
                  <c:v>ST 21
(803)
%</c:v>
                </c:pt>
                <c:pt idx="4">
                  <c:v>ST 18
(805)
%</c:v>
                </c:pt>
                <c:pt idx="5">
                  <c:v>ST 19
(808)
%</c:v>
                </c:pt>
                <c:pt idx="6">
                  <c:v>ST 20
(813)
%</c:v>
                </c:pt>
                <c:pt idx="7">
                  <c:v>ST 21
(803)
%</c:v>
                </c:pt>
                <c:pt idx="8">
                  <c:v>ST 18
(805)
%</c:v>
                </c:pt>
                <c:pt idx="9">
                  <c:v>ST 19
(808)
%</c:v>
                </c:pt>
                <c:pt idx="10">
                  <c:v>ST 20
(813)
%</c:v>
                </c:pt>
                <c:pt idx="11">
                  <c:v>ST 21
(803)
%</c:v>
                </c:pt>
                <c:pt idx="12">
                  <c:v>ST 18
(805)
%</c:v>
                </c:pt>
                <c:pt idx="13">
                  <c:v>ST 19
(808)
%</c:v>
                </c:pt>
                <c:pt idx="14">
                  <c:v>ST 20
(813)
%</c:v>
                </c:pt>
                <c:pt idx="15">
                  <c:v>ST 21
(803)
%</c:v>
                </c:pt>
              </c:strCache>
            </c:strRef>
          </c:cat>
          <c:val>
            <c:numRef>
              <c:f>Sheet1!$D$2:$D$17</c:f>
              <c:numCache>
                <c:formatCode>General</c:formatCode>
                <c:ptCount val="16"/>
                <c:pt idx="0">
                  <c:v>23</c:v>
                </c:pt>
                <c:pt idx="1">
                  <c:v>24</c:v>
                </c:pt>
                <c:pt idx="2">
                  <c:v>28</c:v>
                </c:pt>
                <c:pt idx="3">
                  <c:v>26</c:v>
                </c:pt>
                <c:pt idx="4">
                  <c:v>11</c:v>
                </c:pt>
                <c:pt idx="5">
                  <c:v>11</c:v>
                </c:pt>
                <c:pt idx="6">
                  <c:v>10</c:v>
                </c:pt>
                <c:pt idx="7">
                  <c:v>11</c:v>
                </c:pt>
                <c:pt idx="8">
                  <c:v>29</c:v>
                </c:pt>
                <c:pt idx="9">
                  <c:v>36</c:v>
                </c:pt>
                <c:pt idx="10">
                  <c:v>33</c:v>
                </c:pt>
                <c:pt idx="11">
                  <c:v>28</c:v>
                </c:pt>
                <c:pt idx="12">
                  <c:v>5</c:v>
                </c:pt>
                <c:pt idx="13">
                  <c:v>6</c:v>
                </c:pt>
                <c:pt idx="14">
                  <c:v>6</c:v>
                </c:pt>
                <c:pt idx="15">
                  <c:v>6</c:v>
                </c:pt>
              </c:numCache>
            </c:numRef>
          </c:val>
          <c:extLst>
            <c:ext xmlns:c16="http://schemas.microsoft.com/office/drawing/2014/chart" uri="{C3380CC4-5D6E-409C-BE32-E72D297353CC}">
              <c16:uniqueId val="{00000005-178D-49C8-AB46-D20EC6521A26}"/>
            </c:ext>
          </c:extLst>
        </c:ser>
        <c:ser>
          <c:idx val="3"/>
          <c:order val="3"/>
          <c:tx>
            <c:strRef>
              <c:f>Sheet1!$E$1</c:f>
              <c:strCache>
                <c:ptCount val="1"/>
                <c:pt idx="0">
                  <c:v>Column4</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ST 18
(805)
%</c:v>
                </c:pt>
                <c:pt idx="1">
                  <c:v>ST 19
(808)
%</c:v>
                </c:pt>
                <c:pt idx="2">
                  <c:v>ST 20
(813)
%</c:v>
                </c:pt>
                <c:pt idx="3">
                  <c:v>ST 21
(803)
%</c:v>
                </c:pt>
                <c:pt idx="4">
                  <c:v>ST 18
(805)
%</c:v>
                </c:pt>
                <c:pt idx="5">
                  <c:v>ST 19
(808)
%</c:v>
                </c:pt>
                <c:pt idx="6">
                  <c:v>ST 20
(813)
%</c:v>
                </c:pt>
                <c:pt idx="7">
                  <c:v>ST 21
(803)
%</c:v>
                </c:pt>
                <c:pt idx="8">
                  <c:v>ST 18
(805)
%</c:v>
                </c:pt>
                <c:pt idx="9">
                  <c:v>ST 19
(808)
%</c:v>
                </c:pt>
                <c:pt idx="10">
                  <c:v>ST 20
(813)
%</c:v>
                </c:pt>
                <c:pt idx="11">
                  <c:v>ST 21
(803)
%</c:v>
                </c:pt>
                <c:pt idx="12">
                  <c:v>ST 18
(805)
%</c:v>
                </c:pt>
                <c:pt idx="13">
                  <c:v>ST 19
(808)
%</c:v>
                </c:pt>
                <c:pt idx="14">
                  <c:v>ST 20
(813)
%</c:v>
                </c:pt>
                <c:pt idx="15">
                  <c:v>ST 21
(803)
%</c:v>
                </c:pt>
              </c:strCache>
            </c:strRef>
          </c:cat>
          <c:val>
            <c:numRef>
              <c:f>Sheet1!$E$2:$E$17</c:f>
              <c:numCache>
                <c:formatCode>General</c:formatCode>
                <c:ptCount val="16"/>
                <c:pt idx="0">
                  <c:v>52</c:v>
                </c:pt>
                <c:pt idx="1">
                  <c:v>49</c:v>
                </c:pt>
                <c:pt idx="2">
                  <c:v>46</c:v>
                </c:pt>
                <c:pt idx="3">
                  <c:v>48</c:v>
                </c:pt>
                <c:pt idx="4">
                  <c:v>5</c:v>
                </c:pt>
                <c:pt idx="5">
                  <c:v>3</c:v>
                </c:pt>
                <c:pt idx="6">
                  <c:v>6</c:v>
                </c:pt>
                <c:pt idx="7">
                  <c:v>7</c:v>
                </c:pt>
                <c:pt idx="8">
                  <c:v>42</c:v>
                </c:pt>
                <c:pt idx="9">
                  <c:v>37</c:v>
                </c:pt>
                <c:pt idx="10">
                  <c:v>35</c:v>
                </c:pt>
                <c:pt idx="11">
                  <c:v>42</c:v>
                </c:pt>
                <c:pt idx="12">
                  <c:v>8</c:v>
                </c:pt>
                <c:pt idx="13">
                  <c:v>6</c:v>
                </c:pt>
                <c:pt idx="14">
                  <c:v>7</c:v>
                </c:pt>
                <c:pt idx="15">
                  <c:v>13</c:v>
                </c:pt>
              </c:numCache>
            </c:numRef>
          </c:val>
          <c:extLst>
            <c:ext xmlns:c16="http://schemas.microsoft.com/office/drawing/2014/chart" uri="{C3380CC4-5D6E-409C-BE32-E72D297353CC}">
              <c16:uniqueId val="{00000006-178D-49C8-AB46-D20EC6521A26}"/>
            </c:ext>
          </c:extLst>
        </c:ser>
        <c:dLbls>
          <c:dLblPos val="ctr"/>
          <c:showLegendKey val="0"/>
          <c:showVal val="1"/>
          <c:showCatName val="0"/>
          <c:showSerName val="0"/>
          <c:showPercent val="0"/>
          <c:showBubbleSize val="0"/>
        </c:dLbls>
        <c:gapWidth val="50"/>
        <c:overlap val="100"/>
        <c:axId val="132484608"/>
        <c:axId val="132399680"/>
      </c:barChart>
      <c:catAx>
        <c:axId val="132484608"/>
        <c:scaling>
          <c:orientation val="minMax"/>
        </c:scaling>
        <c:delete val="0"/>
        <c:axPos val="b"/>
        <c:numFmt formatCode="General" sourceLinked="1"/>
        <c:majorTickMark val="none"/>
        <c:minorTickMark val="none"/>
        <c:tickLblPos val="high"/>
        <c:spPr>
          <a:noFill/>
          <a:ln w="9525" cap="flat" cmpd="sng" algn="ctr">
            <a:solidFill>
              <a:schemeClr val="bg1"/>
            </a:solidFill>
            <a:round/>
          </a:ln>
          <a:effectLst/>
        </c:spPr>
        <c:txPr>
          <a:bodyPr rot="-60000000" spcFirstLastPara="1" vertOverflow="ellipsis" vert="horz" wrap="square" anchor="ctr" anchorCtr="1"/>
          <a:lstStyle/>
          <a:p>
            <a:pPr>
              <a:defRPr sz="1000" b="1" i="0" u="none" strike="noStrike" kern="1200" baseline="0">
                <a:solidFill>
                  <a:schemeClr val="bg1">
                    <a:lumMod val="50000"/>
                  </a:schemeClr>
                </a:solidFill>
                <a:latin typeface="+mn-lt"/>
                <a:ea typeface="+mn-ea"/>
                <a:cs typeface="+mn-cs"/>
              </a:defRPr>
            </a:pPr>
            <a:endParaRPr lang="en-US"/>
          </a:p>
        </c:txPr>
        <c:crossAx val="132399680"/>
        <c:crosses val="autoZero"/>
        <c:auto val="1"/>
        <c:lblAlgn val="ctr"/>
        <c:lblOffset val="100"/>
        <c:noMultiLvlLbl val="0"/>
      </c:catAx>
      <c:valAx>
        <c:axId val="132399680"/>
        <c:scaling>
          <c:orientation val="minMax"/>
        </c:scaling>
        <c:delete val="1"/>
        <c:axPos val="l"/>
        <c:numFmt formatCode="0%" sourceLinked="1"/>
        <c:majorTickMark val="none"/>
        <c:minorTickMark val="none"/>
        <c:tickLblPos val="nextTo"/>
        <c:crossAx val="132484608"/>
        <c:crosses val="autoZero"/>
        <c:crossBetween val="between"/>
      </c:valAx>
      <c:spPr>
        <a:noFill/>
        <a:ln>
          <a:noFill/>
        </a:ln>
        <a:effectLst/>
      </c:spPr>
    </c:plotArea>
    <c:plotVisOnly val="1"/>
    <c:dispBlanksAs val="gap"/>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Don't know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IOI
(813)
%</c:v>
                </c:pt>
                <c:pt idx="1">
                  <c:v>ROI
(504)
%</c:v>
                </c:pt>
                <c:pt idx="2">
                  <c:v>NI
(309)
%</c:v>
                </c:pt>
                <c:pt idx="3">
                  <c:v>IOI
(803)
%</c:v>
                </c:pt>
                <c:pt idx="4">
                  <c:v>ROI
(502)
%</c:v>
                </c:pt>
                <c:pt idx="5">
                  <c:v>NI
(301)
%</c:v>
                </c:pt>
              </c:strCache>
            </c:strRef>
          </c:cat>
          <c:val>
            <c:numRef>
              <c:f>Sheet1!$B$2:$B$7</c:f>
              <c:numCache>
                <c:formatCode>General</c:formatCode>
                <c:ptCount val="6"/>
                <c:pt idx="0">
                  <c:v>4</c:v>
                </c:pt>
                <c:pt idx="1">
                  <c:v>5</c:v>
                </c:pt>
                <c:pt idx="2">
                  <c:v>3</c:v>
                </c:pt>
                <c:pt idx="3">
                  <c:v>3</c:v>
                </c:pt>
                <c:pt idx="4">
                  <c:v>5</c:v>
                </c:pt>
                <c:pt idx="5">
                  <c:v>1</c:v>
                </c:pt>
              </c:numCache>
            </c:numRef>
          </c:val>
          <c:extLst>
            <c:ext xmlns:c16="http://schemas.microsoft.com/office/drawing/2014/chart" uri="{C3380CC4-5D6E-409C-BE32-E72D297353CC}">
              <c16:uniqueId val="{00000000-C658-4200-92DD-F4E15442BBA1}"/>
            </c:ext>
          </c:extLst>
        </c:ser>
        <c:ser>
          <c:idx val="1"/>
          <c:order val="1"/>
          <c:tx>
            <c:strRef>
              <c:f>Sheet1!$C$1</c:f>
              <c:strCache>
                <c:ptCount val="1"/>
                <c:pt idx="0">
                  <c:v>Never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IOI
(813)
%</c:v>
                </c:pt>
                <c:pt idx="1">
                  <c:v>ROI
(504)
%</c:v>
                </c:pt>
                <c:pt idx="2">
                  <c:v>NI
(309)
%</c:v>
                </c:pt>
                <c:pt idx="3">
                  <c:v>IOI
(803)
%</c:v>
                </c:pt>
                <c:pt idx="4">
                  <c:v>ROI
(502)
%</c:v>
                </c:pt>
                <c:pt idx="5">
                  <c:v>NI
(301)
%</c:v>
                </c:pt>
              </c:strCache>
            </c:strRef>
          </c:cat>
          <c:val>
            <c:numRef>
              <c:f>Sheet1!$C$2:$C$7</c:f>
              <c:numCache>
                <c:formatCode>General</c:formatCode>
                <c:ptCount val="6"/>
                <c:pt idx="0">
                  <c:v>17</c:v>
                </c:pt>
                <c:pt idx="1">
                  <c:v>19</c:v>
                </c:pt>
                <c:pt idx="2">
                  <c:v>15</c:v>
                </c:pt>
                <c:pt idx="3">
                  <c:v>22</c:v>
                </c:pt>
                <c:pt idx="4">
                  <c:v>22</c:v>
                </c:pt>
                <c:pt idx="5">
                  <c:v>22</c:v>
                </c:pt>
              </c:numCache>
            </c:numRef>
          </c:val>
          <c:extLst>
            <c:ext xmlns:c16="http://schemas.microsoft.com/office/drawing/2014/chart" uri="{C3380CC4-5D6E-409C-BE32-E72D297353CC}">
              <c16:uniqueId val="{00000001-C658-4200-92DD-F4E15442BBA1}"/>
            </c:ext>
          </c:extLst>
        </c:ser>
        <c:ser>
          <c:idx val="2"/>
          <c:order val="2"/>
          <c:tx>
            <c:strRef>
              <c:f>Sheet1!$D$1</c:f>
              <c:strCache>
                <c:ptCount val="1"/>
                <c:pt idx="0">
                  <c:v>Less often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IOI
(813)
%</c:v>
                </c:pt>
                <c:pt idx="1">
                  <c:v>ROI
(504)
%</c:v>
                </c:pt>
                <c:pt idx="2">
                  <c:v>NI
(309)
%</c:v>
                </c:pt>
                <c:pt idx="3">
                  <c:v>IOI
(803)
%</c:v>
                </c:pt>
                <c:pt idx="4">
                  <c:v>ROI
(502)
%</c:v>
                </c:pt>
                <c:pt idx="5">
                  <c:v>NI
(301)
%</c:v>
                </c:pt>
              </c:strCache>
            </c:strRef>
          </c:cat>
          <c:val>
            <c:numRef>
              <c:f>Sheet1!$D$2:$D$7</c:f>
              <c:numCache>
                <c:formatCode>General</c:formatCode>
                <c:ptCount val="6"/>
                <c:pt idx="0">
                  <c:v>44</c:v>
                </c:pt>
                <c:pt idx="1">
                  <c:v>45</c:v>
                </c:pt>
                <c:pt idx="2">
                  <c:v>44</c:v>
                </c:pt>
                <c:pt idx="3">
                  <c:v>43</c:v>
                </c:pt>
                <c:pt idx="4">
                  <c:v>48</c:v>
                </c:pt>
                <c:pt idx="5">
                  <c:v>35</c:v>
                </c:pt>
              </c:numCache>
            </c:numRef>
          </c:val>
          <c:extLst>
            <c:ext xmlns:c16="http://schemas.microsoft.com/office/drawing/2014/chart" uri="{C3380CC4-5D6E-409C-BE32-E72D297353CC}">
              <c16:uniqueId val="{00000006-C658-4200-92DD-F4E15442BBA1}"/>
            </c:ext>
          </c:extLst>
        </c:ser>
        <c:ser>
          <c:idx val="3"/>
          <c:order val="3"/>
          <c:tx>
            <c:strRef>
              <c:f>Sheet1!$E$1</c:f>
              <c:strCache>
                <c:ptCount val="1"/>
                <c:pt idx="0">
                  <c:v>Monthly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IOI
(813)
%</c:v>
                </c:pt>
                <c:pt idx="1">
                  <c:v>ROI
(504)
%</c:v>
                </c:pt>
                <c:pt idx="2">
                  <c:v>NI
(309)
%</c:v>
                </c:pt>
                <c:pt idx="3">
                  <c:v>IOI
(803)
%</c:v>
                </c:pt>
                <c:pt idx="4">
                  <c:v>ROI
(502)
%</c:v>
                </c:pt>
                <c:pt idx="5">
                  <c:v>NI
(301)
%</c:v>
                </c:pt>
              </c:strCache>
            </c:strRef>
          </c:cat>
          <c:val>
            <c:numRef>
              <c:f>Sheet1!$E$2:$E$7</c:f>
              <c:numCache>
                <c:formatCode>General</c:formatCode>
                <c:ptCount val="6"/>
                <c:pt idx="0">
                  <c:v>14</c:v>
                </c:pt>
                <c:pt idx="1">
                  <c:v>14</c:v>
                </c:pt>
                <c:pt idx="2">
                  <c:v>14</c:v>
                </c:pt>
                <c:pt idx="3">
                  <c:v>12</c:v>
                </c:pt>
                <c:pt idx="4">
                  <c:v>11</c:v>
                </c:pt>
                <c:pt idx="5">
                  <c:v>15</c:v>
                </c:pt>
              </c:numCache>
            </c:numRef>
          </c:val>
          <c:extLst>
            <c:ext xmlns:c16="http://schemas.microsoft.com/office/drawing/2014/chart" uri="{C3380CC4-5D6E-409C-BE32-E72D297353CC}">
              <c16:uniqueId val="{00000007-C658-4200-92DD-F4E15442BBA1}"/>
            </c:ext>
          </c:extLst>
        </c:ser>
        <c:ser>
          <c:idx val="4"/>
          <c:order val="4"/>
          <c:tx>
            <c:strRef>
              <c:f>Sheet1!$F$1</c:f>
              <c:strCache>
                <c:ptCount val="1"/>
                <c:pt idx="0">
                  <c:v>Weekly</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7F7F7F"/>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IOI
(813)
%</c:v>
                </c:pt>
                <c:pt idx="1">
                  <c:v>ROI
(504)
%</c:v>
                </c:pt>
                <c:pt idx="2">
                  <c:v>NI
(309)
%</c:v>
                </c:pt>
                <c:pt idx="3">
                  <c:v>IOI
(803)
%</c:v>
                </c:pt>
                <c:pt idx="4">
                  <c:v>ROI
(502)
%</c:v>
                </c:pt>
                <c:pt idx="5">
                  <c:v>NI
(301)
%</c:v>
                </c:pt>
              </c:strCache>
            </c:strRef>
          </c:cat>
          <c:val>
            <c:numRef>
              <c:f>Sheet1!$F$2:$F$7</c:f>
              <c:numCache>
                <c:formatCode>General</c:formatCode>
                <c:ptCount val="6"/>
                <c:pt idx="0">
                  <c:v>17</c:v>
                </c:pt>
                <c:pt idx="1">
                  <c:v>15</c:v>
                </c:pt>
                <c:pt idx="2">
                  <c:v>20</c:v>
                </c:pt>
                <c:pt idx="3">
                  <c:v>17</c:v>
                </c:pt>
                <c:pt idx="4">
                  <c:v>14</c:v>
                </c:pt>
                <c:pt idx="5">
                  <c:v>22</c:v>
                </c:pt>
              </c:numCache>
            </c:numRef>
          </c:val>
          <c:extLst>
            <c:ext xmlns:c16="http://schemas.microsoft.com/office/drawing/2014/chart" uri="{C3380CC4-5D6E-409C-BE32-E72D297353CC}">
              <c16:uniqueId val="{00000008-C658-4200-92DD-F4E15442BBA1}"/>
            </c:ext>
          </c:extLst>
        </c:ser>
        <c:ser>
          <c:idx val="5"/>
          <c:order val="5"/>
          <c:tx>
            <c:strRef>
              <c:f>Sheet1!$G$1</c:f>
              <c:strCache>
                <c:ptCount val="1"/>
                <c:pt idx="0">
                  <c:v>Daily</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7F7F7F"/>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IOI
(813)
%</c:v>
                </c:pt>
                <c:pt idx="1">
                  <c:v>ROI
(504)
%</c:v>
                </c:pt>
                <c:pt idx="2">
                  <c:v>NI
(309)
%</c:v>
                </c:pt>
                <c:pt idx="3">
                  <c:v>IOI
(803)
%</c:v>
                </c:pt>
                <c:pt idx="4">
                  <c:v>ROI
(502)
%</c:v>
                </c:pt>
                <c:pt idx="5">
                  <c:v>NI
(301)
%</c:v>
                </c:pt>
              </c:strCache>
            </c:strRef>
          </c:cat>
          <c:val>
            <c:numRef>
              <c:f>Sheet1!$G$2:$G$7</c:f>
              <c:numCache>
                <c:formatCode>General</c:formatCode>
                <c:ptCount val="6"/>
                <c:pt idx="0">
                  <c:v>4</c:v>
                </c:pt>
                <c:pt idx="1">
                  <c:v>3</c:v>
                </c:pt>
                <c:pt idx="2">
                  <c:v>4</c:v>
                </c:pt>
                <c:pt idx="3">
                  <c:v>3</c:v>
                </c:pt>
                <c:pt idx="4">
                  <c:v>1</c:v>
                </c:pt>
                <c:pt idx="5">
                  <c:v>6</c:v>
                </c:pt>
              </c:numCache>
            </c:numRef>
          </c:val>
          <c:extLst>
            <c:ext xmlns:c16="http://schemas.microsoft.com/office/drawing/2014/chart" uri="{C3380CC4-5D6E-409C-BE32-E72D297353CC}">
              <c16:uniqueId val="{00000009-C658-4200-92DD-F4E15442BBA1}"/>
            </c:ext>
          </c:extLst>
        </c:ser>
        <c:dLbls>
          <c:dLblPos val="ctr"/>
          <c:showLegendKey val="0"/>
          <c:showVal val="1"/>
          <c:showCatName val="0"/>
          <c:showSerName val="0"/>
          <c:showPercent val="0"/>
          <c:showBubbleSize val="0"/>
        </c:dLbls>
        <c:gapWidth val="150"/>
        <c:overlap val="100"/>
        <c:axId val="128077312"/>
        <c:axId val="123954304"/>
      </c:barChart>
      <c:catAx>
        <c:axId val="128077312"/>
        <c:scaling>
          <c:orientation val="minMax"/>
        </c:scaling>
        <c:delete val="0"/>
        <c:axPos val="b"/>
        <c:numFmt formatCode="General" sourceLinked="1"/>
        <c:majorTickMark val="none"/>
        <c:minorTickMark val="none"/>
        <c:tickLblPos val="high"/>
        <c:spPr>
          <a:noFill/>
          <a:ln w="9525" cap="flat" cmpd="sng" algn="ctr">
            <a:noFill/>
            <a:round/>
          </a:ln>
          <a:effectLst/>
        </c:spPr>
        <c:txPr>
          <a:bodyPr rot="-60000000" spcFirstLastPara="1" vertOverflow="ellipsis" vert="horz" wrap="square" anchor="ctr" anchorCtr="1"/>
          <a:lstStyle/>
          <a:p>
            <a:pPr>
              <a:defRPr sz="1400" b="1" i="0" u="none" strike="noStrike" kern="1200" baseline="0">
                <a:solidFill>
                  <a:schemeClr val="bg1">
                    <a:lumMod val="50000"/>
                  </a:schemeClr>
                </a:solidFill>
                <a:latin typeface="+mn-lt"/>
                <a:ea typeface="+mn-ea"/>
                <a:cs typeface="+mn-cs"/>
              </a:defRPr>
            </a:pPr>
            <a:endParaRPr lang="en-US"/>
          </a:p>
        </c:txPr>
        <c:crossAx val="123954304"/>
        <c:crosses val="autoZero"/>
        <c:auto val="1"/>
        <c:lblAlgn val="ctr"/>
        <c:lblOffset val="100"/>
        <c:noMultiLvlLbl val="0"/>
      </c:catAx>
      <c:valAx>
        <c:axId val="123954304"/>
        <c:scaling>
          <c:orientation val="minMax"/>
        </c:scaling>
        <c:delete val="1"/>
        <c:axPos val="l"/>
        <c:numFmt formatCode="0%" sourceLinked="1"/>
        <c:majorTickMark val="none"/>
        <c:minorTickMark val="none"/>
        <c:tickLblPos val="nextTo"/>
        <c:crossAx val="128077312"/>
        <c:crosses val="autoZero"/>
        <c:crossBetween val="between"/>
      </c:valAx>
      <c:spPr>
        <a:noFill/>
        <a:ln>
          <a:noFill/>
        </a:ln>
        <a:effectLst/>
      </c:spPr>
    </c:plotArea>
    <c:legend>
      <c:legendPos val="l"/>
      <c:layout>
        <c:manualLayout>
          <c:xMode val="edge"/>
          <c:yMode val="edge"/>
          <c:x val="1.6917337051299271E-2"/>
          <c:y val="0.23454032469097649"/>
          <c:w val="0.12778823233160386"/>
          <c:h val="0.724551190714315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bg1">
                    <a:lumMod val="50000"/>
                  </a:schemeClr>
                </a:solidFill>
                <a:latin typeface="+mn-lt"/>
                <a:ea typeface="+mn-ea"/>
                <a:cs typeface="+mn-cs"/>
              </a:defRPr>
            </a:pPr>
            <a:r>
              <a:rPr lang="en-US" dirty="0"/>
              <a:t>ST 21
ROI
(364)</a:t>
            </a:r>
          </a:p>
        </c:rich>
      </c:tx>
      <c:layout>
        <c:manualLayout>
          <c:xMode val="edge"/>
          <c:yMode val="edge"/>
          <c:x val="0.52444281196532649"/>
          <c:y val="1.6949152542372881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bg1">
                  <a:lumMod val="50000"/>
                </a:schemeClr>
              </a:solidFill>
              <a:latin typeface="+mn-lt"/>
              <a:ea typeface="+mn-ea"/>
              <a:cs typeface="+mn-cs"/>
            </a:defRPr>
          </a:pPr>
          <a:endParaRPr lang="en-US"/>
        </a:p>
      </c:txPr>
    </c:title>
    <c:autoTitleDeleted val="0"/>
    <c:plotArea>
      <c:layout>
        <c:manualLayout>
          <c:layoutTarget val="inner"/>
          <c:xMode val="edge"/>
          <c:yMode val="edge"/>
          <c:x val="0.43626965423693126"/>
          <c:y val="0.19707835816297611"/>
          <c:w val="0.33029363953280777"/>
          <c:h val="0.76241548151551475"/>
        </c:manualLayout>
      </c:layout>
      <c:barChart>
        <c:barDir val="bar"/>
        <c:grouping val="clustered"/>
        <c:varyColors val="0"/>
        <c:ser>
          <c:idx val="0"/>
          <c:order val="0"/>
          <c:tx>
            <c:strRef>
              <c:f>Sheet1!$B$1</c:f>
              <c:strCache>
                <c:ptCount val="1"/>
                <c:pt idx="0">
                  <c:v>ST 21
ROI
(502)</c:v>
                </c:pt>
              </c:strCache>
            </c:strRef>
          </c:tx>
          <c:spPr>
            <a:solidFill>
              <a:schemeClr val="accent2"/>
            </a:solidFill>
            <a:ln>
              <a:noFill/>
            </a:ln>
            <a:effectLst/>
          </c:spPr>
          <c:invertIfNegative val="0"/>
          <c:dLbls>
            <c:dLbl>
              <c:idx val="11"/>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79B-4A7E-81F0-AD826072730E}"/>
                </c:ext>
              </c:extLst>
            </c:dLbl>
            <c:dLbl>
              <c:idx val="12"/>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9BA-4D3E-B1E7-F649817F7B40}"/>
                </c:ext>
              </c:extLst>
            </c:dLbl>
            <c:dLbl>
              <c:idx val="13"/>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79B-4A7E-81F0-AD826072730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Websites excluding social media</c:v>
                </c:pt>
                <c:pt idx="1">
                  <c:v>Social Media</c:v>
                </c:pt>
                <c:pt idx="2">
                  <c:v>Television</c:v>
                </c:pt>
                <c:pt idx="3">
                  <c:v>GP/doctor</c:v>
                </c:pt>
                <c:pt idx="4">
                  <c:v>Newspapers/magazines</c:v>
                </c:pt>
                <c:pt idx="5">
                  <c:v>Leaflets</c:v>
                </c:pt>
                <c:pt idx="6">
                  <c:v>Dietician</c:v>
                </c:pt>
                <c:pt idx="7">
                  <c:v>Radio</c:v>
                </c:pt>
                <c:pt idx="8">
                  <c:v>Friends/Family</c:v>
                </c:pt>
                <c:pt idx="9">
                  <c:v>Books/Cookbooks</c:v>
                </c:pt>
                <c:pt idx="10">
                  <c:v>Education/school</c:v>
                </c:pt>
                <c:pt idx="11">
                  <c:v>Gym/Personal Trainer</c:v>
                </c:pt>
                <c:pt idx="12">
                  <c:v>Food labels/packaging</c:v>
                </c:pt>
                <c:pt idx="13">
                  <c:v>Other</c:v>
                </c:pt>
                <c:pt idx="14">
                  <c:v>Don't Know</c:v>
                </c:pt>
              </c:strCache>
            </c:strRef>
          </c:cat>
          <c:val>
            <c:numRef>
              <c:f>Sheet1!$B$2:$B$16</c:f>
              <c:numCache>
                <c:formatCode>General</c:formatCode>
                <c:ptCount val="15"/>
                <c:pt idx="0">
                  <c:v>45</c:v>
                </c:pt>
                <c:pt idx="1">
                  <c:v>33</c:v>
                </c:pt>
                <c:pt idx="2">
                  <c:v>19</c:v>
                </c:pt>
                <c:pt idx="3">
                  <c:v>19</c:v>
                </c:pt>
                <c:pt idx="4">
                  <c:v>18</c:v>
                </c:pt>
                <c:pt idx="5">
                  <c:v>13</c:v>
                </c:pt>
                <c:pt idx="6">
                  <c:v>9</c:v>
                </c:pt>
                <c:pt idx="7">
                  <c:v>10</c:v>
                </c:pt>
                <c:pt idx="8">
                  <c:v>1</c:v>
                </c:pt>
                <c:pt idx="9">
                  <c:v>1</c:v>
                </c:pt>
                <c:pt idx="10">
                  <c:v>1</c:v>
                </c:pt>
                <c:pt idx="11">
                  <c:v>0</c:v>
                </c:pt>
                <c:pt idx="12">
                  <c:v>0</c:v>
                </c:pt>
                <c:pt idx="13">
                  <c:v>0</c:v>
                </c:pt>
                <c:pt idx="14">
                  <c:v>4</c:v>
                </c:pt>
              </c:numCache>
            </c:numRef>
          </c:val>
          <c:extLst>
            <c:ext xmlns:c16="http://schemas.microsoft.com/office/drawing/2014/chart" uri="{C3380CC4-5D6E-409C-BE32-E72D297353CC}">
              <c16:uniqueId val="{00000001-B9BA-4D3E-B1E7-F649817F7B40}"/>
            </c:ext>
          </c:extLst>
        </c:ser>
        <c:dLbls>
          <c:showLegendKey val="0"/>
          <c:showVal val="0"/>
          <c:showCatName val="0"/>
          <c:showSerName val="0"/>
          <c:showPercent val="0"/>
          <c:showBubbleSize val="0"/>
        </c:dLbls>
        <c:gapWidth val="50"/>
        <c:axId val="1445738288"/>
        <c:axId val="1443526352"/>
      </c:barChart>
      <c:catAx>
        <c:axId val="1445738288"/>
        <c:scaling>
          <c:orientation val="maxMin"/>
        </c:scaling>
        <c:delete val="1"/>
        <c:axPos val="l"/>
        <c:numFmt formatCode="General" sourceLinked="1"/>
        <c:majorTickMark val="none"/>
        <c:minorTickMark val="none"/>
        <c:tickLblPos val="nextTo"/>
        <c:crossAx val="1443526352"/>
        <c:crosses val="autoZero"/>
        <c:auto val="1"/>
        <c:lblAlgn val="ctr"/>
        <c:lblOffset val="100"/>
        <c:noMultiLvlLbl val="0"/>
      </c:catAx>
      <c:valAx>
        <c:axId val="1443526352"/>
        <c:scaling>
          <c:orientation val="minMax"/>
          <c:max val="100"/>
        </c:scaling>
        <c:delete val="1"/>
        <c:axPos val="t"/>
        <c:numFmt formatCode="General" sourceLinked="1"/>
        <c:majorTickMark val="out"/>
        <c:minorTickMark val="none"/>
        <c:tickLblPos val="nextTo"/>
        <c:crossAx val="1445738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bg1">
              <a:lumMod val="50000"/>
            </a:schemeClr>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bg1">
                    <a:lumMod val="50000"/>
                  </a:schemeClr>
                </a:solidFill>
                <a:latin typeface="+mn-lt"/>
                <a:ea typeface="+mn-ea"/>
                <a:cs typeface="+mn-cs"/>
              </a:defRPr>
            </a:pPr>
            <a:r>
              <a:rPr lang="en-IE" dirty="0"/>
              <a:t>ST 21
NI
(229)</a:t>
            </a:r>
          </a:p>
        </c:rich>
      </c:tx>
      <c:layout>
        <c:manualLayout>
          <c:xMode val="edge"/>
          <c:yMode val="edge"/>
          <c:x val="0.49401236133108628"/>
          <c:y val="1.6937669376693765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bg1">
                  <a:lumMod val="50000"/>
                </a:schemeClr>
              </a:solidFill>
              <a:latin typeface="+mn-lt"/>
              <a:ea typeface="+mn-ea"/>
              <a:cs typeface="+mn-cs"/>
            </a:defRPr>
          </a:pPr>
          <a:endParaRPr lang="en-US"/>
        </a:p>
      </c:txPr>
    </c:title>
    <c:autoTitleDeleted val="0"/>
    <c:plotArea>
      <c:layout>
        <c:manualLayout>
          <c:layoutTarget val="inner"/>
          <c:xMode val="edge"/>
          <c:yMode val="edge"/>
          <c:x val="0.43626962986057383"/>
          <c:y val="0.20350854263135804"/>
          <c:w val="0.33029363953280777"/>
          <c:h val="0.7616314220884991"/>
        </c:manualLayout>
      </c:layout>
      <c:barChart>
        <c:barDir val="bar"/>
        <c:grouping val="clustered"/>
        <c:varyColors val="0"/>
        <c:ser>
          <c:idx val="0"/>
          <c:order val="0"/>
          <c:tx>
            <c:strRef>
              <c:f>Sheet1!$B$1</c:f>
              <c:strCache>
                <c:ptCount val="1"/>
                <c:pt idx="0">
                  <c:v>ST 21
NI
(301)</c:v>
                </c:pt>
              </c:strCache>
            </c:strRef>
          </c:tx>
          <c:spPr>
            <a:solidFill>
              <a:schemeClr val="accent6">
                <a:lumMod val="9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Websites excluding social media</c:v>
                </c:pt>
                <c:pt idx="1">
                  <c:v>Social Media</c:v>
                </c:pt>
                <c:pt idx="2">
                  <c:v>GP/doctor</c:v>
                </c:pt>
                <c:pt idx="3">
                  <c:v>Leaflets</c:v>
                </c:pt>
                <c:pt idx="4">
                  <c:v>Newspapers/magazines</c:v>
                </c:pt>
                <c:pt idx="5">
                  <c:v>Television</c:v>
                </c:pt>
                <c:pt idx="6">
                  <c:v>Dietician</c:v>
                </c:pt>
                <c:pt idx="7">
                  <c:v>Radio</c:v>
                </c:pt>
                <c:pt idx="8">
                  <c:v>Books/Cookbooks</c:v>
                </c:pt>
                <c:pt idx="9">
                  <c:v>Food labels/packaging</c:v>
                </c:pt>
                <c:pt idx="10">
                  <c:v>Gym/Personal Trainer</c:v>
                </c:pt>
                <c:pt idx="11">
                  <c:v>Friends/Family</c:v>
                </c:pt>
                <c:pt idx="12">
                  <c:v>Education/school</c:v>
                </c:pt>
                <c:pt idx="13">
                  <c:v>None/nowhere</c:v>
                </c:pt>
                <c:pt idx="14">
                  <c:v>Other</c:v>
                </c:pt>
              </c:strCache>
            </c:strRef>
          </c:cat>
          <c:val>
            <c:numRef>
              <c:f>Sheet1!$B$2:$B$16</c:f>
              <c:numCache>
                <c:formatCode>General</c:formatCode>
                <c:ptCount val="15"/>
                <c:pt idx="0">
                  <c:v>60</c:v>
                </c:pt>
                <c:pt idx="1">
                  <c:v>21</c:v>
                </c:pt>
                <c:pt idx="2">
                  <c:v>15</c:v>
                </c:pt>
                <c:pt idx="3">
                  <c:v>10</c:v>
                </c:pt>
                <c:pt idx="4">
                  <c:v>10</c:v>
                </c:pt>
                <c:pt idx="5">
                  <c:v>12</c:v>
                </c:pt>
                <c:pt idx="6">
                  <c:v>5</c:v>
                </c:pt>
                <c:pt idx="7">
                  <c:v>2</c:v>
                </c:pt>
                <c:pt idx="8">
                  <c:v>3</c:v>
                </c:pt>
                <c:pt idx="9">
                  <c:v>2</c:v>
                </c:pt>
                <c:pt idx="10">
                  <c:v>1</c:v>
                </c:pt>
                <c:pt idx="11">
                  <c:v>1</c:v>
                </c:pt>
                <c:pt idx="12">
                  <c:v>1</c:v>
                </c:pt>
                <c:pt idx="13">
                  <c:v>1</c:v>
                </c:pt>
                <c:pt idx="14">
                  <c:v>3</c:v>
                </c:pt>
              </c:numCache>
            </c:numRef>
          </c:val>
          <c:extLst>
            <c:ext xmlns:c16="http://schemas.microsoft.com/office/drawing/2014/chart" uri="{C3380CC4-5D6E-409C-BE32-E72D297353CC}">
              <c16:uniqueId val="{00000002-7850-4E2C-ACCF-1F770990D4DA}"/>
            </c:ext>
          </c:extLst>
        </c:ser>
        <c:dLbls>
          <c:showLegendKey val="0"/>
          <c:showVal val="0"/>
          <c:showCatName val="0"/>
          <c:showSerName val="0"/>
          <c:showPercent val="0"/>
          <c:showBubbleSize val="0"/>
        </c:dLbls>
        <c:gapWidth val="50"/>
        <c:axId val="1445738288"/>
        <c:axId val="1443526352"/>
        <c:extLst>
          <c:ext xmlns:c15="http://schemas.microsoft.com/office/drawing/2012/chart" uri="{02D57815-91ED-43cb-92C2-25804820EDAC}">
            <c15:filteredBarSeries>
              <c15:ser>
                <c:idx val="1"/>
                <c:order val="1"/>
                <c:tx>
                  <c:strRef>
                    <c:extLst>
                      <c:ext uri="{02D57815-91ED-43cb-92C2-25804820EDAC}">
                        <c15:formulaRef>
                          <c15:sqref>Sheet1!#REF!</c15:sqref>
                        </c15:formulaRef>
                      </c:ext>
                    </c:extLst>
                    <c:strCache>
                      <c:ptCount val="1"/>
                      <c:pt idx="0">
                        <c:v>#REF!</c:v>
                      </c:pt>
                    </c:strCache>
                  </c:strRef>
                </c:tx>
                <c:spPr>
                  <a:solidFill>
                    <a:schemeClr val="accent2"/>
                  </a:solidFill>
                  <a:ln>
                    <a:noFill/>
                  </a:ln>
                  <a:effectLst/>
                </c:spPr>
                <c:invertIfNegative val="0"/>
                <c:cat>
                  <c:strRef>
                    <c:extLst>
                      <c:ext uri="{02D57815-91ED-43cb-92C2-25804820EDAC}">
                        <c15:formulaRef>
                          <c15:sqref>Sheet1!$A$2:$A$16</c15:sqref>
                        </c15:formulaRef>
                      </c:ext>
                    </c:extLst>
                    <c:strCache>
                      <c:ptCount val="15"/>
                      <c:pt idx="0">
                        <c:v>Websites excluding social media</c:v>
                      </c:pt>
                      <c:pt idx="1">
                        <c:v>Social Media</c:v>
                      </c:pt>
                      <c:pt idx="2">
                        <c:v>GP/doctor</c:v>
                      </c:pt>
                      <c:pt idx="3">
                        <c:v>Leaflets</c:v>
                      </c:pt>
                      <c:pt idx="4">
                        <c:v>Newspapers/magazines</c:v>
                      </c:pt>
                      <c:pt idx="5">
                        <c:v>Television</c:v>
                      </c:pt>
                      <c:pt idx="6">
                        <c:v>Dietician</c:v>
                      </c:pt>
                      <c:pt idx="7">
                        <c:v>Radio</c:v>
                      </c:pt>
                      <c:pt idx="8">
                        <c:v>Books/Cookbooks</c:v>
                      </c:pt>
                      <c:pt idx="9">
                        <c:v>Food labels/packaging</c:v>
                      </c:pt>
                      <c:pt idx="10">
                        <c:v>Gym/Personal Trainer</c:v>
                      </c:pt>
                      <c:pt idx="11">
                        <c:v>Friends/Family</c:v>
                      </c:pt>
                      <c:pt idx="12">
                        <c:v>Education/school</c:v>
                      </c:pt>
                      <c:pt idx="13">
                        <c:v>None/nowhere</c:v>
                      </c:pt>
                      <c:pt idx="14">
                        <c:v>Other</c:v>
                      </c:pt>
                    </c:strCache>
                  </c:strRef>
                </c:cat>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0-5EFC-4DD5-8746-300BDD0151CD}"/>
                  </c:ext>
                </c:extLst>
              </c15:ser>
            </c15:filteredBarSeries>
          </c:ext>
        </c:extLst>
      </c:barChart>
      <c:catAx>
        <c:axId val="1445738288"/>
        <c:scaling>
          <c:orientation val="maxMin"/>
        </c:scaling>
        <c:delete val="1"/>
        <c:axPos val="l"/>
        <c:numFmt formatCode="General" sourceLinked="1"/>
        <c:majorTickMark val="none"/>
        <c:minorTickMark val="none"/>
        <c:tickLblPos val="nextTo"/>
        <c:crossAx val="1443526352"/>
        <c:crosses val="autoZero"/>
        <c:auto val="1"/>
        <c:lblAlgn val="ctr"/>
        <c:lblOffset val="100"/>
        <c:noMultiLvlLbl val="0"/>
      </c:catAx>
      <c:valAx>
        <c:axId val="1443526352"/>
        <c:scaling>
          <c:orientation val="minMax"/>
        </c:scaling>
        <c:delete val="1"/>
        <c:axPos val="t"/>
        <c:numFmt formatCode="General" sourceLinked="1"/>
        <c:majorTickMark val="out"/>
        <c:minorTickMark val="none"/>
        <c:tickLblPos val="nextTo"/>
        <c:crossAx val="1445738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bg1">
              <a:lumMod val="50000"/>
            </a:schemeClr>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9938244085477573"/>
          <c:y val="1.6937669376693765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bg1">
                  <a:lumMod val="50000"/>
                </a:schemeClr>
              </a:solidFill>
              <a:latin typeface="+mn-lt"/>
              <a:ea typeface="+mn-ea"/>
              <a:cs typeface="+mn-cs"/>
            </a:defRPr>
          </a:pPr>
          <a:endParaRPr lang="en-US"/>
        </a:p>
      </c:txPr>
    </c:title>
    <c:autoTitleDeleted val="0"/>
    <c:plotArea>
      <c:layout>
        <c:manualLayout>
          <c:layoutTarget val="inner"/>
          <c:xMode val="edge"/>
          <c:yMode val="edge"/>
          <c:x val="0.43626965423693126"/>
          <c:y val="0.18572976904309724"/>
          <c:w val="0.30523320592197145"/>
          <c:h val="0.77376408360540294"/>
        </c:manualLayout>
      </c:layout>
      <c:barChart>
        <c:barDir val="bar"/>
        <c:grouping val="clustered"/>
        <c:varyColors val="0"/>
        <c:ser>
          <c:idx val="0"/>
          <c:order val="0"/>
          <c:tx>
            <c:strRef>
              <c:f>Sheet1!$B$1</c:f>
              <c:strCache>
                <c:ptCount val="1"/>
                <c:pt idx="0">
                  <c:v>ST 21
IOI
(593)</c:v>
                </c:pt>
              </c:strCache>
            </c:strRef>
          </c:tx>
          <c:spPr>
            <a:solidFill>
              <a:schemeClr val="tx2"/>
            </a:solidFill>
            <a:ln>
              <a:noFill/>
            </a:ln>
            <a:effectLst/>
          </c:spPr>
          <c:invertIfNegative val="0"/>
          <c:dLbls>
            <c:dLbl>
              <c:idx val="11"/>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9FA-4D57-A31F-BA326C3AF4FA}"/>
                </c:ext>
              </c:extLst>
            </c:dLbl>
            <c:dLbl>
              <c:idx val="12"/>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9FA-4D57-A31F-BA326C3AF4F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Websites excluding social media</c:v>
                </c:pt>
                <c:pt idx="1">
                  <c:v>Social Media</c:v>
                </c:pt>
                <c:pt idx="2">
                  <c:v>Television</c:v>
                </c:pt>
                <c:pt idx="3">
                  <c:v>GP/doctor</c:v>
                </c:pt>
                <c:pt idx="4">
                  <c:v>Newspapers/magazines</c:v>
                </c:pt>
                <c:pt idx="5">
                  <c:v>Leaflets</c:v>
                </c:pt>
                <c:pt idx="6">
                  <c:v>Dietician</c:v>
                </c:pt>
                <c:pt idx="7">
                  <c:v>Radio</c:v>
                </c:pt>
                <c:pt idx="8">
                  <c:v>Friends/Family</c:v>
                </c:pt>
                <c:pt idx="9">
                  <c:v>Books/Cookbooks</c:v>
                </c:pt>
                <c:pt idx="10">
                  <c:v>Education/school</c:v>
                </c:pt>
                <c:pt idx="11">
                  <c:v>Gym/Personal Trainer</c:v>
                </c:pt>
                <c:pt idx="12">
                  <c:v>Food labels/packaging</c:v>
                </c:pt>
                <c:pt idx="13">
                  <c:v>Other</c:v>
                </c:pt>
                <c:pt idx="14">
                  <c:v>Don't Know</c:v>
                </c:pt>
              </c:strCache>
            </c:strRef>
          </c:cat>
          <c:val>
            <c:numRef>
              <c:f>Sheet1!$B$2:$B$16</c:f>
              <c:numCache>
                <c:formatCode>0%</c:formatCode>
                <c:ptCount val="15"/>
                <c:pt idx="0">
                  <c:v>0.51165044028277296</c:v>
                </c:pt>
                <c:pt idx="1">
                  <c:v>0.28550351018623099</c:v>
                </c:pt>
                <c:pt idx="2">
                  <c:v>0.17241183941265201</c:v>
                </c:pt>
                <c:pt idx="3">
                  <c:v>0.151331126649836</c:v>
                </c:pt>
                <c:pt idx="4">
                  <c:v>0.147973254004648</c:v>
                </c:pt>
                <c:pt idx="5">
                  <c:v>0.128397573365503</c:v>
                </c:pt>
                <c:pt idx="6">
                  <c:v>7.2166679177790696E-2</c:v>
                </c:pt>
                <c:pt idx="7">
                  <c:v>6.4517609985019306E-2</c:v>
                </c:pt>
                <c:pt idx="8">
                  <c:v>2.1031963363553102E-2</c:v>
                </c:pt>
                <c:pt idx="9">
                  <c:v>1.62180884743174E-2</c:v>
                </c:pt>
                <c:pt idx="10">
                  <c:v>9.1469251626378097E-3</c:v>
                </c:pt>
                <c:pt idx="11">
                  <c:v>0</c:v>
                </c:pt>
                <c:pt idx="12">
                  <c:v>0</c:v>
                </c:pt>
                <c:pt idx="13">
                  <c:v>7.1849283775547203E-3</c:v>
                </c:pt>
                <c:pt idx="14">
                  <c:v>3.8222713111018797E-2</c:v>
                </c:pt>
              </c:numCache>
            </c:numRef>
          </c:val>
          <c:extLst>
            <c:ext xmlns:c16="http://schemas.microsoft.com/office/drawing/2014/chart" uri="{C3380CC4-5D6E-409C-BE32-E72D297353CC}">
              <c16:uniqueId val="{00000001-064B-44F4-9A1D-1332E1419E15}"/>
            </c:ext>
          </c:extLst>
        </c:ser>
        <c:dLbls>
          <c:showLegendKey val="0"/>
          <c:showVal val="0"/>
          <c:showCatName val="0"/>
          <c:showSerName val="0"/>
          <c:showPercent val="0"/>
          <c:showBubbleSize val="0"/>
        </c:dLbls>
        <c:gapWidth val="50"/>
        <c:axId val="1445738288"/>
        <c:axId val="1443526352"/>
      </c:barChart>
      <c:catAx>
        <c:axId val="144573828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1" i="0" u="none" strike="noStrike" kern="1200" baseline="0">
                <a:solidFill>
                  <a:schemeClr val="bg1">
                    <a:lumMod val="50000"/>
                  </a:schemeClr>
                </a:solidFill>
                <a:latin typeface="+mn-lt"/>
                <a:ea typeface="+mn-ea"/>
                <a:cs typeface="+mn-cs"/>
              </a:defRPr>
            </a:pPr>
            <a:endParaRPr lang="en-US"/>
          </a:p>
        </c:txPr>
        <c:crossAx val="1443526352"/>
        <c:crosses val="autoZero"/>
        <c:auto val="1"/>
        <c:lblAlgn val="ctr"/>
        <c:lblOffset val="100"/>
        <c:noMultiLvlLbl val="0"/>
      </c:catAx>
      <c:valAx>
        <c:axId val="1443526352"/>
        <c:scaling>
          <c:orientation val="minMax"/>
        </c:scaling>
        <c:delete val="1"/>
        <c:axPos val="t"/>
        <c:numFmt formatCode="0%" sourceLinked="1"/>
        <c:majorTickMark val="out"/>
        <c:minorTickMark val="none"/>
        <c:tickLblPos val="nextTo"/>
        <c:crossAx val="1445738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bg1">
              <a:lumMod val="50000"/>
            </a:schemeClr>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bg1">
                    <a:lumMod val="50000"/>
                  </a:schemeClr>
                </a:solidFill>
                <a:latin typeface="+mn-lt"/>
                <a:ea typeface="+mn-ea"/>
                <a:cs typeface="+mn-cs"/>
              </a:defRPr>
            </a:pPr>
            <a:r>
              <a:rPr lang="en-US" sz="1600" dirty="0"/>
              <a:t>ST 21</a:t>
            </a:r>
          </a:p>
          <a:p>
            <a:pPr>
              <a:defRPr sz="1600"/>
            </a:pPr>
            <a:r>
              <a:rPr lang="en-US" sz="1600" dirty="0"/>
              <a:t>NI
(72)</a:t>
            </a:r>
          </a:p>
        </c:rich>
      </c:tx>
      <c:layout>
        <c:manualLayout>
          <c:xMode val="edge"/>
          <c:yMode val="edge"/>
          <c:x val="0.5577841614427963"/>
          <c:y val="1.1291779584462511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bg1">
                  <a:lumMod val="50000"/>
                </a:schemeClr>
              </a:solidFill>
              <a:latin typeface="+mn-lt"/>
              <a:ea typeface="+mn-ea"/>
              <a:cs typeface="+mn-cs"/>
            </a:defRPr>
          </a:pPr>
          <a:endParaRPr lang="en-US"/>
        </a:p>
      </c:txPr>
    </c:title>
    <c:autoTitleDeleted val="0"/>
    <c:plotArea>
      <c:layout>
        <c:manualLayout>
          <c:layoutTarget val="inner"/>
          <c:xMode val="edge"/>
          <c:yMode val="edge"/>
          <c:x val="0.43585575044605618"/>
          <c:y val="0.16828419186422836"/>
          <c:w val="0.54660732650605426"/>
          <c:h val="0.73622491802345846"/>
        </c:manualLayout>
      </c:layout>
      <c:barChart>
        <c:barDir val="bar"/>
        <c:grouping val="clustered"/>
        <c:varyColors val="0"/>
        <c:ser>
          <c:idx val="0"/>
          <c:order val="0"/>
          <c:tx>
            <c:strRef>
              <c:f>Sheet1!$B$1</c:f>
              <c:strCache>
                <c:ptCount val="1"/>
                <c:pt idx="0">
                  <c:v>ST 21
NI
(72)</c:v>
                </c:pt>
              </c:strCache>
            </c:strRef>
          </c:tx>
          <c:spPr>
            <a:solidFill>
              <a:schemeClr val="accent6">
                <a:lumMod val="90000"/>
              </a:schemeClr>
            </a:solidFill>
            <a:ln>
              <a:noFill/>
            </a:ln>
            <a:effectLst/>
          </c:spPr>
          <c:invertIfNegative val="0"/>
          <c:dLbls>
            <c:dLbl>
              <c:idx val="7"/>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731-4F49-ADA2-F8F23736377A}"/>
                </c:ext>
              </c:extLst>
            </c:dLbl>
            <c:spPr>
              <a:noFill/>
              <a:ln>
                <a:noFill/>
              </a:ln>
              <a:effectLst/>
            </c:spPr>
            <c:txPr>
              <a:bodyPr rot="0" spcFirstLastPara="1" vertOverflow="ellipsis" vert="horz" wrap="square" anchor="ctr" anchorCtr="1"/>
              <a:lstStyle/>
              <a:p>
                <a:pPr>
                  <a:defRPr sz="1400" b="1" i="0" u="none" strike="noStrike" kern="1200" baseline="0">
                    <a:solidFill>
                      <a:schemeClr val="bg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Websites excluding social media</c:v>
                </c:pt>
                <c:pt idx="1">
                  <c:v>Social Media</c:v>
                </c:pt>
                <c:pt idx="2">
                  <c:v>GP/doctor</c:v>
                </c:pt>
                <c:pt idx="3">
                  <c:v>Television</c:v>
                </c:pt>
                <c:pt idx="4">
                  <c:v>Newspapers/magazines</c:v>
                </c:pt>
                <c:pt idx="5">
                  <c:v>Dietician</c:v>
                </c:pt>
                <c:pt idx="6">
                  <c:v>Leaflets</c:v>
                </c:pt>
                <c:pt idx="7">
                  <c:v>Radio</c:v>
                </c:pt>
                <c:pt idx="8">
                  <c:v>Other</c:v>
                </c:pt>
              </c:strCache>
            </c:strRef>
          </c:cat>
          <c:val>
            <c:numRef>
              <c:f>Sheet1!$B$2:$B$10</c:f>
              <c:numCache>
                <c:formatCode>0%</c:formatCode>
                <c:ptCount val="9"/>
                <c:pt idx="0">
                  <c:v>0.46145060469067101</c:v>
                </c:pt>
                <c:pt idx="1">
                  <c:v>0.13700706174737001</c:v>
                </c:pt>
                <c:pt idx="2">
                  <c:v>5.2963320393854103E-2</c:v>
                </c:pt>
                <c:pt idx="3">
                  <c:v>0.119279839653089</c:v>
                </c:pt>
                <c:pt idx="4">
                  <c:v>8.0773989665104698E-2</c:v>
                </c:pt>
                <c:pt idx="5">
                  <c:v>7.4545711479443694E-2</c:v>
                </c:pt>
                <c:pt idx="6">
                  <c:v>2.6565101963325601E-2</c:v>
                </c:pt>
                <c:pt idx="7">
                  <c:v>0</c:v>
                </c:pt>
                <c:pt idx="8">
                  <c:v>4.74144078900159E-2</c:v>
                </c:pt>
              </c:numCache>
            </c:numRef>
          </c:val>
          <c:extLst>
            <c:ext xmlns:c16="http://schemas.microsoft.com/office/drawing/2014/chart" uri="{C3380CC4-5D6E-409C-BE32-E72D297353CC}">
              <c16:uniqueId val="{00000000-B4B6-4B03-9795-3435FE024028}"/>
            </c:ext>
          </c:extLst>
        </c:ser>
        <c:dLbls>
          <c:showLegendKey val="0"/>
          <c:showVal val="0"/>
          <c:showCatName val="0"/>
          <c:showSerName val="0"/>
          <c:showPercent val="0"/>
          <c:showBubbleSize val="0"/>
        </c:dLbls>
        <c:gapWidth val="50"/>
        <c:axId val="1445738288"/>
        <c:axId val="1443526352"/>
      </c:barChart>
      <c:catAx>
        <c:axId val="1445738288"/>
        <c:scaling>
          <c:orientation val="maxMin"/>
        </c:scaling>
        <c:delete val="1"/>
        <c:axPos val="l"/>
        <c:numFmt formatCode="General" sourceLinked="1"/>
        <c:majorTickMark val="none"/>
        <c:minorTickMark val="none"/>
        <c:tickLblPos val="nextTo"/>
        <c:crossAx val="1443526352"/>
        <c:crosses val="autoZero"/>
        <c:auto val="1"/>
        <c:lblAlgn val="ctr"/>
        <c:lblOffset val="100"/>
        <c:noMultiLvlLbl val="0"/>
      </c:catAx>
      <c:valAx>
        <c:axId val="1443526352"/>
        <c:scaling>
          <c:orientation val="minMax"/>
          <c:max val="1"/>
        </c:scaling>
        <c:delete val="1"/>
        <c:axPos val="t"/>
        <c:numFmt formatCode="0%" sourceLinked="1"/>
        <c:majorTickMark val="out"/>
        <c:minorTickMark val="none"/>
        <c:tickLblPos val="nextTo"/>
        <c:crossAx val="1445738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bg1">
              <a:lumMod val="50000"/>
            </a:schemeClr>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bg1">
                    <a:lumMod val="50000"/>
                  </a:schemeClr>
                </a:solidFill>
                <a:latin typeface="+mn-lt"/>
                <a:ea typeface="+mn-ea"/>
                <a:cs typeface="+mn-cs"/>
              </a:defRPr>
            </a:pPr>
            <a:r>
              <a:rPr lang="en-US" sz="1600" dirty="0"/>
              <a:t>ST 21</a:t>
            </a:r>
          </a:p>
          <a:p>
            <a:pPr>
              <a:defRPr sz="1600"/>
            </a:pPr>
            <a:r>
              <a:rPr lang="en-US" sz="1600" dirty="0"/>
              <a:t>ROI
(349)</a:t>
            </a:r>
          </a:p>
        </c:rich>
      </c:tx>
      <c:layout>
        <c:manualLayout>
          <c:xMode val="edge"/>
          <c:yMode val="edge"/>
          <c:x val="0.53050450336830135"/>
          <c:y val="1.6937669376693765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bg1">
                  <a:lumMod val="50000"/>
                </a:schemeClr>
              </a:solidFill>
              <a:latin typeface="+mn-lt"/>
              <a:ea typeface="+mn-ea"/>
              <a:cs typeface="+mn-cs"/>
            </a:defRPr>
          </a:pPr>
          <a:endParaRPr lang="en-US"/>
        </a:p>
      </c:txPr>
    </c:title>
    <c:autoTitleDeleted val="0"/>
    <c:plotArea>
      <c:layout>
        <c:manualLayout>
          <c:layoutTarget val="inner"/>
          <c:xMode val="edge"/>
          <c:yMode val="edge"/>
          <c:x val="0.4553703719898976"/>
          <c:y val="0.17675302655257522"/>
          <c:w val="0.54271019032022616"/>
          <c:h val="0.73340197312734279"/>
        </c:manualLayout>
      </c:layout>
      <c:barChart>
        <c:barDir val="bar"/>
        <c:grouping val="clustered"/>
        <c:varyColors val="0"/>
        <c:ser>
          <c:idx val="0"/>
          <c:order val="0"/>
          <c:tx>
            <c:strRef>
              <c:f>Sheet1!$B$1</c:f>
              <c:strCache>
                <c:ptCount val="1"/>
                <c:pt idx="0">
                  <c:v>ST 21
ROI
(349)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Websites excluding social media</c:v>
                </c:pt>
                <c:pt idx="1">
                  <c:v>Social Media</c:v>
                </c:pt>
                <c:pt idx="2">
                  <c:v>GP/doctor</c:v>
                </c:pt>
                <c:pt idx="3">
                  <c:v>Television</c:v>
                </c:pt>
                <c:pt idx="4">
                  <c:v>Newspapers/magazines</c:v>
                </c:pt>
                <c:pt idx="5">
                  <c:v>Dietician</c:v>
                </c:pt>
                <c:pt idx="6">
                  <c:v>Leaflets</c:v>
                </c:pt>
                <c:pt idx="7">
                  <c:v>Radio</c:v>
                </c:pt>
                <c:pt idx="8">
                  <c:v>Other</c:v>
                </c:pt>
              </c:strCache>
            </c:strRef>
          </c:cat>
          <c:val>
            <c:numRef>
              <c:f>Sheet1!$B$2:$B$10</c:f>
              <c:numCache>
                <c:formatCode>0%</c:formatCode>
                <c:ptCount val="9"/>
                <c:pt idx="0">
                  <c:v>0.36595427475098102</c:v>
                </c:pt>
                <c:pt idx="1">
                  <c:v>0.23200994096628499</c:v>
                </c:pt>
                <c:pt idx="2">
                  <c:v>0.111117337410645</c:v>
                </c:pt>
                <c:pt idx="3">
                  <c:v>9.5608047434009996E-2</c:v>
                </c:pt>
                <c:pt idx="4">
                  <c:v>5.31431039127465E-2</c:v>
                </c:pt>
                <c:pt idx="5">
                  <c:v>4.1604158213759401E-2</c:v>
                </c:pt>
                <c:pt idx="6">
                  <c:v>4.78477230039039E-2</c:v>
                </c:pt>
                <c:pt idx="7">
                  <c:v>2.1133638151102498E-2</c:v>
                </c:pt>
                <c:pt idx="8">
                  <c:v>3.1581435561577602E-2</c:v>
                </c:pt>
              </c:numCache>
            </c:numRef>
          </c:val>
          <c:extLst>
            <c:ext xmlns:c16="http://schemas.microsoft.com/office/drawing/2014/chart" uri="{C3380CC4-5D6E-409C-BE32-E72D297353CC}">
              <c16:uniqueId val="{00000000-41D2-4BA0-AB65-7B8FFA0D9357}"/>
            </c:ext>
          </c:extLst>
        </c:ser>
        <c:dLbls>
          <c:showLegendKey val="0"/>
          <c:showVal val="0"/>
          <c:showCatName val="0"/>
          <c:showSerName val="0"/>
          <c:showPercent val="0"/>
          <c:showBubbleSize val="0"/>
        </c:dLbls>
        <c:gapWidth val="50"/>
        <c:axId val="1445738288"/>
        <c:axId val="1443526352"/>
      </c:barChart>
      <c:catAx>
        <c:axId val="1445738288"/>
        <c:scaling>
          <c:orientation val="maxMin"/>
        </c:scaling>
        <c:delete val="1"/>
        <c:axPos val="l"/>
        <c:numFmt formatCode="General" sourceLinked="1"/>
        <c:majorTickMark val="none"/>
        <c:minorTickMark val="none"/>
        <c:tickLblPos val="nextTo"/>
        <c:crossAx val="1443526352"/>
        <c:crosses val="autoZero"/>
        <c:auto val="1"/>
        <c:lblAlgn val="ctr"/>
        <c:lblOffset val="100"/>
        <c:noMultiLvlLbl val="0"/>
      </c:catAx>
      <c:valAx>
        <c:axId val="1443526352"/>
        <c:scaling>
          <c:orientation val="minMax"/>
          <c:max val="1"/>
        </c:scaling>
        <c:delete val="1"/>
        <c:axPos val="t"/>
        <c:numFmt formatCode="0%" sourceLinked="1"/>
        <c:majorTickMark val="out"/>
        <c:minorTickMark val="none"/>
        <c:tickLblPos val="nextTo"/>
        <c:crossAx val="1445738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bg1">
              <a:lumMod val="50000"/>
            </a:schemeClr>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bg1">
                    <a:lumMod val="50000"/>
                  </a:schemeClr>
                </a:solidFill>
                <a:latin typeface="+mn-lt"/>
                <a:ea typeface="+mn-ea"/>
                <a:cs typeface="+mn-cs"/>
              </a:defRPr>
            </a:pPr>
            <a:r>
              <a:rPr lang="en-US" sz="1600" dirty="0"/>
              <a:t>ST 21</a:t>
            </a:r>
          </a:p>
          <a:p>
            <a:pPr>
              <a:defRPr sz="1600"/>
            </a:pPr>
            <a:r>
              <a:rPr lang="en-US" sz="1600" dirty="0"/>
              <a:t>IOI
(421)</a:t>
            </a:r>
          </a:p>
        </c:rich>
      </c:tx>
      <c:layout>
        <c:manualLayout>
          <c:xMode val="edge"/>
          <c:yMode val="edge"/>
          <c:x val="0.53050450336830135"/>
          <c:y val="1.1291779584462511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bg1">
                  <a:lumMod val="50000"/>
                </a:schemeClr>
              </a:solidFill>
              <a:latin typeface="+mn-lt"/>
              <a:ea typeface="+mn-ea"/>
              <a:cs typeface="+mn-cs"/>
            </a:defRPr>
          </a:pPr>
          <a:endParaRPr lang="en-US"/>
        </a:p>
      </c:txPr>
    </c:title>
    <c:autoTitleDeleted val="0"/>
    <c:plotArea>
      <c:layout>
        <c:manualLayout>
          <c:layoutTarget val="inner"/>
          <c:xMode val="edge"/>
          <c:yMode val="edge"/>
          <c:x val="0.45537042754622276"/>
          <c:y val="0.17675313536750212"/>
          <c:w val="0.54271019032022616"/>
          <c:h val="0.73904786291957403"/>
        </c:manualLayout>
      </c:layout>
      <c:barChart>
        <c:barDir val="bar"/>
        <c:grouping val="clustered"/>
        <c:varyColors val="0"/>
        <c:ser>
          <c:idx val="0"/>
          <c:order val="0"/>
          <c:tx>
            <c:strRef>
              <c:f>Sheet1!$B$1</c:f>
              <c:strCache>
                <c:ptCount val="1"/>
                <c:pt idx="0">
                  <c:v>IOI
(240)</c:v>
                </c:pt>
              </c:strCache>
            </c:strRef>
          </c:tx>
          <c:spPr>
            <a:solidFill>
              <a:schemeClr val="tx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bg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Websites excluding social media</c:v>
                </c:pt>
                <c:pt idx="1">
                  <c:v>Social Media</c:v>
                </c:pt>
                <c:pt idx="2">
                  <c:v>GP/doctor</c:v>
                </c:pt>
                <c:pt idx="3">
                  <c:v>Television</c:v>
                </c:pt>
                <c:pt idx="4">
                  <c:v>Newspapers/magazines</c:v>
                </c:pt>
                <c:pt idx="5">
                  <c:v>Dietician</c:v>
                </c:pt>
                <c:pt idx="6">
                  <c:v>Leaflets</c:v>
                </c:pt>
                <c:pt idx="7">
                  <c:v>Radio</c:v>
                </c:pt>
                <c:pt idx="8">
                  <c:v>Other</c:v>
                </c:pt>
              </c:strCache>
            </c:strRef>
          </c:cat>
          <c:val>
            <c:numRef>
              <c:f>Sheet1!$B$2:$B$10</c:f>
              <c:numCache>
                <c:formatCode>General</c:formatCode>
                <c:ptCount val="9"/>
                <c:pt idx="0">
                  <c:v>38</c:v>
                </c:pt>
                <c:pt idx="1">
                  <c:v>22</c:v>
                </c:pt>
                <c:pt idx="2">
                  <c:v>10</c:v>
                </c:pt>
                <c:pt idx="3">
                  <c:v>10</c:v>
                </c:pt>
                <c:pt idx="4">
                  <c:v>6</c:v>
                </c:pt>
                <c:pt idx="5">
                  <c:v>5</c:v>
                </c:pt>
                <c:pt idx="6">
                  <c:v>4</c:v>
                </c:pt>
                <c:pt idx="7">
                  <c:v>2</c:v>
                </c:pt>
                <c:pt idx="8">
                  <c:v>3</c:v>
                </c:pt>
              </c:numCache>
            </c:numRef>
          </c:val>
          <c:extLst>
            <c:ext xmlns:c16="http://schemas.microsoft.com/office/drawing/2014/chart" uri="{C3380CC4-5D6E-409C-BE32-E72D297353CC}">
              <c16:uniqueId val="{00000000-5707-49E2-A200-B582953FC0CF}"/>
            </c:ext>
          </c:extLst>
        </c:ser>
        <c:dLbls>
          <c:showLegendKey val="0"/>
          <c:showVal val="0"/>
          <c:showCatName val="0"/>
          <c:showSerName val="0"/>
          <c:showPercent val="0"/>
          <c:showBubbleSize val="0"/>
        </c:dLbls>
        <c:gapWidth val="50"/>
        <c:axId val="1445738288"/>
        <c:axId val="1443526352"/>
      </c:barChart>
      <c:catAx>
        <c:axId val="144573828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1" i="0" u="none" strike="noStrike" kern="1200" baseline="0">
                <a:solidFill>
                  <a:schemeClr val="bg1">
                    <a:lumMod val="50000"/>
                  </a:schemeClr>
                </a:solidFill>
                <a:latin typeface="+mn-lt"/>
                <a:ea typeface="+mn-ea"/>
                <a:cs typeface="+mn-cs"/>
              </a:defRPr>
            </a:pPr>
            <a:endParaRPr lang="en-US"/>
          </a:p>
        </c:txPr>
        <c:crossAx val="1443526352"/>
        <c:crosses val="autoZero"/>
        <c:auto val="1"/>
        <c:lblAlgn val="ctr"/>
        <c:lblOffset val="100"/>
        <c:noMultiLvlLbl val="0"/>
      </c:catAx>
      <c:valAx>
        <c:axId val="1443526352"/>
        <c:scaling>
          <c:orientation val="minMax"/>
          <c:max val="100"/>
        </c:scaling>
        <c:delete val="1"/>
        <c:axPos val="t"/>
        <c:numFmt formatCode="General" sourceLinked="1"/>
        <c:majorTickMark val="out"/>
        <c:minorTickMark val="none"/>
        <c:tickLblPos val="nextTo"/>
        <c:crossAx val="1445738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bg1">
              <a:lumMod val="50000"/>
            </a:schemeClr>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560616742990805"/>
          <c:y val="3.3033033033033031E-2"/>
          <c:w val="0.43414278654498734"/>
          <c:h val="0.93393393393393398"/>
        </c:manualLayout>
      </c:layout>
      <c:barChart>
        <c:barDir val="bar"/>
        <c:grouping val="clustered"/>
        <c:varyColors val="0"/>
        <c:ser>
          <c:idx val="0"/>
          <c:order val="0"/>
          <c:tx>
            <c:strRef>
              <c:f>Sheet1!$B$1</c:f>
              <c:strCache>
                <c:ptCount val="1"/>
                <c:pt idx="0">
                  <c:v>Series 1</c:v>
                </c:pt>
              </c:strCache>
            </c:strRef>
          </c:tx>
          <c:spPr>
            <a:solidFill>
              <a:srgbClr val="009D9C"/>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7F7F7F"/>
                    </a:solidFill>
                    <a:latin typeface="HelveticaNeueLT Std Lt Cn" panose="020B040602020203020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Fruit Juices</c:v>
                </c:pt>
                <c:pt idx="1">
                  <c:v>Cordial/Squash (e.g. Miwadi, Robinsons, Ribena)</c:v>
                </c:pt>
                <c:pt idx="2">
                  <c:v>Energy or Sports Drinks (e.g. Lucozade, Powerade, Gatorade, Red Bull, Monster)</c:v>
                </c:pt>
                <c:pt idx="3">
                  <c:v>Diet/Zero Sugar Fizzy Drinks (e.g. Diet Coke, Coke Zero, 7up Free, Fanta Zero)</c:v>
                </c:pt>
                <c:pt idx="4">
                  <c:v>Diet/Zero Sugar Energy Drinks (e.g. Lucozade Lite, Lucozade Zero, Monster Zero)</c:v>
                </c:pt>
                <c:pt idx="5">
                  <c:v>Fizzy drinks (e.g. Coke, 7up, Fanta)</c:v>
                </c:pt>
              </c:strCache>
            </c:strRef>
          </c:cat>
          <c:val>
            <c:numRef>
              <c:f>Sheet1!$B$2:$B$7</c:f>
              <c:numCache>
                <c:formatCode>General</c:formatCode>
                <c:ptCount val="6"/>
                <c:pt idx="0">
                  <c:v>23</c:v>
                </c:pt>
                <c:pt idx="1">
                  <c:v>23</c:v>
                </c:pt>
                <c:pt idx="2">
                  <c:v>35</c:v>
                </c:pt>
                <c:pt idx="3">
                  <c:v>35</c:v>
                </c:pt>
                <c:pt idx="4">
                  <c:v>37</c:v>
                </c:pt>
                <c:pt idx="5">
                  <c:v>45</c:v>
                </c:pt>
              </c:numCache>
            </c:numRef>
          </c:val>
          <c:extLst>
            <c:ext xmlns:c16="http://schemas.microsoft.com/office/drawing/2014/chart" uri="{C3380CC4-5D6E-409C-BE32-E72D297353CC}">
              <c16:uniqueId val="{00000000-682B-4B63-89A0-C62999DB7F2F}"/>
            </c:ext>
          </c:extLst>
        </c:ser>
        <c:dLbls>
          <c:showLegendKey val="0"/>
          <c:showVal val="0"/>
          <c:showCatName val="0"/>
          <c:showSerName val="0"/>
          <c:showPercent val="0"/>
          <c:showBubbleSize val="0"/>
        </c:dLbls>
        <c:gapWidth val="50"/>
        <c:axId val="882654912"/>
        <c:axId val="962867632"/>
      </c:barChart>
      <c:catAx>
        <c:axId val="882654912"/>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NeueLT Std Lt Cn" panose="020B0406020202030204" charset="0"/>
                <a:ea typeface="+mn-ea"/>
                <a:cs typeface="+mn-cs"/>
              </a:defRPr>
            </a:pPr>
            <a:endParaRPr lang="en-US"/>
          </a:p>
        </c:txPr>
        <c:crossAx val="962867632"/>
        <c:crosses val="autoZero"/>
        <c:auto val="1"/>
        <c:lblAlgn val="ctr"/>
        <c:lblOffset val="100"/>
        <c:noMultiLvlLbl val="0"/>
      </c:catAx>
      <c:valAx>
        <c:axId val="962867632"/>
        <c:scaling>
          <c:orientation val="minMax"/>
          <c:max val="60"/>
        </c:scaling>
        <c:delete val="1"/>
        <c:axPos val="b"/>
        <c:numFmt formatCode="General" sourceLinked="1"/>
        <c:majorTickMark val="out"/>
        <c:minorTickMark val="none"/>
        <c:tickLblPos val="nextTo"/>
        <c:crossAx val="882654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124802814977641"/>
          <c:y val="0.18808693508879723"/>
          <c:w val="0.64696025443502636"/>
          <c:h val="0.77896273688207818"/>
        </c:manualLayout>
      </c:layout>
      <c:barChart>
        <c:barDir val="col"/>
        <c:grouping val="percentStacked"/>
        <c:varyColors val="0"/>
        <c:ser>
          <c:idx val="4"/>
          <c:order val="0"/>
          <c:tx>
            <c:strRef>
              <c:f>Sheet1!$A$6</c:f>
              <c:strCache>
                <c:ptCount val="1"/>
                <c:pt idx="0">
                  <c:v>I don’t normally do the food shopping</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IOI
(803)
%</c:v>
                </c:pt>
                <c:pt idx="1">
                  <c:v>ROI
(502)
%</c:v>
                </c:pt>
                <c:pt idx="2">
                  <c:v>NI
(301)
%</c:v>
                </c:pt>
              </c:strCache>
            </c:strRef>
          </c:cat>
          <c:val>
            <c:numRef>
              <c:f>Sheet1!$B$6:$D$6</c:f>
              <c:numCache>
                <c:formatCode>General</c:formatCode>
                <c:ptCount val="3"/>
                <c:pt idx="0">
                  <c:v>5</c:v>
                </c:pt>
                <c:pt idx="1">
                  <c:v>7</c:v>
                </c:pt>
                <c:pt idx="2">
                  <c:v>3</c:v>
                </c:pt>
              </c:numCache>
            </c:numRef>
          </c:val>
          <c:extLst>
            <c:ext xmlns:c16="http://schemas.microsoft.com/office/drawing/2014/chart" uri="{C3380CC4-5D6E-409C-BE32-E72D297353CC}">
              <c16:uniqueId val="{00000001-ED92-4B53-A4F0-C38370931A63}"/>
            </c:ext>
          </c:extLst>
        </c:ser>
        <c:ser>
          <c:idx val="3"/>
          <c:order val="1"/>
          <c:tx>
            <c:strRef>
              <c:f>Sheet1!$A$5</c:f>
              <c:strCache>
                <c:ptCount val="1"/>
                <c:pt idx="0">
                  <c:v>Never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IOI
(803)
%</c:v>
                </c:pt>
                <c:pt idx="1">
                  <c:v>ROI
(502)
%</c:v>
                </c:pt>
                <c:pt idx="2">
                  <c:v>NI
(301)
%</c:v>
                </c:pt>
              </c:strCache>
            </c:strRef>
          </c:cat>
          <c:val>
            <c:numRef>
              <c:f>Sheet1!$B$5:$D$5</c:f>
              <c:numCache>
                <c:formatCode>General</c:formatCode>
                <c:ptCount val="3"/>
                <c:pt idx="0">
                  <c:v>20</c:v>
                </c:pt>
                <c:pt idx="1">
                  <c:v>11</c:v>
                </c:pt>
                <c:pt idx="2">
                  <c:v>35</c:v>
                </c:pt>
              </c:numCache>
            </c:numRef>
          </c:val>
          <c:extLst>
            <c:ext xmlns:c16="http://schemas.microsoft.com/office/drawing/2014/chart" uri="{C3380CC4-5D6E-409C-BE32-E72D297353CC}">
              <c16:uniqueId val="{00000000-ED92-4B53-A4F0-C38370931A63}"/>
            </c:ext>
          </c:extLst>
        </c:ser>
        <c:ser>
          <c:idx val="2"/>
          <c:order val="2"/>
          <c:tx>
            <c:strRef>
              <c:f>Sheet1!$A$4</c:f>
              <c:strCache>
                <c:ptCount val="1"/>
                <c:pt idx="0">
                  <c:v>Rarely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IOI
(803)
%</c:v>
                </c:pt>
                <c:pt idx="1">
                  <c:v>ROI
(502)
%</c:v>
                </c:pt>
                <c:pt idx="2">
                  <c:v>NI
(301)
%</c:v>
                </c:pt>
              </c:strCache>
            </c:strRef>
          </c:cat>
          <c:val>
            <c:numRef>
              <c:f>Sheet1!$B$4:$D$4</c:f>
              <c:numCache>
                <c:formatCode>General</c:formatCode>
                <c:ptCount val="3"/>
                <c:pt idx="0">
                  <c:v>16</c:v>
                </c:pt>
                <c:pt idx="1">
                  <c:v>15</c:v>
                </c:pt>
                <c:pt idx="2">
                  <c:v>16</c:v>
                </c:pt>
              </c:numCache>
            </c:numRef>
          </c:val>
          <c:extLst>
            <c:ext xmlns:c16="http://schemas.microsoft.com/office/drawing/2014/chart" uri="{C3380CC4-5D6E-409C-BE32-E72D297353CC}">
              <c16:uniqueId val="{00000004-A4BC-47AF-BC28-B980CFDC245B}"/>
            </c:ext>
          </c:extLst>
        </c:ser>
        <c:ser>
          <c:idx val="1"/>
          <c:order val="3"/>
          <c:tx>
            <c:strRef>
              <c:f>Sheet1!$A$3</c:f>
              <c:strCache>
                <c:ptCount val="1"/>
                <c:pt idx="0">
                  <c:v>Sometimes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IOI
(803)
%</c:v>
                </c:pt>
                <c:pt idx="1">
                  <c:v>ROI
(502)
%</c:v>
                </c:pt>
                <c:pt idx="2">
                  <c:v>NI
(301)
%</c:v>
                </c:pt>
              </c:strCache>
            </c:strRef>
          </c:cat>
          <c:val>
            <c:numRef>
              <c:f>Sheet1!$B$3:$D$3</c:f>
              <c:numCache>
                <c:formatCode>General</c:formatCode>
                <c:ptCount val="3"/>
                <c:pt idx="0">
                  <c:v>38</c:v>
                </c:pt>
                <c:pt idx="1">
                  <c:v>44</c:v>
                </c:pt>
                <c:pt idx="2">
                  <c:v>29</c:v>
                </c:pt>
              </c:numCache>
            </c:numRef>
          </c:val>
          <c:extLst>
            <c:ext xmlns:c16="http://schemas.microsoft.com/office/drawing/2014/chart" uri="{C3380CC4-5D6E-409C-BE32-E72D297353CC}">
              <c16:uniqueId val="{00000003-A4BC-47AF-BC28-B980CFDC245B}"/>
            </c:ext>
          </c:extLst>
        </c:ser>
        <c:ser>
          <c:idx val="0"/>
          <c:order val="4"/>
          <c:tx>
            <c:strRef>
              <c:f>Sheet1!$A$2</c:f>
              <c:strCache>
                <c:ptCount val="1"/>
                <c:pt idx="0">
                  <c:v>Always</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A4BC-47AF-BC28-B980CFDC245B}"/>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IOI
(803)
%</c:v>
                </c:pt>
                <c:pt idx="1">
                  <c:v>ROI
(502)
%</c:v>
                </c:pt>
                <c:pt idx="2">
                  <c:v>NI
(301)
%</c:v>
                </c:pt>
              </c:strCache>
            </c:strRef>
          </c:cat>
          <c:val>
            <c:numRef>
              <c:f>Sheet1!$B$2:$D$2</c:f>
              <c:numCache>
                <c:formatCode>General</c:formatCode>
                <c:ptCount val="3"/>
                <c:pt idx="0">
                  <c:v>21</c:v>
                </c:pt>
                <c:pt idx="1">
                  <c:v>23</c:v>
                </c:pt>
                <c:pt idx="2">
                  <c:v>17</c:v>
                </c:pt>
              </c:numCache>
            </c:numRef>
          </c:val>
          <c:extLst>
            <c:ext xmlns:c16="http://schemas.microsoft.com/office/drawing/2014/chart" uri="{C3380CC4-5D6E-409C-BE32-E72D297353CC}">
              <c16:uniqueId val="{00000002-A4BC-47AF-BC28-B980CFDC245B}"/>
            </c:ext>
          </c:extLst>
        </c:ser>
        <c:dLbls>
          <c:dLblPos val="ctr"/>
          <c:showLegendKey val="0"/>
          <c:showVal val="1"/>
          <c:showCatName val="0"/>
          <c:showSerName val="0"/>
          <c:showPercent val="0"/>
          <c:showBubbleSize val="0"/>
        </c:dLbls>
        <c:gapWidth val="150"/>
        <c:overlap val="100"/>
        <c:axId val="141882880"/>
        <c:axId val="141162688"/>
      </c:barChart>
      <c:catAx>
        <c:axId val="141882880"/>
        <c:scaling>
          <c:orientation val="minMax"/>
        </c:scaling>
        <c:delete val="0"/>
        <c:axPos val="b"/>
        <c:numFmt formatCode="General" sourceLinked="1"/>
        <c:majorTickMark val="none"/>
        <c:minorTickMark val="none"/>
        <c:tickLblPos val="high"/>
        <c:spPr>
          <a:noFill/>
          <a:ln w="6350" cap="flat" cmpd="sng" algn="ctr">
            <a:solidFill>
              <a:schemeClr val="bg1"/>
            </a:solidFill>
            <a:prstDash val="solid"/>
            <a:round/>
          </a:ln>
          <a:effectLst/>
        </c:spPr>
        <c:txPr>
          <a:bodyPr rot="-60000000" spcFirstLastPara="1" vertOverflow="ellipsis" vert="horz" wrap="square" anchor="ctr" anchorCtr="1"/>
          <a:lstStyle/>
          <a:p>
            <a:pPr>
              <a:defRPr sz="1400" b="1" i="0" u="none" strike="noStrike" kern="1200" baseline="0">
                <a:solidFill>
                  <a:schemeClr val="bg1">
                    <a:lumMod val="50000"/>
                  </a:schemeClr>
                </a:solidFill>
                <a:latin typeface="HelveticaNeueLT Std Lt Cn" panose="020B0406020202030204" charset="0"/>
                <a:ea typeface="+mn-ea"/>
                <a:cs typeface="+mn-cs"/>
              </a:defRPr>
            </a:pPr>
            <a:endParaRPr lang="en-US"/>
          </a:p>
        </c:txPr>
        <c:crossAx val="141162688"/>
        <c:crosses val="autoZero"/>
        <c:auto val="1"/>
        <c:lblAlgn val="ctr"/>
        <c:lblOffset val="100"/>
        <c:noMultiLvlLbl val="0"/>
      </c:catAx>
      <c:valAx>
        <c:axId val="141162688"/>
        <c:scaling>
          <c:orientation val="minMax"/>
        </c:scaling>
        <c:delete val="1"/>
        <c:axPos val="l"/>
        <c:numFmt formatCode="0%" sourceLinked="1"/>
        <c:majorTickMark val="none"/>
        <c:minorTickMark val="none"/>
        <c:tickLblPos val="nextTo"/>
        <c:crossAx val="141882880"/>
        <c:crosses val="autoZero"/>
        <c:crossBetween val="between"/>
      </c:valAx>
      <c:spPr>
        <a:noFill/>
        <a:ln w="25400">
          <a:noFill/>
        </a:ln>
        <a:effectLst/>
      </c:spPr>
    </c:plotArea>
    <c:legend>
      <c:legendPos val="l"/>
      <c:layout>
        <c:manualLayout>
          <c:xMode val="edge"/>
          <c:yMode val="edge"/>
          <c:x val="6.740914627112419E-3"/>
          <c:y val="0.21630038811571062"/>
          <c:w val="0.30472985740400121"/>
          <c:h val="0.64528158142705361"/>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lumMod val="50000"/>
                </a:schemeClr>
              </a:solidFill>
              <a:latin typeface="HelveticaNeueLT Std Lt Cn" panose="020B0406020202030204" charset="0"/>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400" b="1">
          <a:solidFill>
            <a:schemeClr val="tx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124802814977641"/>
          <c:y val="0.18808693508879723"/>
          <c:w val="0.64696025443502636"/>
          <c:h val="0.71006659645754489"/>
        </c:manualLayout>
      </c:layout>
      <c:barChart>
        <c:barDir val="col"/>
        <c:grouping val="percentStacked"/>
        <c:varyColors val="0"/>
        <c:ser>
          <c:idx val="4"/>
          <c:order val="0"/>
          <c:tx>
            <c:strRef>
              <c:f>Sheet1!$A$6</c:f>
              <c:strCache>
                <c:ptCount val="1"/>
                <c:pt idx="0">
                  <c:v>Other</c:v>
                </c:pt>
              </c:strCache>
            </c:strRef>
          </c:tx>
          <c:spPr>
            <a:solidFill>
              <a:schemeClr val="accent5"/>
            </a:solidFill>
            <a:ln>
              <a:noFill/>
            </a:ln>
            <a:effectLst/>
          </c:spPr>
          <c:invertIfNegative val="0"/>
          <c:dLbls>
            <c:dLbl>
              <c:idx val="0"/>
              <c:tx>
                <c:rich>
                  <a:bodyPr/>
                  <a:lstStyle/>
                  <a:p>
                    <a:r>
                      <a:rPr lang="en-US" dirty="0"/>
                      <a:t>*</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99C-4401-8C60-FD646B637076}"/>
                </c:ext>
              </c:extLst>
            </c:dLbl>
            <c:dLbl>
              <c:idx val="1"/>
              <c:tx>
                <c:rich>
                  <a:bodyPr/>
                  <a:lstStyle/>
                  <a:p>
                    <a:r>
                      <a:rPr lang="en-US" dirty="0"/>
                      <a:t>-</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99C-4401-8C60-FD646B637076}"/>
                </c:ext>
              </c:extLst>
            </c:dLbl>
            <c:dLbl>
              <c:idx val="2"/>
              <c:tx>
                <c:rich>
                  <a:bodyPr/>
                  <a:lstStyle/>
                  <a:p>
                    <a:r>
                      <a:rPr lang="en-US" dirty="0"/>
                      <a:t>*</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99C-4401-8C60-FD646B63707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IOI
(803)
%</c:v>
                </c:pt>
                <c:pt idx="1">
                  <c:v>ROI
(502)
%</c:v>
                </c:pt>
                <c:pt idx="2">
                  <c:v>NI
(301)
%</c:v>
                </c:pt>
              </c:strCache>
            </c:strRef>
          </c:cat>
          <c:val>
            <c:numRef>
              <c:f>Sheet1!$B$6:$D$6</c:f>
              <c:numCache>
                <c:formatCode>General</c:formatCode>
                <c:ptCount val="3"/>
                <c:pt idx="0">
                  <c:v>0</c:v>
                </c:pt>
                <c:pt idx="1">
                  <c:v>0</c:v>
                </c:pt>
                <c:pt idx="2">
                  <c:v>0</c:v>
                </c:pt>
              </c:numCache>
            </c:numRef>
          </c:val>
          <c:extLst>
            <c:ext xmlns:c16="http://schemas.microsoft.com/office/drawing/2014/chart" uri="{C3380CC4-5D6E-409C-BE32-E72D297353CC}">
              <c16:uniqueId val="{00000000-A41C-4330-8F88-217113300893}"/>
            </c:ext>
          </c:extLst>
        </c:ser>
        <c:ser>
          <c:idx val="3"/>
          <c:order val="1"/>
          <c:tx>
            <c:strRef>
              <c:f>Sheet1!$A$5</c:f>
              <c:strCache>
                <c:ptCount val="1"/>
                <c:pt idx="0">
                  <c:v>Don’t eat meat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IOI
(803)
%</c:v>
                </c:pt>
                <c:pt idx="1">
                  <c:v>ROI
(502)
%</c:v>
                </c:pt>
                <c:pt idx="2">
                  <c:v>NI
(301)
%</c:v>
                </c:pt>
              </c:strCache>
            </c:strRef>
          </c:cat>
          <c:val>
            <c:numRef>
              <c:f>Sheet1!$B$5:$D$5</c:f>
              <c:numCache>
                <c:formatCode>General</c:formatCode>
                <c:ptCount val="3"/>
                <c:pt idx="0">
                  <c:v>5</c:v>
                </c:pt>
                <c:pt idx="1">
                  <c:v>4</c:v>
                </c:pt>
                <c:pt idx="2">
                  <c:v>6</c:v>
                </c:pt>
              </c:numCache>
            </c:numRef>
          </c:val>
          <c:extLst>
            <c:ext xmlns:c16="http://schemas.microsoft.com/office/drawing/2014/chart" uri="{C3380CC4-5D6E-409C-BE32-E72D297353CC}">
              <c16:uniqueId val="{00000001-A41C-4330-8F88-217113300893}"/>
            </c:ext>
          </c:extLst>
        </c:ser>
        <c:ser>
          <c:idx val="2"/>
          <c:order val="2"/>
          <c:tx>
            <c:strRef>
              <c:f>Sheet1!$A$4</c:f>
              <c:strCache>
                <c:ptCount val="1"/>
                <c:pt idx="0">
                  <c:v>1-4 times per week</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IOI
(803)
%</c:v>
                </c:pt>
                <c:pt idx="1">
                  <c:v>ROI
(502)
%</c:v>
                </c:pt>
                <c:pt idx="2">
                  <c:v>NI
(301)
%</c:v>
                </c:pt>
              </c:strCache>
            </c:strRef>
          </c:cat>
          <c:val>
            <c:numRef>
              <c:f>Sheet1!$B$4:$D$4</c:f>
              <c:numCache>
                <c:formatCode>General</c:formatCode>
                <c:ptCount val="3"/>
                <c:pt idx="0">
                  <c:v>48</c:v>
                </c:pt>
                <c:pt idx="1">
                  <c:v>49</c:v>
                </c:pt>
                <c:pt idx="2">
                  <c:v>46</c:v>
                </c:pt>
              </c:numCache>
            </c:numRef>
          </c:val>
          <c:extLst>
            <c:ext xmlns:c16="http://schemas.microsoft.com/office/drawing/2014/chart" uri="{C3380CC4-5D6E-409C-BE32-E72D297353CC}">
              <c16:uniqueId val="{00000002-A41C-4330-8F88-217113300893}"/>
            </c:ext>
          </c:extLst>
        </c:ser>
        <c:ser>
          <c:idx val="1"/>
          <c:order val="3"/>
          <c:tx>
            <c:strRef>
              <c:f>Sheet1!$A$3</c:f>
              <c:strCache>
                <c:ptCount val="1"/>
                <c:pt idx="0">
                  <c:v>4-6 times per week</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IOI
(803)
%</c:v>
                </c:pt>
                <c:pt idx="1">
                  <c:v>ROI
(502)
%</c:v>
                </c:pt>
                <c:pt idx="2">
                  <c:v>NI
(301)
%</c:v>
                </c:pt>
              </c:strCache>
            </c:strRef>
          </c:cat>
          <c:val>
            <c:numRef>
              <c:f>Sheet1!$B$3:$D$3</c:f>
              <c:numCache>
                <c:formatCode>General</c:formatCode>
                <c:ptCount val="3"/>
                <c:pt idx="0">
                  <c:v>32</c:v>
                </c:pt>
                <c:pt idx="1">
                  <c:v>34</c:v>
                </c:pt>
                <c:pt idx="2">
                  <c:v>28</c:v>
                </c:pt>
              </c:numCache>
            </c:numRef>
          </c:val>
          <c:extLst>
            <c:ext xmlns:c16="http://schemas.microsoft.com/office/drawing/2014/chart" uri="{C3380CC4-5D6E-409C-BE32-E72D297353CC}">
              <c16:uniqueId val="{00000003-A41C-4330-8F88-217113300893}"/>
            </c:ext>
          </c:extLst>
        </c:ser>
        <c:ser>
          <c:idx val="0"/>
          <c:order val="4"/>
          <c:tx>
            <c:strRef>
              <c:f>Sheet1!$A$2</c:f>
              <c:strCache>
                <c:ptCount val="1"/>
                <c:pt idx="0">
                  <c:v>Everyday</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5-A41C-4330-8F88-217113300893}"/>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IOI
(803)
%</c:v>
                </c:pt>
                <c:pt idx="1">
                  <c:v>ROI
(502)
%</c:v>
                </c:pt>
                <c:pt idx="2">
                  <c:v>NI
(301)
%</c:v>
                </c:pt>
              </c:strCache>
            </c:strRef>
          </c:cat>
          <c:val>
            <c:numRef>
              <c:f>Sheet1!$B$2:$D$2</c:f>
              <c:numCache>
                <c:formatCode>General</c:formatCode>
                <c:ptCount val="3"/>
                <c:pt idx="0">
                  <c:v>15</c:v>
                </c:pt>
                <c:pt idx="1">
                  <c:v>13</c:v>
                </c:pt>
                <c:pt idx="2">
                  <c:v>20</c:v>
                </c:pt>
              </c:numCache>
            </c:numRef>
          </c:val>
          <c:extLst>
            <c:ext xmlns:c16="http://schemas.microsoft.com/office/drawing/2014/chart" uri="{C3380CC4-5D6E-409C-BE32-E72D297353CC}">
              <c16:uniqueId val="{00000006-A41C-4330-8F88-217113300893}"/>
            </c:ext>
          </c:extLst>
        </c:ser>
        <c:dLbls>
          <c:dLblPos val="ctr"/>
          <c:showLegendKey val="0"/>
          <c:showVal val="1"/>
          <c:showCatName val="0"/>
          <c:showSerName val="0"/>
          <c:showPercent val="0"/>
          <c:showBubbleSize val="0"/>
        </c:dLbls>
        <c:gapWidth val="150"/>
        <c:overlap val="100"/>
        <c:axId val="141882880"/>
        <c:axId val="141162688"/>
      </c:barChart>
      <c:catAx>
        <c:axId val="141882880"/>
        <c:scaling>
          <c:orientation val="minMax"/>
        </c:scaling>
        <c:delete val="0"/>
        <c:axPos val="b"/>
        <c:numFmt formatCode="General" sourceLinked="1"/>
        <c:majorTickMark val="none"/>
        <c:minorTickMark val="none"/>
        <c:tickLblPos val="high"/>
        <c:spPr>
          <a:noFill/>
          <a:ln w="6350" cap="flat" cmpd="sng" algn="ctr">
            <a:solidFill>
              <a:schemeClr val="bg1"/>
            </a:solidFill>
            <a:prstDash val="solid"/>
            <a:round/>
          </a:ln>
          <a:effectLst/>
        </c:spPr>
        <c:txPr>
          <a:bodyPr rot="-60000000" spcFirstLastPara="1" vertOverflow="ellipsis" vert="horz" wrap="square" anchor="ctr" anchorCtr="1"/>
          <a:lstStyle/>
          <a:p>
            <a:pPr>
              <a:defRPr sz="1400" b="1" i="0" u="none" strike="noStrike" kern="1200" baseline="0">
                <a:solidFill>
                  <a:schemeClr val="bg1">
                    <a:lumMod val="50000"/>
                  </a:schemeClr>
                </a:solidFill>
                <a:latin typeface="+mn-lt"/>
                <a:ea typeface="+mn-ea"/>
                <a:cs typeface="+mn-cs"/>
              </a:defRPr>
            </a:pPr>
            <a:endParaRPr lang="en-US"/>
          </a:p>
        </c:txPr>
        <c:crossAx val="141162688"/>
        <c:crosses val="autoZero"/>
        <c:auto val="1"/>
        <c:lblAlgn val="ctr"/>
        <c:lblOffset val="100"/>
        <c:noMultiLvlLbl val="0"/>
      </c:catAx>
      <c:valAx>
        <c:axId val="141162688"/>
        <c:scaling>
          <c:orientation val="minMax"/>
        </c:scaling>
        <c:delete val="1"/>
        <c:axPos val="l"/>
        <c:numFmt formatCode="0%" sourceLinked="1"/>
        <c:majorTickMark val="none"/>
        <c:minorTickMark val="none"/>
        <c:tickLblPos val="nextTo"/>
        <c:crossAx val="141882880"/>
        <c:crosses val="autoZero"/>
        <c:crossBetween val="between"/>
      </c:valAx>
      <c:spPr>
        <a:noFill/>
        <a:ln w="25400">
          <a:noFill/>
        </a:ln>
        <a:effectLst/>
      </c:spPr>
    </c:plotArea>
    <c:legend>
      <c:legendPos val="l"/>
      <c:layout>
        <c:manualLayout>
          <c:xMode val="edge"/>
          <c:yMode val="edge"/>
          <c:x val="6.740914627112419E-3"/>
          <c:y val="0.21630038811571062"/>
          <c:w val="0.30472985740400121"/>
          <c:h val="0.64528158142705361"/>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lumMod val="50000"/>
                </a:schemeClr>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400"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Column1</c:v>
                </c:pt>
              </c:strCache>
            </c:strRef>
          </c:tx>
          <c:spPr>
            <a:solidFill>
              <a:schemeClr val="accent6"/>
            </a:solidFill>
            <a:ln>
              <a:noFill/>
            </a:ln>
            <a:effectLst/>
          </c:spPr>
          <c:invertIfNegative val="0"/>
          <c:dLbls>
            <c:dLbl>
              <c:idx val="1"/>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9CD-4BB9-9DF1-97E5877267D1}"/>
                </c:ext>
              </c:extLst>
            </c:dLbl>
            <c:dLbl>
              <c:idx val="2"/>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9CD-4BB9-9DF1-97E5877267D1}"/>
                </c:ext>
              </c:extLst>
            </c:dLbl>
            <c:dLbl>
              <c:idx val="3"/>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402-466C-B509-5C16CC7A8F02}"/>
                </c:ext>
              </c:extLst>
            </c:dLbl>
            <c:dLbl>
              <c:idx val="5"/>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9CD-4BB9-9DF1-97E5877267D1}"/>
                </c:ext>
              </c:extLst>
            </c:dLbl>
            <c:dLbl>
              <c:idx val="6"/>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9CD-4BB9-9DF1-97E5877267D1}"/>
                </c:ext>
              </c:extLst>
            </c:dLbl>
            <c:dLbl>
              <c:idx val="7"/>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402-466C-B509-5C16CC7A8F02}"/>
                </c:ext>
              </c:extLst>
            </c:dLbl>
            <c:dLbl>
              <c:idx val="8"/>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9CD-4BB9-9DF1-97E5877267D1}"/>
                </c:ext>
              </c:extLst>
            </c:dLbl>
            <c:dLbl>
              <c:idx val="9"/>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F76-48EC-B365-EF85203E79B5}"/>
                </c:ext>
              </c:extLst>
            </c:dLbl>
            <c:dLbl>
              <c:idx val="10"/>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F76-48EC-B365-EF85203E79B5}"/>
                </c:ext>
              </c:extLst>
            </c:dLbl>
            <c:dLbl>
              <c:idx val="11"/>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tx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402-466C-B509-5C16CC7A8F02}"/>
                </c:ext>
              </c:extLst>
            </c:dLbl>
            <c:dLbl>
              <c:idx val="20"/>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F76-48EC-B365-EF85203E79B5}"/>
                </c:ext>
              </c:extLst>
            </c:dLbl>
            <c:dLbl>
              <c:idx val="21"/>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F76-48EC-B365-EF85203E79B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ST 18
(805)
%</c:v>
                </c:pt>
                <c:pt idx="1">
                  <c:v>ST 19
(808)
%</c:v>
                </c:pt>
                <c:pt idx="2">
                  <c:v>ST 20
(813)
%</c:v>
                </c:pt>
                <c:pt idx="3">
                  <c:v>ST 21
(803)
%</c:v>
                </c:pt>
                <c:pt idx="4">
                  <c:v>ST 18
(504)
%</c:v>
                </c:pt>
                <c:pt idx="5">
                  <c:v>ST 19
(507)
%</c:v>
                </c:pt>
                <c:pt idx="6">
                  <c:v>ST 20
(504)
%</c:v>
                </c:pt>
                <c:pt idx="7">
                  <c:v>ST 21
(502)
%</c:v>
                </c:pt>
                <c:pt idx="8">
                  <c:v>ST 18
(301)
%</c:v>
                </c:pt>
                <c:pt idx="9">
                  <c:v>ST 19
(301)
%</c:v>
                </c:pt>
                <c:pt idx="10">
                  <c:v>ST 20
(309)
%</c:v>
                </c:pt>
                <c:pt idx="11">
                  <c:v>ST 21
(301)
%</c:v>
                </c:pt>
                <c:pt idx="12">
                  <c:v>ST 18
(805)
%</c:v>
                </c:pt>
                <c:pt idx="13">
                  <c:v>ST 19
(808)
%</c:v>
                </c:pt>
                <c:pt idx="14">
                  <c:v>ST 20
(813)
%</c:v>
                </c:pt>
                <c:pt idx="15">
                  <c:v>ST 21
(803)
%</c:v>
                </c:pt>
                <c:pt idx="16">
                  <c:v>ST 18
(504)
%</c:v>
                </c:pt>
                <c:pt idx="17">
                  <c:v>ST 19
(507)
%</c:v>
                </c:pt>
                <c:pt idx="18">
                  <c:v>ST 20
(504)
%</c:v>
                </c:pt>
                <c:pt idx="19">
                  <c:v>ST 21
(502)
%</c:v>
                </c:pt>
                <c:pt idx="20">
                  <c:v>ST 18
(301)
%</c:v>
                </c:pt>
                <c:pt idx="21">
                  <c:v>ST 19
(301)
%</c:v>
                </c:pt>
                <c:pt idx="22">
                  <c:v>ST 20
(309)
%</c:v>
                </c:pt>
                <c:pt idx="23">
                  <c:v>ST 21
(301)
%</c:v>
                </c:pt>
              </c:strCache>
            </c:strRef>
          </c:cat>
          <c:val>
            <c:numRef>
              <c:f>Sheet1!$B$2:$B$25</c:f>
              <c:numCache>
                <c:formatCode>General</c:formatCode>
                <c:ptCount val="24"/>
                <c:pt idx="0">
                  <c:v>1</c:v>
                </c:pt>
                <c:pt idx="1">
                  <c:v>0</c:v>
                </c:pt>
                <c:pt idx="2">
                  <c:v>0</c:v>
                </c:pt>
                <c:pt idx="3">
                  <c:v>0</c:v>
                </c:pt>
                <c:pt idx="4">
                  <c:v>1</c:v>
                </c:pt>
                <c:pt idx="5">
                  <c:v>0</c:v>
                </c:pt>
                <c:pt idx="6">
                  <c:v>0</c:v>
                </c:pt>
                <c:pt idx="7">
                  <c:v>0</c:v>
                </c:pt>
                <c:pt idx="8">
                  <c:v>0</c:v>
                </c:pt>
                <c:pt idx="9">
                  <c:v>0</c:v>
                </c:pt>
                <c:pt idx="10">
                  <c:v>0</c:v>
                </c:pt>
                <c:pt idx="11">
                  <c:v>0</c:v>
                </c:pt>
                <c:pt idx="12">
                  <c:v>1</c:v>
                </c:pt>
                <c:pt idx="13">
                  <c:v>1</c:v>
                </c:pt>
                <c:pt idx="14">
                  <c:v>1</c:v>
                </c:pt>
                <c:pt idx="15">
                  <c:v>2</c:v>
                </c:pt>
                <c:pt idx="16">
                  <c:v>1</c:v>
                </c:pt>
                <c:pt idx="17">
                  <c:v>1</c:v>
                </c:pt>
                <c:pt idx="18">
                  <c:v>1</c:v>
                </c:pt>
                <c:pt idx="19">
                  <c:v>2</c:v>
                </c:pt>
                <c:pt idx="20">
                  <c:v>0</c:v>
                </c:pt>
                <c:pt idx="21">
                  <c:v>0</c:v>
                </c:pt>
                <c:pt idx="22">
                  <c:v>1</c:v>
                </c:pt>
                <c:pt idx="23">
                  <c:v>1</c:v>
                </c:pt>
              </c:numCache>
            </c:numRef>
          </c:val>
          <c:extLst>
            <c:ext xmlns:c16="http://schemas.microsoft.com/office/drawing/2014/chart" uri="{C3380CC4-5D6E-409C-BE32-E72D297353CC}">
              <c16:uniqueId val="{00000009-29CD-4BB9-9DF1-97E5877267D1}"/>
            </c:ext>
          </c:extLst>
        </c:ser>
        <c:ser>
          <c:idx val="1"/>
          <c:order val="1"/>
          <c:tx>
            <c:strRef>
              <c:f>Sheet1!$C$1</c:f>
              <c:strCache>
                <c:ptCount val="1"/>
                <c:pt idx="0">
                  <c:v>Column2</c:v>
                </c:pt>
              </c:strCache>
            </c:strRef>
          </c:tx>
          <c:spPr>
            <a:solidFill>
              <a:srgbClr val="C00000"/>
            </a:solidFill>
            <a:ln>
              <a:noFill/>
            </a:ln>
            <a:effectLst/>
          </c:spPr>
          <c:invertIfNegative val="0"/>
          <c:dLbls>
            <c:dLbl>
              <c:idx val="12"/>
              <c:tx>
                <c:rich>
                  <a:bodyPr/>
                  <a:lstStyle/>
                  <a:p>
                    <a:r>
                      <a:rPr lang="en-US" dirty="0"/>
                      <a:t>84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F76-48EC-B365-EF85203E79B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ST 18
(805)
%</c:v>
                </c:pt>
                <c:pt idx="1">
                  <c:v>ST 19
(808)
%</c:v>
                </c:pt>
                <c:pt idx="2">
                  <c:v>ST 20
(813)
%</c:v>
                </c:pt>
                <c:pt idx="3">
                  <c:v>ST 21
(803)
%</c:v>
                </c:pt>
                <c:pt idx="4">
                  <c:v>ST 18
(504)
%</c:v>
                </c:pt>
                <c:pt idx="5">
                  <c:v>ST 19
(507)
%</c:v>
                </c:pt>
                <c:pt idx="6">
                  <c:v>ST 20
(504)
%</c:v>
                </c:pt>
                <c:pt idx="7">
                  <c:v>ST 21
(502)
%</c:v>
                </c:pt>
                <c:pt idx="8">
                  <c:v>ST 18
(301)
%</c:v>
                </c:pt>
                <c:pt idx="9">
                  <c:v>ST 19
(301)
%</c:v>
                </c:pt>
                <c:pt idx="10">
                  <c:v>ST 20
(309)
%</c:v>
                </c:pt>
                <c:pt idx="11">
                  <c:v>ST 21
(301)
%</c:v>
                </c:pt>
                <c:pt idx="12">
                  <c:v>ST 18
(805)
%</c:v>
                </c:pt>
                <c:pt idx="13">
                  <c:v>ST 19
(808)
%</c:v>
                </c:pt>
                <c:pt idx="14">
                  <c:v>ST 20
(813)
%</c:v>
                </c:pt>
                <c:pt idx="15">
                  <c:v>ST 21
(803)
%</c:v>
                </c:pt>
                <c:pt idx="16">
                  <c:v>ST 18
(504)
%</c:v>
                </c:pt>
                <c:pt idx="17">
                  <c:v>ST 19
(507)
%</c:v>
                </c:pt>
                <c:pt idx="18">
                  <c:v>ST 20
(504)
%</c:v>
                </c:pt>
                <c:pt idx="19">
                  <c:v>ST 21
(502)
%</c:v>
                </c:pt>
                <c:pt idx="20">
                  <c:v>ST 18
(301)
%</c:v>
                </c:pt>
                <c:pt idx="21">
                  <c:v>ST 19
(301)
%</c:v>
                </c:pt>
                <c:pt idx="22">
                  <c:v>ST 20
(309)
%</c:v>
                </c:pt>
                <c:pt idx="23">
                  <c:v>ST 21
(301)
%</c:v>
                </c:pt>
              </c:strCache>
            </c:strRef>
          </c:cat>
          <c:val>
            <c:numRef>
              <c:f>Sheet1!$C$2:$C$25</c:f>
              <c:numCache>
                <c:formatCode>General</c:formatCode>
                <c:ptCount val="24"/>
                <c:pt idx="0">
                  <c:v>24</c:v>
                </c:pt>
                <c:pt idx="1">
                  <c:v>27</c:v>
                </c:pt>
                <c:pt idx="2">
                  <c:v>26</c:v>
                </c:pt>
                <c:pt idx="3">
                  <c:v>26</c:v>
                </c:pt>
                <c:pt idx="4">
                  <c:v>25</c:v>
                </c:pt>
                <c:pt idx="5">
                  <c:v>25</c:v>
                </c:pt>
                <c:pt idx="6">
                  <c:v>27</c:v>
                </c:pt>
                <c:pt idx="7">
                  <c:v>25</c:v>
                </c:pt>
                <c:pt idx="8">
                  <c:v>24</c:v>
                </c:pt>
                <c:pt idx="9">
                  <c:v>30</c:v>
                </c:pt>
                <c:pt idx="10">
                  <c:v>25</c:v>
                </c:pt>
                <c:pt idx="11">
                  <c:v>28</c:v>
                </c:pt>
                <c:pt idx="12">
                  <c:v>84</c:v>
                </c:pt>
                <c:pt idx="13">
                  <c:v>86</c:v>
                </c:pt>
                <c:pt idx="14">
                  <c:v>83</c:v>
                </c:pt>
                <c:pt idx="15">
                  <c:v>80</c:v>
                </c:pt>
                <c:pt idx="16">
                  <c:v>82</c:v>
                </c:pt>
                <c:pt idx="17">
                  <c:v>84</c:v>
                </c:pt>
                <c:pt idx="18">
                  <c:v>83</c:v>
                </c:pt>
                <c:pt idx="19">
                  <c:v>77</c:v>
                </c:pt>
                <c:pt idx="20">
                  <c:v>85</c:v>
                </c:pt>
                <c:pt idx="21">
                  <c:v>88</c:v>
                </c:pt>
                <c:pt idx="22">
                  <c:v>83</c:v>
                </c:pt>
                <c:pt idx="23">
                  <c:v>84</c:v>
                </c:pt>
              </c:numCache>
            </c:numRef>
          </c:val>
          <c:extLst>
            <c:ext xmlns:c16="http://schemas.microsoft.com/office/drawing/2014/chart" uri="{C3380CC4-5D6E-409C-BE32-E72D297353CC}">
              <c16:uniqueId val="{0000000B-29CD-4BB9-9DF1-97E5877267D1}"/>
            </c:ext>
          </c:extLst>
        </c:ser>
        <c:ser>
          <c:idx val="2"/>
          <c:order val="2"/>
          <c:tx>
            <c:strRef>
              <c:f>Sheet1!$D$1</c:f>
              <c:strCache>
                <c:ptCount val="1"/>
                <c:pt idx="0">
                  <c:v>Column3</c:v>
                </c:pt>
              </c:strCache>
            </c:strRef>
          </c:tx>
          <c:spPr>
            <a:solidFill>
              <a:schemeClr val="accent1"/>
            </a:solidFill>
            <a:ln>
              <a:noFill/>
            </a:ln>
            <a:effectLst/>
          </c:spPr>
          <c:invertIfNegative val="0"/>
          <c:dLbls>
            <c:dLbl>
              <c:idx val="12"/>
              <c:tx>
                <c:rich>
                  <a:bodyPr/>
                  <a:lstStyle/>
                  <a:p>
                    <a:r>
                      <a:rPr lang="en-US" dirty="0"/>
                      <a:t>11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F76-48EC-B365-EF85203E79B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ST 18
(805)
%</c:v>
                </c:pt>
                <c:pt idx="1">
                  <c:v>ST 19
(808)
%</c:v>
                </c:pt>
                <c:pt idx="2">
                  <c:v>ST 20
(813)
%</c:v>
                </c:pt>
                <c:pt idx="3">
                  <c:v>ST 21
(803)
%</c:v>
                </c:pt>
                <c:pt idx="4">
                  <c:v>ST 18
(504)
%</c:v>
                </c:pt>
                <c:pt idx="5">
                  <c:v>ST 19
(507)
%</c:v>
                </c:pt>
                <c:pt idx="6">
                  <c:v>ST 20
(504)
%</c:v>
                </c:pt>
                <c:pt idx="7">
                  <c:v>ST 21
(502)
%</c:v>
                </c:pt>
                <c:pt idx="8">
                  <c:v>ST 18
(301)
%</c:v>
                </c:pt>
                <c:pt idx="9">
                  <c:v>ST 19
(301)
%</c:v>
                </c:pt>
                <c:pt idx="10">
                  <c:v>ST 20
(309)
%</c:v>
                </c:pt>
                <c:pt idx="11">
                  <c:v>ST 21
(301)
%</c:v>
                </c:pt>
                <c:pt idx="12">
                  <c:v>ST 18
(805)
%</c:v>
                </c:pt>
                <c:pt idx="13">
                  <c:v>ST 19
(808)
%</c:v>
                </c:pt>
                <c:pt idx="14">
                  <c:v>ST 20
(813)
%</c:v>
                </c:pt>
                <c:pt idx="15">
                  <c:v>ST 21
(803)
%</c:v>
                </c:pt>
                <c:pt idx="16">
                  <c:v>ST 18
(504)
%</c:v>
                </c:pt>
                <c:pt idx="17">
                  <c:v>ST 19
(507)
%</c:v>
                </c:pt>
                <c:pt idx="18">
                  <c:v>ST 20
(504)
%</c:v>
                </c:pt>
                <c:pt idx="19">
                  <c:v>ST 21
(502)
%</c:v>
                </c:pt>
                <c:pt idx="20">
                  <c:v>ST 18
(301)
%</c:v>
                </c:pt>
                <c:pt idx="21">
                  <c:v>ST 19
(301)
%</c:v>
                </c:pt>
                <c:pt idx="22">
                  <c:v>ST 20
(309)
%</c:v>
                </c:pt>
                <c:pt idx="23">
                  <c:v>ST 21
(301)
%</c:v>
                </c:pt>
              </c:strCache>
            </c:strRef>
          </c:cat>
          <c:val>
            <c:numRef>
              <c:f>Sheet1!$D$2:$D$25</c:f>
              <c:numCache>
                <c:formatCode>General</c:formatCode>
                <c:ptCount val="24"/>
                <c:pt idx="0">
                  <c:v>23</c:v>
                </c:pt>
                <c:pt idx="1">
                  <c:v>24</c:v>
                </c:pt>
                <c:pt idx="2">
                  <c:v>28</c:v>
                </c:pt>
                <c:pt idx="3">
                  <c:v>26</c:v>
                </c:pt>
                <c:pt idx="4">
                  <c:v>23</c:v>
                </c:pt>
                <c:pt idx="5">
                  <c:v>27</c:v>
                </c:pt>
                <c:pt idx="6">
                  <c:v>29</c:v>
                </c:pt>
                <c:pt idx="7">
                  <c:v>29</c:v>
                </c:pt>
                <c:pt idx="8">
                  <c:v>24</c:v>
                </c:pt>
                <c:pt idx="9">
                  <c:v>20</c:v>
                </c:pt>
                <c:pt idx="10">
                  <c:v>25</c:v>
                </c:pt>
                <c:pt idx="11">
                  <c:v>20</c:v>
                </c:pt>
                <c:pt idx="12">
                  <c:v>11</c:v>
                </c:pt>
                <c:pt idx="13">
                  <c:v>11</c:v>
                </c:pt>
                <c:pt idx="14">
                  <c:v>10</c:v>
                </c:pt>
                <c:pt idx="15">
                  <c:v>11</c:v>
                </c:pt>
                <c:pt idx="16">
                  <c:v>11</c:v>
                </c:pt>
                <c:pt idx="17">
                  <c:v>11</c:v>
                </c:pt>
                <c:pt idx="18">
                  <c:v>10</c:v>
                </c:pt>
                <c:pt idx="19">
                  <c:v>12</c:v>
                </c:pt>
                <c:pt idx="20">
                  <c:v>10</c:v>
                </c:pt>
                <c:pt idx="21">
                  <c:v>10</c:v>
                </c:pt>
                <c:pt idx="22">
                  <c:v>10</c:v>
                </c:pt>
                <c:pt idx="23">
                  <c:v>9</c:v>
                </c:pt>
              </c:numCache>
            </c:numRef>
          </c:val>
          <c:extLst>
            <c:ext xmlns:c16="http://schemas.microsoft.com/office/drawing/2014/chart" uri="{C3380CC4-5D6E-409C-BE32-E72D297353CC}">
              <c16:uniqueId val="{0000000D-29CD-4BB9-9DF1-97E5877267D1}"/>
            </c:ext>
          </c:extLst>
        </c:ser>
        <c:ser>
          <c:idx val="3"/>
          <c:order val="3"/>
          <c:tx>
            <c:strRef>
              <c:f>Sheet1!$E$1</c:f>
              <c:strCache>
                <c:ptCount val="1"/>
                <c:pt idx="0">
                  <c:v>Column4</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ST 18
(805)
%</c:v>
                </c:pt>
                <c:pt idx="1">
                  <c:v>ST 19
(808)
%</c:v>
                </c:pt>
                <c:pt idx="2">
                  <c:v>ST 20
(813)
%</c:v>
                </c:pt>
                <c:pt idx="3">
                  <c:v>ST 21
(803)
%</c:v>
                </c:pt>
                <c:pt idx="4">
                  <c:v>ST 18
(504)
%</c:v>
                </c:pt>
                <c:pt idx="5">
                  <c:v>ST 19
(507)
%</c:v>
                </c:pt>
                <c:pt idx="6">
                  <c:v>ST 20
(504)
%</c:v>
                </c:pt>
                <c:pt idx="7">
                  <c:v>ST 21
(502)
%</c:v>
                </c:pt>
                <c:pt idx="8">
                  <c:v>ST 18
(301)
%</c:v>
                </c:pt>
                <c:pt idx="9">
                  <c:v>ST 19
(301)
%</c:v>
                </c:pt>
                <c:pt idx="10">
                  <c:v>ST 20
(309)
%</c:v>
                </c:pt>
                <c:pt idx="11">
                  <c:v>ST 21
(301)
%</c:v>
                </c:pt>
                <c:pt idx="12">
                  <c:v>ST 18
(805)
%</c:v>
                </c:pt>
                <c:pt idx="13">
                  <c:v>ST 19
(808)
%</c:v>
                </c:pt>
                <c:pt idx="14">
                  <c:v>ST 20
(813)
%</c:v>
                </c:pt>
                <c:pt idx="15">
                  <c:v>ST 21
(803)
%</c:v>
                </c:pt>
                <c:pt idx="16">
                  <c:v>ST 18
(504)
%</c:v>
                </c:pt>
                <c:pt idx="17">
                  <c:v>ST 19
(507)
%</c:v>
                </c:pt>
                <c:pt idx="18">
                  <c:v>ST 20
(504)
%</c:v>
                </c:pt>
                <c:pt idx="19">
                  <c:v>ST 21
(502)
%</c:v>
                </c:pt>
                <c:pt idx="20">
                  <c:v>ST 18
(301)
%</c:v>
                </c:pt>
                <c:pt idx="21">
                  <c:v>ST 19
(301)
%</c:v>
                </c:pt>
                <c:pt idx="22">
                  <c:v>ST 20
(309)
%</c:v>
                </c:pt>
                <c:pt idx="23">
                  <c:v>ST 21
(301)
%</c:v>
                </c:pt>
              </c:strCache>
            </c:strRef>
          </c:cat>
          <c:val>
            <c:numRef>
              <c:f>Sheet1!$E$2:$E$25</c:f>
              <c:numCache>
                <c:formatCode>General</c:formatCode>
                <c:ptCount val="24"/>
                <c:pt idx="0">
                  <c:v>52</c:v>
                </c:pt>
                <c:pt idx="1">
                  <c:v>49</c:v>
                </c:pt>
                <c:pt idx="2">
                  <c:v>46</c:v>
                </c:pt>
                <c:pt idx="3">
                  <c:v>48</c:v>
                </c:pt>
                <c:pt idx="4">
                  <c:v>51</c:v>
                </c:pt>
                <c:pt idx="5">
                  <c:v>48</c:v>
                </c:pt>
                <c:pt idx="6">
                  <c:v>43</c:v>
                </c:pt>
                <c:pt idx="7">
                  <c:v>46</c:v>
                </c:pt>
                <c:pt idx="8">
                  <c:v>53</c:v>
                </c:pt>
                <c:pt idx="9">
                  <c:v>50</c:v>
                </c:pt>
                <c:pt idx="10">
                  <c:v>49</c:v>
                </c:pt>
                <c:pt idx="11">
                  <c:v>50</c:v>
                </c:pt>
                <c:pt idx="12">
                  <c:v>5</c:v>
                </c:pt>
                <c:pt idx="13">
                  <c:v>3</c:v>
                </c:pt>
                <c:pt idx="14">
                  <c:v>6</c:v>
                </c:pt>
                <c:pt idx="15">
                  <c:v>7</c:v>
                </c:pt>
                <c:pt idx="16">
                  <c:v>5</c:v>
                </c:pt>
                <c:pt idx="17">
                  <c:v>4</c:v>
                </c:pt>
                <c:pt idx="18">
                  <c:v>6</c:v>
                </c:pt>
                <c:pt idx="19">
                  <c:v>9</c:v>
                </c:pt>
                <c:pt idx="20">
                  <c:v>4</c:v>
                </c:pt>
                <c:pt idx="21">
                  <c:v>1</c:v>
                </c:pt>
                <c:pt idx="22">
                  <c:v>7</c:v>
                </c:pt>
                <c:pt idx="23">
                  <c:v>5</c:v>
                </c:pt>
              </c:numCache>
            </c:numRef>
          </c:val>
          <c:extLst>
            <c:ext xmlns:c16="http://schemas.microsoft.com/office/drawing/2014/chart" uri="{C3380CC4-5D6E-409C-BE32-E72D297353CC}">
              <c16:uniqueId val="{0000000E-29CD-4BB9-9DF1-97E5877267D1}"/>
            </c:ext>
          </c:extLst>
        </c:ser>
        <c:dLbls>
          <c:dLblPos val="ctr"/>
          <c:showLegendKey val="0"/>
          <c:showVal val="1"/>
          <c:showCatName val="0"/>
          <c:showSerName val="0"/>
          <c:showPercent val="0"/>
          <c:showBubbleSize val="0"/>
        </c:dLbls>
        <c:gapWidth val="50"/>
        <c:overlap val="100"/>
        <c:axId val="132484608"/>
        <c:axId val="132399680"/>
      </c:barChart>
      <c:catAx>
        <c:axId val="132484608"/>
        <c:scaling>
          <c:orientation val="minMax"/>
        </c:scaling>
        <c:delete val="0"/>
        <c:axPos val="b"/>
        <c:numFmt formatCode="General" sourceLinked="1"/>
        <c:majorTickMark val="none"/>
        <c:minorTickMark val="none"/>
        <c:tickLblPos val="high"/>
        <c:spPr>
          <a:noFill/>
          <a:ln w="9525" cap="flat" cmpd="sng" algn="ctr">
            <a:solidFill>
              <a:schemeClr val="bg1"/>
            </a:solidFill>
            <a:round/>
          </a:ln>
          <a:effectLst/>
        </c:spPr>
        <c:txPr>
          <a:bodyPr rot="-60000000" spcFirstLastPara="1" vertOverflow="ellipsis" vert="horz" wrap="square" anchor="ctr" anchorCtr="1"/>
          <a:lstStyle/>
          <a:p>
            <a:pPr>
              <a:defRPr sz="1000" b="1" i="0" u="none" strike="noStrike" kern="1200" baseline="0">
                <a:solidFill>
                  <a:schemeClr val="bg1">
                    <a:lumMod val="50000"/>
                  </a:schemeClr>
                </a:solidFill>
                <a:latin typeface="+mn-lt"/>
                <a:ea typeface="+mn-ea"/>
                <a:cs typeface="+mn-cs"/>
              </a:defRPr>
            </a:pPr>
            <a:endParaRPr lang="en-US"/>
          </a:p>
        </c:txPr>
        <c:crossAx val="132399680"/>
        <c:crosses val="autoZero"/>
        <c:auto val="1"/>
        <c:lblAlgn val="ctr"/>
        <c:lblOffset val="100"/>
        <c:noMultiLvlLbl val="0"/>
      </c:catAx>
      <c:valAx>
        <c:axId val="132399680"/>
        <c:scaling>
          <c:orientation val="minMax"/>
        </c:scaling>
        <c:delete val="1"/>
        <c:axPos val="l"/>
        <c:numFmt formatCode="0%" sourceLinked="1"/>
        <c:majorTickMark val="none"/>
        <c:minorTickMark val="none"/>
        <c:tickLblPos val="nextTo"/>
        <c:crossAx val="132484608"/>
        <c:crosses val="autoZero"/>
        <c:crossBetween val="between"/>
      </c:valAx>
      <c:spPr>
        <a:noFill/>
        <a:ln>
          <a:noFill/>
        </a:ln>
        <a:effectLst/>
      </c:spPr>
    </c:plotArea>
    <c:plotVisOnly val="1"/>
    <c:dispBlanksAs val="gap"/>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171699667248704"/>
          <c:y val="3.6303620928868553E-2"/>
          <c:w val="0.39289946078915866"/>
          <c:h val="0.92739275814226285"/>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HelveticaNeueLT Std Lt Cn" panose="020B040602020203020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Brought your own shopping bags</c:v>
                </c:pt>
                <c:pt idx="1">
                  <c:v>Bought loose fruit and vegetables without packaging</c:v>
                </c:pt>
                <c:pt idx="2">
                  <c:v>Bought foods in bulk to reduce packaging</c:v>
                </c:pt>
                <c:pt idx="3">
                  <c:v>Avoided purchasing plastic bottles (e.g. bought glass instead)</c:v>
                </c:pt>
                <c:pt idx="4">
                  <c:v>Brought your own box/container to buy meat from the butcher</c:v>
                </c:pt>
              </c:strCache>
            </c:strRef>
          </c:cat>
          <c:val>
            <c:numRef>
              <c:f>Sheet1!$B$2:$B$6</c:f>
              <c:numCache>
                <c:formatCode>General</c:formatCode>
                <c:ptCount val="5"/>
                <c:pt idx="0">
                  <c:v>87</c:v>
                </c:pt>
                <c:pt idx="1">
                  <c:v>66</c:v>
                </c:pt>
                <c:pt idx="2">
                  <c:v>31</c:v>
                </c:pt>
                <c:pt idx="3">
                  <c:v>29</c:v>
                </c:pt>
                <c:pt idx="4">
                  <c:v>12</c:v>
                </c:pt>
              </c:numCache>
            </c:numRef>
          </c:val>
          <c:extLst>
            <c:ext xmlns:c16="http://schemas.microsoft.com/office/drawing/2014/chart" uri="{C3380CC4-5D6E-409C-BE32-E72D297353CC}">
              <c16:uniqueId val="{00000000-682B-4B63-89A0-C62999DB7F2F}"/>
            </c:ext>
          </c:extLst>
        </c:ser>
        <c:dLbls>
          <c:showLegendKey val="0"/>
          <c:showVal val="0"/>
          <c:showCatName val="0"/>
          <c:showSerName val="0"/>
          <c:showPercent val="0"/>
          <c:showBubbleSize val="0"/>
        </c:dLbls>
        <c:gapWidth val="50"/>
        <c:axId val="882654912"/>
        <c:axId val="962867632"/>
      </c:barChart>
      <c:catAx>
        <c:axId val="882654912"/>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NeueLT Std Lt Cn" panose="020B0406020202030204" charset="0"/>
                <a:ea typeface="+mn-ea"/>
                <a:cs typeface="+mn-cs"/>
              </a:defRPr>
            </a:pPr>
            <a:endParaRPr lang="en-US"/>
          </a:p>
        </c:txPr>
        <c:crossAx val="962867632"/>
        <c:crosses val="autoZero"/>
        <c:auto val="1"/>
        <c:lblAlgn val="ctr"/>
        <c:lblOffset val="100"/>
        <c:noMultiLvlLbl val="0"/>
      </c:catAx>
      <c:valAx>
        <c:axId val="962867632"/>
        <c:scaling>
          <c:orientation val="minMax"/>
          <c:max val="100"/>
        </c:scaling>
        <c:delete val="1"/>
        <c:axPos val="t"/>
        <c:numFmt formatCode="General" sourceLinked="1"/>
        <c:majorTickMark val="none"/>
        <c:minorTickMark val="none"/>
        <c:tickLblPos val="nextTo"/>
        <c:crossAx val="882654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083341569751482"/>
          <c:y val="3.6303620928868553E-2"/>
          <c:w val="0.31725584511141125"/>
          <c:h val="0.92739275814226285"/>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HelveticaNeueLT Std Lt Cn" panose="020B040602020203020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Carefully checking use by dates when shopping to ensure you can consume the food in time</c:v>
                </c:pt>
                <c:pt idx="1">
                  <c:v>Using leftovers for another meal</c:v>
                </c:pt>
                <c:pt idx="2">
                  <c:v>Only purchased items to make specific meals</c:v>
                </c:pt>
                <c:pt idx="3">
                  <c:v>Composting</c:v>
                </c:pt>
                <c:pt idx="4">
                  <c:v>Measured out food items before cooking to avoid having leftovers</c:v>
                </c:pt>
              </c:strCache>
            </c:strRef>
          </c:cat>
          <c:val>
            <c:numRef>
              <c:f>Sheet1!$B$2:$B$6</c:f>
              <c:numCache>
                <c:formatCode>General</c:formatCode>
                <c:ptCount val="5"/>
                <c:pt idx="0">
                  <c:v>81</c:v>
                </c:pt>
                <c:pt idx="1">
                  <c:v>76</c:v>
                </c:pt>
                <c:pt idx="2">
                  <c:v>66</c:v>
                </c:pt>
                <c:pt idx="3">
                  <c:v>51</c:v>
                </c:pt>
                <c:pt idx="4">
                  <c:v>46</c:v>
                </c:pt>
              </c:numCache>
            </c:numRef>
          </c:val>
          <c:extLst>
            <c:ext xmlns:c16="http://schemas.microsoft.com/office/drawing/2014/chart" uri="{C3380CC4-5D6E-409C-BE32-E72D297353CC}">
              <c16:uniqueId val="{00000000-682B-4B63-89A0-C62999DB7F2F}"/>
            </c:ext>
          </c:extLst>
        </c:ser>
        <c:dLbls>
          <c:showLegendKey val="0"/>
          <c:showVal val="0"/>
          <c:showCatName val="0"/>
          <c:showSerName val="0"/>
          <c:showPercent val="0"/>
          <c:showBubbleSize val="0"/>
        </c:dLbls>
        <c:gapWidth val="50"/>
        <c:axId val="882654912"/>
        <c:axId val="962867632"/>
      </c:barChart>
      <c:catAx>
        <c:axId val="882654912"/>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NeueLT Std Lt Cn" panose="020B0406020202030204" charset="0"/>
                <a:ea typeface="+mn-ea"/>
                <a:cs typeface="+mn-cs"/>
              </a:defRPr>
            </a:pPr>
            <a:endParaRPr lang="en-US"/>
          </a:p>
        </c:txPr>
        <c:crossAx val="962867632"/>
        <c:crosses val="autoZero"/>
        <c:auto val="1"/>
        <c:lblAlgn val="ctr"/>
        <c:lblOffset val="100"/>
        <c:noMultiLvlLbl val="0"/>
      </c:catAx>
      <c:valAx>
        <c:axId val="962867632"/>
        <c:scaling>
          <c:orientation val="minMax"/>
          <c:max val="100"/>
        </c:scaling>
        <c:delete val="1"/>
        <c:axPos val="t"/>
        <c:numFmt formatCode="General" sourceLinked="1"/>
        <c:majorTickMark val="none"/>
        <c:minorTickMark val="none"/>
        <c:tickLblPos val="nextTo"/>
        <c:crossAx val="882654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0" baseline="0">
              <a:solidFill>
                <a:schemeClr val="bg1">
                  <a:lumMod val="50000"/>
                </a:schemeClr>
              </a:solidFill>
              <a:latin typeface="HelveticaNeueLT Std Lt Cn" panose="020B0406020202030204" charset="0"/>
              <a:ea typeface="+mn-ea"/>
              <a:cs typeface="+mn-cs"/>
            </a:defRPr>
          </a:pPr>
          <a:endParaRPr lang="en-US"/>
        </a:p>
      </c:txPr>
    </c:title>
    <c:autoTitleDeleted val="0"/>
    <c:plotArea>
      <c:layout>
        <c:manualLayout>
          <c:layoutTarget val="inner"/>
          <c:xMode val="edge"/>
          <c:yMode val="edge"/>
          <c:x val="0.48460285206284698"/>
          <c:y val="0.18107090664319656"/>
          <c:w val="0.49005152581733735"/>
          <c:h val="0.78700954250624"/>
        </c:manualLayout>
      </c:layout>
      <c:barChart>
        <c:barDir val="bar"/>
        <c:grouping val="clustered"/>
        <c:varyColors val="0"/>
        <c:ser>
          <c:idx val="0"/>
          <c:order val="0"/>
          <c:tx>
            <c:strRef>
              <c:f>Sheet1!$B$1</c:f>
              <c:strCache>
                <c:ptCount val="1"/>
                <c:pt idx="0">
                  <c:v>Food items brought on most recent visit</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7F7F7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Fruit</c:v>
                </c:pt>
                <c:pt idx="1">
                  <c:v>Confectionery (e.g. boxes of chocolates/sweets/crisps)</c:v>
                </c:pt>
                <c:pt idx="2">
                  <c:v>Meals (e.g. soups, stews, dinners)</c:v>
                </c:pt>
                <c:pt idx="3">
                  <c:v>Baked goods (e.g. cakes) </c:v>
                </c:pt>
                <c:pt idx="4">
                  <c:v>Other</c:v>
                </c:pt>
                <c:pt idx="5">
                  <c:v>Don’t remember </c:v>
                </c:pt>
                <c:pt idx="6">
                  <c:v>Did not bring any food </c:v>
                </c:pt>
              </c:strCache>
            </c:strRef>
          </c:cat>
          <c:val>
            <c:numRef>
              <c:f>Sheet1!$B$2:$B$8</c:f>
              <c:numCache>
                <c:formatCode>General</c:formatCode>
                <c:ptCount val="7"/>
                <c:pt idx="0">
                  <c:v>27</c:v>
                </c:pt>
                <c:pt idx="1">
                  <c:v>19</c:v>
                </c:pt>
                <c:pt idx="2">
                  <c:v>5</c:v>
                </c:pt>
                <c:pt idx="3">
                  <c:v>5</c:v>
                </c:pt>
                <c:pt idx="4">
                  <c:v>2</c:v>
                </c:pt>
                <c:pt idx="5">
                  <c:v>3</c:v>
                </c:pt>
                <c:pt idx="6">
                  <c:v>50</c:v>
                </c:pt>
              </c:numCache>
            </c:numRef>
          </c:val>
          <c:extLst>
            <c:ext xmlns:c16="http://schemas.microsoft.com/office/drawing/2014/chart" uri="{C3380CC4-5D6E-409C-BE32-E72D297353CC}">
              <c16:uniqueId val="{00000000-682B-4B63-89A0-C62999DB7F2F}"/>
            </c:ext>
          </c:extLst>
        </c:ser>
        <c:dLbls>
          <c:showLegendKey val="0"/>
          <c:showVal val="0"/>
          <c:showCatName val="0"/>
          <c:showSerName val="0"/>
          <c:showPercent val="0"/>
          <c:showBubbleSize val="0"/>
        </c:dLbls>
        <c:gapWidth val="50"/>
        <c:axId val="882654912"/>
        <c:axId val="962867632"/>
      </c:barChart>
      <c:catAx>
        <c:axId val="882654912"/>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1" i="0" u="none" strike="noStrike" kern="1200" baseline="0">
                <a:solidFill>
                  <a:schemeClr val="bg1">
                    <a:lumMod val="50000"/>
                  </a:schemeClr>
                </a:solidFill>
                <a:latin typeface="HelveticaNeueLT Std Lt Cn" panose="020B0406020202030204" charset="0"/>
                <a:ea typeface="+mn-ea"/>
                <a:cs typeface="+mn-cs"/>
              </a:defRPr>
            </a:pPr>
            <a:endParaRPr lang="en-US"/>
          </a:p>
        </c:txPr>
        <c:crossAx val="962867632"/>
        <c:crosses val="autoZero"/>
        <c:auto val="1"/>
        <c:lblAlgn val="ctr"/>
        <c:lblOffset val="100"/>
        <c:noMultiLvlLbl val="0"/>
      </c:catAx>
      <c:valAx>
        <c:axId val="962867632"/>
        <c:scaling>
          <c:orientation val="minMax"/>
          <c:max val="100"/>
        </c:scaling>
        <c:delete val="1"/>
        <c:axPos val="t"/>
        <c:numFmt formatCode="General" sourceLinked="1"/>
        <c:majorTickMark val="none"/>
        <c:minorTickMark val="none"/>
        <c:tickLblPos val="nextTo"/>
        <c:crossAx val="882654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06730841500115"/>
          <c:y val="0.19882229790875308"/>
          <c:w val="0.78694482202386995"/>
          <c:h val="0.77700116194926683"/>
        </c:manualLayout>
      </c:layout>
      <c:barChart>
        <c:barDir val="col"/>
        <c:grouping val="percentStacked"/>
        <c:varyColors val="0"/>
        <c:ser>
          <c:idx val="0"/>
          <c:order val="0"/>
          <c:tx>
            <c:strRef>
              <c:f>Sheet1!$B$1</c:f>
              <c:strCache>
                <c:ptCount val="1"/>
                <c:pt idx="0">
                  <c:v>Hospital</c:v>
                </c:pt>
              </c:strCache>
            </c:strRef>
          </c:tx>
          <c:spPr>
            <a:solidFill>
              <a:schemeClr val="accent1"/>
            </a:solidFill>
            <a:ln>
              <a:noFill/>
            </a:ln>
            <a:effectLst/>
          </c:spPr>
          <c:invertIfNegative val="0"/>
          <c:dPt>
            <c:idx val="1"/>
            <c:invertIfNegative val="0"/>
            <c:bubble3D val="0"/>
            <c:spPr>
              <a:solidFill>
                <a:srgbClr val="7030A0"/>
              </a:solidFill>
              <a:ln>
                <a:noFill/>
              </a:ln>
              <a:effectLst/>
            </c:spPr>
            <c:extLst>
              <c:ext xmlns:c16="http://schemas.microsoft.com/office/drawing/2014/chart" uri="{C3380CC4-5D6E-409C-BE32-E72D297353CC}">
                <c16:uniqueId val="{00000001-01B3-411B-B637-295C3D15852D}"/>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Sheet1!$A$2:$A$4</c:f>
              <c:strCache>
                <c:ptCount val="3"/>
                <c:pt idx="0">
                  <c:v>IOI
(803)
%</c:v>
                </c:pt>
                <c:pt idx="1">
                  <c:v>ROI
(502)
%</c:v>
                </c:pt>
                <c:pt idx="2">
                  <c:v>NI
(301)
%</c:v>
                </c:pt>
              </c:strCache>
            </c:strRef>
          </c:cat>
          <c:val>
            <c:numRef>
              <c:f>Sheet1!$B$2:$B$4</c:f>
              <c:numCache>
                <c:formatCode>General</c:formatCode>
                <c:ptCount val="3"/>
                <c:pt idx="0">
                  <c:v>1</c:v>
                </c:pt>
                <c:pt idx="1">
                  <c:v>1</c:v>
                </c:pt>
                <c:pt idx="2">
                  <c:v>1</c:v>
                </c:pt>
              </c:numCache>
            </c:numRef>
          </c:val>
          <c:extLst>
            <c:ext xmlns:c16="http://schemas.microsoft.com/office/drawing/2014/chart" uri="{C3380CC4-5D6E-409C-BE32-E72D297353CC}">
              <c16:uniqueId val="{00000002-01B3-411B-B637-295C3D15852D}"/>
            </c:ext>
          </c:extLst>
        </c:ser>
        <c:ser>
          <c:idx val="1"/>
          <c:order val="1"/>
          <c:tx>
            <c:strRef>
              <c:f>Sheet1!$C$1</c:f>
              <c:strCache>
                <c:ptCount val="1"/>
                <c:pt idx="0">
                  <c:v>Nursing Home</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Sheet1!$A$2:$A$4</c:f>
              <c:strCache>
                <c:ptCount val="3"/>
                <c:pt idx="0">
                  <c:v>IOI
(803)
%</c:v>
                </c:pt>
                <c:pt idx="1">
                  <c:v>ROI
(502)
%</c:v>
                </c:pt>
                <c:pt idx="2">
                  <c:v>NI
(301)
%</c:v>
                </c:pt>
              </c:strCache>
            </c:strRef>
          </c:cat>
          <c:val>
            <c:numRef>
              <c:f>Sheet1!$C$2:$C$4</c:f>
              <c:numCache>
                <c:formatCode>General</c:formatCode>
                <c:ptCount val="3"/>
                <c:pt idx="0">
                  <c:v>65</c:v>
                </c:pt>
                <c:pt idx="1">
                  <c:v>65</c:v>
                </c:pt>
                <c:pt idx="2">
                  <c:v>64</c:v>
                </c:pt>
              </c:numCache>
            </c:numRef>
          </c:val>
          <c:extLst>
            <c:ext xmlns:c16="http://schemas.microsoft.com/office/drawing/2014/chart" uri="{C3380CC4-5D6E-409C-BE32-E72D297353CC}">
              <c16:uniqueId val="{00000003-01B3-411B-B637-295C3D15852D}"/>
            </c:ext>
          </c:extLst>
        </c:ser>
        <c:ser>
          <c:idx val="2"/>
          <c:order val="2"/>
          <c:tx>
            <c:strRef>
              <c:f>Sheet1!$D$1</c:f>
              <c:strCache>
                <c:ptCount val="1"/>
                <c:pt idx="0">
                  <c:v>No did not visit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Sheet1!$A$2:$A$4</c:f>
              <c:strCache>
                <c:ptCount val="3"/>
                <c:pt idx="0">
                  <c:v>IOI
(803)
%</c:v>
                </c:pt>
                <c:pt idx="1">
                  <c:v>ROI
(502)
%</c:v>
                </c:pt>
                <c:pt idx="2">
                  <c:v>NI
(301)
%</c:v>
                </c:pt>
              </c:strCache>
            </c:strRef>
          </c:cat>
          <c:val>
            <c:numRef>
              <c:f>Sheet1!$D$2:$D$4</c:f>
              <c:numCache>
                <c:formatCode>General</c:formatCode>
                <c:ptCount val="3"/>
                <c:pt idx="0">
                  <c:v>11</c:v>
                </c:pt>
                <c:pt idx="1">
                  <c:v>11</c:v>
                </c:pt>
                <c:pt idx="2">
                  <c:v>10</c:v>
                </c:pt>
              </c:numCache>
            </c:numRef>
          </c:val>
          <c:extLst>
            <c:ext xmlns:c16="http://schemas.microsoft.com/office/drawing/2014/chart" uri="{C3380CC4-5D6E-409C-BE32-E72D297353CC}">
              <c16:uniqueId val="{00000004-01B3-411B-B637-295C3D15852D}"/>
            </c:ext>
          </c:extLst>
        </c:ser>
        <c:ser>
          <c:idx val="3"/>
          <c:order val="3"/>
          <c:tx>
            <c:strRef>
              <c:f>Sheet1!$E$1</c:f>
              <c:strCache>
                <c:ptCount val="1"/>
                <c:pt idx="0">
                  <c:v>Refused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Sheet1!$A$2:$A$4</c:f>
              <c:strCache>
                <c:ptCount val="3"/>
                <c:pt idx="0">
                  <c:v>IOI
(803)
%</c:v>
                </c:pt>
                <c:pt idx="1">
                  <c:v>ROI
(502)
%</c:v>
                </c:pt>
                <c:pt idx="2">
                  <c:v>NI
(301)
%</c:v>
                </c:pt>
              </c:strCache>
            </c:strRef>
          </c:cat>
          <c:val>
            <c:numRef>
              <c:f>Sheet1!$E$2:$E$4</c:f>
              <c:numCache>
                <c:formatCode>General</c:formatCode>
                <c:ptCount val="3"/>
                <c:pt idx="0">
                  <c:v>24</c:v>
                </c:pt>
                <c:pt idx="1">
                  <c:v>23</c:v>
                </c:pt>
                <c:pt idx="2">
                  <c:v>25</c:v>
                </c:pt>
              </c:numCache>
            </c:numRef>
          </c:val>
          <c:extLst>
            <c:ext xmlns:c16="http://schemas.microsoft.com/office/drawing/2014/chart" uri="{C3380CC4-5D6E-409C-BE32-E72D297353CC}">
              <c16:uniqueId val="{00000005-01B3-411B-B637-295C3D15852D}"/>
            </c:ext>
          </c:extLst>
        </c:ser>
        <c:dLbls>
          <c:dLblPos val="ctr"/>
          <c:showLegendKey val="0"/>
          <c:showVal val="1"/>
          <c:showCatName val="0"/>
          <c:showSerName val="0"/>
          <c:showPercent val="0"/>
          <c:showBubbleSize val="0"/>
        </c:dLbls>
        <c:gapWidth val="150"/>
        <c:overlap val="100"/>
        <c:axId val="141882880"/>
        <c:axId val="141162688"/>
      </c:barChart>
      <c:catAx>
        <c:axId val="141882880"/>
        <c:scaling>
          <c:orientation val="minMax"/>
        </c:scaling>
        <c:delete val="0"/>
        <c:axPos val="b"/>
        <c:numFmt formatCode="General" sourceLinked="1"/>
        <c:majorTickMark val="none"/>
        <c:minorTickMark val="none"/>
        <c:tickLblPos val="high"/>
        <c:spPr>
          <a:noFill/>
          <a:ln w="6350" cap="flat" cmpd="sng" algn="ctr">
            <a:solidFill>
              <a:schemeClr val="bg1"/>
            </a:solidFill>
            <a:prstDash val="solid"/>
            <a:round/>
          </a:ln>
          <a:effectLst/>
        </c:spPr>
        <c:txPr>
          <a:bodyPr rot="-60000000" spcFirstLastPara="1" vertOverflow="ellipsis" vert="horz" wrap="square" anchor="ctr" anchorCtr="1"/>
          <a:lstStyle/>
          <a:p>
            <a:pPr>
              <a:defRPr sz="1400" b="1" i="0" u="none" strike="noStrike" kern="1200" baseline="0">
                <a:solidFill>
                  <a:schemeClr val="bg1">
                    <a:lumMod val="50000"/>
                  </a:schemeClr>
                </a:solidFill>
                <a:latin typeface="+mn-lt"/>
                <a:ea typeface="+mn-ea"/>
                <a:cs typeface="+mn-cs"/>
              </a:defRPr>
            </a:pPr>
            <a:endParaRPr lang="en-US"/>
          </a:p>
        </c:txPr>
        <c:crossAx val="141162688"/>
        <c:crosses val="autoZero"/>
        <c:auto val="1"/>
        <c:lblAlgn val="ctr"/>
        <c:lblOffset val="100"/>
        <c:noMultiLvlLbl val="0"/>
      </c:catAx>
      <c:valAx>
        <c:axId val="141162688"/>
        <c:scaling>
          <c:orientation val="minMax"/>
        </c:scaling>
        <c:delete val="1"/>
        <c:axPos val="l"/>
        <c:numFmt formatCode="0%" sourceLinked="1"/>
        <c:majorTickMark val="none"/>
        <c:minorTickMark val="none"/>
        <c:tickLblPos val="nextTo"/>
        <c:crossAx val="141882880"/>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400" b="1">
          <a:solidFill>
            <a:schemeClr val="tx1"/>
          </a:solidFill>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58719731163312"/>
          <c:y val="3.3033033033033031E-2"/>
          <c:w val="0.5826356977344358"/>
          <c:h val="0.93393393393393398"/>
        </c:manualLayout>
      </c:layout>
      <c:barChart>
        <c:barDir val="bar"/>
        <c:grouping val="clustered"/>
        <c:varyColors val="0"/>
        <c:ser>
          <c:idx val="0"/>
          <c:order val="0"/>
          <c:tx>
            <c:strRef>
              <c:f>Sheet1!$B$1</c:f>
              <c:strCache>
                <c:ptCount val="1"/>
                <c:pt idx="0">
                  <c:v>IOI</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7F7F7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Verbal advice from staff</c:v>
                </c:pt>
                <c:pt idx="1">
                  <c:v>Written advice (e.g. leaflet/email)</c:v>
                </c:pt>
                <c:pt idx="2">
                  <c:v>Other</c:v>
                </c:pt>
                <c:pt idx="3">
                  <c:v>Did not receive any advice </c:v>
                </c:pt>
              </c:strCache>
            </c:strRef>
          </c:cat>
          <c:val>
            <c:numRef>
              <c:f>Sheet1!$B$2:$B$5</c:f>
              <c:numCache>
                <c:formatCode>General</c:formatCode>
                <c:ptCount val="4"/>
                <c:pt idx="0">
                  <c:v>18</c:v>
                </c:pt>
                <c:pt idx="1">
                  <c:v>6</c:v>
                </c:pt>
                <c:pt idx="2">
                  <c:v>1</c:v>
                </c:pt>
                <c:pt idx="3">
                  <c:v>77</c:v>
                </c:pt>
              </c:numCache>
            </c:numRef>
          </c:val>
          <c:extLst>
            <c:ext xmlns:c16="http://schemas.microsoft.com/office/drawing/2014/chart" uri="{C3380CC4-5D6E-409C-BE32-E72D297353CC}">
              <c16:uniqueId val="{00000000-682B-4B63-89A0-C62999DB7F2F}"/>
            </c:ext>
          </c:extLst>
        </c:ser>
        <c:ser>
          <c:idx val="1"/>
          <c:order val="1"/>
          <c:tx>
            <c:strRef>
              <c:f>Sheet1!$C$1</c:f>
              <c:strCache>
                <c:ptCount val="1"/>
                <c:pt idx="0">
                  <c:v>ROI</c:v>
                </c:pt>
              </c:strCache>
            </c:strRef>
          </c:tx>
          <c:spPr>
            <a:solidFill>
              <a:schemeClr val="accent2"/>
            </a:solidFill>
            <a:ln>
              <a:noFill/>
            </a:ln>
            <a:effectLst/>
          </c:spPr>
          <c:invertIfNegative val="0"/>
          <c:dLbls>
            <c:dLbl>
              <c:idx val="2"/>
              <c:tx>
                <c:rich>
                  <a:bodyPr/>
                  <a:lstStyle/>
                  <a:p>
                    <a:r>
                      <a:rPr lang="en-US"/>
                      <a:t>-</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740-44DC-9EFF-4C6A3709400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7F7F7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Verbal advice from staff</c:v>
                </c:pt>
                <c:pt idx="1">
                  <c:v>Written advice (e.g. leaflet/email)</c:v>
                </c:pt>
                <c:pt idx="2">
                  <c:v>Other</c:v>
                </c:pt>
                <c:pt idx="3">
                  <c:v>Did not receive any advice </c:v>
                </c:pt>
              </c:strCache>
            </c:strRef>
          </c:cat>
          <c:val>
            <c:numRef>
              <c:f>Sheet1!$C$2:$C$5</c:f>
              <c:numCache>
                <c:formatCode>General</c:formatCode>
                <c:ptCount val="4"/>
                <c:pt idx="0">
                  <c:v>22</c:v>
                </c:pt>
                <c:pt idx="1">
                  <c:v>4</c:v>
                </c:pt>
                <c:pt idx="2">
                  <c:v>0</c:v>
                </c:pt>
                <c:pt idx="3">
                  <c:v>78</c:v>
                </c:pt>
              </c:numCache>
            </c:numRef>
          </c:val>
          <c:extLst>
            <c:ext xmlns:c16="http://schemas.microsoft.com/office/drawing/2014/chart" uri="{C3380CC4-5D6E-409C-BE32-E72D297353CC}">
              <c16:uniqueId val="{00000000-B740-44DC-9EFF-4C6A3709400E}"/>
            </c:ext>
          </c:extLst>
        </c:ser>
        <c:ser>
          <c:idx val="2"/>
          <c:order val="2"/>
          <c:tx>
            <c:strRef>
              <c:f>Sheet1!$D$1</c:f>
              <c:strCache>
                <c:ptCount val="1"/>
                <c:pt idx="0">
                  <c:v>NI</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7F7F7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Verbal advice from staff</c:v>
                </c:pt>
                <c:pt idx="1">
                  <c:v>Written advice (e.g. leaflet/email)</c:v>
                </c:pt>
                <c:pt idx="2">
                  <c:v>Other</c:v>
                </c:pt>
                <c:pt idx="3">
                  <c:v>Did not receive any advice </c:v>
                </c:pt>
              </c:strCache>
            </c:strRef>
          </c:cat>
          <c:val>
            <c:numRef>
              <c:f>Sheet1!$D$2:$D$5</c:f>
              <c:numCache>
                <c:formatCode>General</c:formatCode>
                <c:ptCount val="4"/>
                <c:pt idx="0">
                  <c:v>12</c:v>
                </c:pt>
                <c:pt idx="1">
                  <c:v>10</c:v>
                </c:pt>
                <c:pt idx="2">
                  <c:v>2</c:v>
                </c:pt>
                <c:pt idx="3">
                  <c:v>77</c:v>
                </c:pt>
              </c:numCache>
            </c:numRef>
          </c:val>
          <c:extLst>
            <c:ext xmlns:c16="http://schemas.microsoft.com/office/drawing/2014/chart" uri="{C3380CC4-5D6E-409C-BE32-E72D297353CC}">
              <c16:uniqueId val="{00000001-B740-44DC-9EFF-4C6A3709400E}"/>
            </c:ext>
          </c:extLst>
        </c:ser>
        <c:dLbls>
          <c:showLegendKey val="0"/>
          <c:showVal val="0"/>
          <c:showCatName val="0"/>
          <c:showSerName val="0"/>
          <c:showPercent val="0"/>
          <c:showBubbleSize val="0"/>
        </c:dLbls>
        <c:gapWidth val="50"/>
        <c:axId val="882654912"/>
        <c:axId val="962867632"/>
      </c:barChart>
      <c:catAx>
        <c:axId val="882654912"/>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62867632"/>
        <c:crosses val="autoZero"/>
        <c:auto val="1"/>
        <c:lblAlgn val="ctr"/>
        <c:lblOffset val="100"/>
        <c:noMultiLvlLbl val="0"/>
      </c:catAx>
      <c:valAx>
        <c:axId val="962867632"/>
        <c:scaling>
          <c:orientation val="minMax"/>
        </c:scaling>
        <c:delete val="1"/>
        <c:axPos val="b"/>
        <c:numFmt formatCode="General" sourceLinked="1"/>
        <c:majorTickMark val="out"/>
        <c:minorTickMark val="none"/>
        <c:tickLblPos val="nextTo"/>
        <c:crossAx val="882654912"/>
        <c:crosses val="max"/>
        <c:crossBetween val="between"/>
      </c:valAx>
      <c:spPr>
        <a:noFill/>
        <a:ln>
          <a:noFill/>
        </a:ln>
        <a:effectLst/>
      </c:spPr>
    </c:plotArea>
    <c:legend>
      <c:legendPos val="r"/>
      <c:layout>
        <c:manualLayout>
          <c:xMode val="edge"/>
          <c:yMode val="edge"/>
          <c:x val="0.74860457505573308"/>
          <c:y val="0.32626256177437279"/>
          <c:w val="5.0171339461228433E-2"/>
          <c:h val="0.1935461445697666"/>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7F7F7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4951591207349079"/>
          <c:y val="5.4531308413622692E-2"/>
          <c:w val="0.49724614501312336"/>
          <c:h val="0.89820822429457081"/>
        </c:manualLayout>
      </c:layout>
      <c:barChart>
        <c:barDir val="bar"/>
        <c:grouping val="clustered"/>
        <c:varyColors val="0"/>
        <c:ser>
          <c:idx val="0"/>
          <c:order val="0"/>
          <c:tx>
            <c:strRef>
              <c:f>Sheet1!$B$1</c:f>
              <c:strCache>
                <c:ptCount val="1"/>
                <c:pt idx="0">
                  <c:v>ST 18
(805)</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Food poisoning (Salmonella/ Listeria/ E.coli)</c:v>
                </c:pt>
                <c:pt idx="1">
                  <c:v>Chicken - Preparation</c:v>
                </c:pt>
                <c:pt idx="2">
                  <c:v>Additives/ E-numbers/ Dyes/Preservatives</c:v>
                </c:pt>
                <c:pt idx="3">
                  <c:v>Hygiene around food</c:v>
                </c:pt>
                <c:pt idx="4">
                  <c:v>Food not cooked thoroughly/ Un-cooked food</c:v>
                </c:pt>
                <c:pt idx="5">
                  <c:v>No concerns</c:v>
                </c:pt>
                <c:pt idx="6">
                  <c:v>Handling/ Cross - Contamination</c:v>
                </c:pt>
                <c:pt idx="7">
                  <c:v>Country of origin/ Foreign goods/ Ensure it's Irish</c:v>
                </c:pt>
                <c:pt idx="8">
                  <c:v>Sugar content</c:v>
                </c:pt>
                <c:pt idx="9">
                  <c:v>Price of food</c:v>
                </c:pt>
                <c:pt idx="10">
                  <c:v>Fat content/ Fatty acids/ Saturated fat</c:v>
                </c:pt>
                <c:pt idx="11">
                  <c:v>Red meat/BSE/ Brazilian beef</c:v>
                </c:pt>
                <c:pt idx="12">
                  <c:v>Hygiene in your kitchen</c:v>
                </c:pt>
              </c:strCache>
            </c:strRef>
          </c:cat>
          <c:val>
            <c:numRef>
              <c:f>Sheet1!$B$2:$B$14</c:f>
            </c:numRef>
          </c:val>
          <c:extLst>
            <c:ext xmlns:c16="http://schemas.microsoft.com/office/drawing/2014/chart" uri="{C3380CC4-5D6E-409C-BE32-E72D297353CC}">
              <c16:uniqueId val="{00000000-6746-4A62-89E3-DD61F0DE478F}"/>
            </c:ext>
          </c:extLst>
        </c:ser>
        <c:ser>
          <c:idx val="1"/>
          <c:order val="1"/>
          <c:tx>
            <c:strRef>
              <c:f>Sheet1!$C$1</c:f>
              <c:strCache>
                <c:ptCount val="1"/>
                <c:pt idx="0">
                  <c:v>ST 19
(808)</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7F7F7F"/>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Food poisoning (Salmonella/ Listeria/ E.coli)</c:v>
                </c:pt>
                <c:pt idx="1">
                  <c:v>Chicken - Preparation</c:v>
                </c:pt>
                <c:pt idx="2">
                  <c:v>Additives/ E-numbers/ Dyes/Preservatives</c:v>
                </c:pt>
                <c:pt idx="3">
                  <c:v>Hygiene around food</c:v>
                </c:pt>
                <c:pt idx="4">
                  <c:v>Food not cooked thoroughly/ Un-cooked food</c:v>
                </c:pt>
                <c:pt idx="5">
                  <c:v>No concerns</c:v>
                </c:pt>
                <c:pt idx="6">
                  <c:v>Handling/ Cross - Contamination</c:v>
                </c:pt>
                <c:pt idx="7">
                  <c:v>Country of origin/ Foreign goods/ Ensure it's Irish</c:v>
                </c:pt>
                <c:pt idx="8">
                  <c:v>Sugar content</c:v>
                </c:pt>
                <c:pt idx="9">
                  <c:v>Price of food</c:v>
                </c:pt>
                <c:pt idx="10">
                  <c:v>Fat content/ Fatty acids/ Saturated fat</c:v>
                </c:pt>
                <c:pt idx="11">
                  <c:v>Red meat/BSE/ Brazilian beef</c:v>
                </c:pt>
                <c:pt idx="12">
                  <c:v>Hygiene in your kitchen</c:v>
                </c:pt>
              </c:strCache>
            </c:strRef>
          </c:cat>
          <c:val>
            <c:numRef>
              <c:f>Sheet1!$C$2:$C$14</c:f>
              <c:numCache>
                <c:formatCode>General</c:formatCode>
                <c:ptCount val="13"/>
                <c:pt idx="0">
                  <c:v>12</c:v>
                </c:pt>
                <c:pt idx="1">
                  <c:v>12</c:v>
                </c:pt>
                <c:pt idx="2">
                  <c:v>8</c:v>
                </c:pt>
                <c:pt idx="3">
                  <c:v>6</c:v>
                </c:pt>
                <c:pt idx="4">
                  <c:v>6</c:v>
                </c:pt>
                <c:pt idx="5">
                  <c:v>6</c:v>
                </c:pt>
                <c:pt idx="6">
                  <c:v>5</c:v>
                </c:pt>
                <c:pt idx="7">
                  <c:v>4</c:v>
                </c:pt>
                <c:pt idx="8">
                  <c:v>3</c:v>
                </c:pt>
                <c:pt idx="9">
                  <c:v>3</c:v>
                </c:pt>
                <c:pt idx="10">
                  <c:v>3</c:v>
                </c:pt>
                <c:pt idx="11">
                  <c:v>3</c:v>
                </c:pt>
                <c:pt idx="12">
                  <c:v>3</c:v>
                </c:pt>
              </c:numCache>
            </c:numRef>
          </c:val>
          <c:extLst>
            <c:ext xmlns:c16="http://schemas.microsoft.com/office/drawing/2014/chart" uri="{C3380CC4-5D6E-409C-BE32-E72D297353CC}">
              <c16:uniqueId val="{00000001-6746-4A62-89E3-DD61F0DE478F}"/>
            </c:ext>
          </c:extLst>
        </c:ser>
        <c:ser>
          <c:idx val="2"/>
          <c:order val="2"/>
          <c:tx>
            <c:strRef>
              <c:f>Sheet1!$D$1</c:f>
              <c:strCache>
                <c:ptCount val="1"/>
                <c:pt idx="0">
                  <c:v>ST 20
(813)</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Food poisoning (Salmonella/ Listeria/ E.coli)</c:v>
                </c:pt>
                <c:pt idx="1">
                  <c:v>Chicken - Preparation</c:v>
                </c:pt>
                <c:pt idx="2">
                  <c:v>Additives/ E-numbers/ Dyes/Preservatives</c:v>
                </c:pt>
                <c:pt idx="3">
                  <c:v>Hygiene around food</c:v>
                </c:pt>
                <c:pt idx="4">
                  <c:v>Food not cooked thoroughly/ Un-cooked food</c:v>
                </c:pt>
                <c:pt idx="5">
                  <c:v>No concerns</c:v>
                </c:pt>
                <c:pt idx="6">
                  <c:v>Handling/ Cross - Contamination</c:v>
                </c:pt>
                <c:pt idx="7">
                  <c:v>Country of origin/ Foreign goods/ Ensure it's Irish</c:v>
                </c:pt>
                <c:pt idx="8">
                  <c:v>Sugar content</c:v>
                </c:pt>
                <c:pt idx="9">
                  <c:v>Price of food</c:v>
                </c:pt>
                <c:pt idx="10">
                  <c:v>Fat content/ Fatty acids/ Saturated fat</c:v>
                </c:pt>
                <c:pt idx="11">
                  <c:v>Red meat/BSE/ Brazilian beef</c:v>
                </c:pt>
                <c:pt idx="12">
                  <c:v>Hygiene in your kitchen</c:v>
                </c:pt>
              </c:strCache>
            </c:strRef>
          </c:cat>
          <c:val>
            <c:numRef>
              <c:f>Sheet1!$D$2:$D$14</c:f>
              <c:numCache>
                <c:formatCode>General</c:formatCode>
                <c:ptCount val="13"/>
                <c:pt idx="0">
                  <c:v>11</c:v>
                </c:pt>
                <c:pt idx="1">
                  <c:v>8</c:v>
                </c:pt>
                <c:pt idx="2">
                  <c:v>11</c:v>
                </c:pt>
                <c:pt idx="3">
                  <c:v>8</c:v>
                </c:pt>
                <c:pt idx="4">
                  <c:v>5</c:v>
                </c:pt>
                <c:pt idx="5">
                  <c:v>5</c:v>
                </c:pt>
                <c:pt idx="6">
                  <c:v>4</c:v>
                </c:pt>
                <c:pt idx="7">
                  <c:v>4</c:v>
                </c:pt>
                <c:pt idx="8">
                  <c:v>4</c:v>
                </c:pt>
                <c:pt idx="9">
                  <c:v>1</c:v>
                </c:pt>
                <c:pt idx="10">
                  <c:v>3</c:v>
                </c:pt>
                <c:pt idx="11">
                  <c:v>2</c:v>
                </c:pt>
                <c:pt idx="12">
                  <c:v>2</c:v>
                </c:pt>
              </c:numCache>
            </c:numRef>
          </c:val>
          <c:extLst>
            <c:ext xmlns:c16="http://schemas.microsoft.com/office/drawing/2014/chart" uri="{C3380CC4-5D6E-409C-BE32-E72D297353CC}">
              <c16:uniqueId val="{00000002-6746-4A62-89E3-DD61F0DE478F}"/>
            </c:ext>
          </c:extLst>
        </c:ser>
        <c:ser>
          <c:idx val="3"/>
          <c:order val="3"/>
          <c:tx>
            <c:strRef>
              <c:f>Sheet1!$E$1</c:f>
              <c:strCache>
                <c:ptCount val="1"/>
                <c:pt idx="0">
                  <c:v>ST 21
(803)</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7F7F7F"/>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Food poisoning (Salmonella/ Listeria/ E.coli)</c:v>
                </c:pt>
                <c:pt idx="1">
                  <c:v>Chicken - Preparation</c:v>
                </c:pt>
                <c:pt idx="2">
                  <c:v>Additives/ E-numbers/ Dyes/Preservatives</c:v>
                </c:pt>
                <c:pt idx="3">
                  <c:v>Hygiene around food</c:v>
                </c:pt>
                <c:pt idx="4">
                  <c:v>Food not cooked thoroughly/ Un-cooked food</c:v>
                </c:pt>
                <c:pt idx="5">
                  <c:v>No concerns</c:v>
                </c:pt>
                <c:pt idx="6">
                  <c:v>Handling/ Cross - Contamination</c:v>
                </c:pt>
                <c:pt idx="7">
                  <c:v>Country of origin/ Foreign goods/ Ensure it's Irish</c:v>
                </c:pt>
                <c:pt idx="8">
                  <c:v>Sugar content</c:v>
                </c:pt>
                <c:pt idx="9">
                  <c:v>Price of food</c:v>
                </c:pt>
                <c:pt idx="10">
                  <c:v>Fat content/ Fatty acids/ Saturated fat</c:v>
                </c:pt>
                <c:pt idx="11">
                  <c:v>Red meat/BSE/ Brazilian beef</c:v>
                </c:pt>
                <c:pt idx="12">
                  <c:v>Hygiene in your kitchen</c:v>
                </c:pt>
              </c:strCache>
            </c:strRef>
          </c:cat>
          <c:val>
            <c:numRef>
              <c:f>Sheet1!$E$2:$E$14</c:f>
              <c:numCache>
                <c:formatCode>General</c:formatCode>
                <c:ptCount val="13"/>
                <c:pt idx="0">
                  <c:v>9</c:v>
                </c:pt>
                <c:pt idx="1">
                  <c:v>13</c:v>
                </c:pt>
                <c:pt idx="2">
                  <c:v>8</c:v>
                </c:pt>
                <c:pt idx="3">
                  <c:v>5</c:v>
                </c:pt>
                <c:pt idx="4">
                  <c:v>7</c:v>
                </c:pt>
                <c:pt idx="5">
                  <c:v>10</c:v>
                </c:pt>
                <c:pt idx="6">
                  <c:v>4</c:v>
                </c:pt>
                <c:pt idx="7">
                  <c:v>5</c:v>
                </c:pt>
                <c:pt idx="8">
                  <c:v>4</c:v>
                </c:pt>
                <c:pt idx="9">
                  <c:v>1</c:v>
                </c:pt>
                <c:pt idx="10">
                  <c:v>2</c:v>
                </c:pt>
                <c:pt idx="11">
                  <c:v>4</c:v>
                </c:pt>
                <c:pt idx="12">
                  <c:v>1</c:v>
                </c:pt>
              </c:numCache>
            </c:numRef>
          </c:val>
          <c:extLst>
            <c:ext xmlns:c16="http://schemas.microsoft.com/office/drawing/2014/chart" uri="{C3380CC4-5D6E-409C-BE32-E72D297353CC}">
              <c16:uniqueId val="{00000003-6746-4A62-89E3-DD61F0DE478F}"/>
            </c:ext>
          </c:extLst>
        </c:ser>
        <c:dLbls>
          <c:dLblPos val="outEnd"/>
          <c:showLegendKey val="0"/>
          <c:showVal val="1"/>
          <c:showCatName val="0"/>
          <c:showSerName val="0"/>
          <c:showPercent val="0"/>
          <c:showBubbleSize val="0"/>
        </c:dLbls>
        <c:gapWidth val="50"/>
        <c:axId val="1281385408"/>
        <c:axId val="998214064"/>
      </c:barChart>
      <c:catAx>
        <c:axId val="128138540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1" i="0" u="none" strike="noStrike" kern="1200" baseline="0">
                <a:solidFill>
                  <a:srgbClr val="7F7F7F"/>
                </a:solidFill>
                <a:latin typeface="+mn-lt"/>
                <a:ea typeface="+mn-ea"/>
                <a:cs typeface="+mn-cs"/>
              </a:defRPr>
            </a:pPr>
            <a:endParaRPr lang="en-US"/>
          </a:p>
        </c:txPr>
        <c:crossAx val="998214064"/>
        <c:crosses val="autoZero"/>
        <c:auto val="1"/>
        <c:lblAlgn val="ctr"/>
        <c:lblOffset val="100"/>
        <c:noMultiLvlLbl val="0"/>
      </c:catAx>
      <c:valAx>
        <c:axId val="998214064"/>
        <c:scaling>
          <c:orientation val="minMax"/>
        </c:scaling>
        <c:delete val="1"/>
        <c:axPos val="t"/>
        <c:numFmt formatCode="General" sourceLinked="1"/>
        <c:majorTickMark val="none"/>
        <c:minorTickMark val="none"/>
        <c:tickLblPos val="nextTo"/>
        <c:crossAx val="1281385408"/>
        <c:crosses val="autoZero"/>
        <c:crossBetween val="between"/>
      </c:valAx>
      <c:spPr>
        <a:noFill/>
        <a:ln>
          <a:noFill/>
        </a:ln>
        <a:effectLst/>
      </c:spPr>
    </c:plotArea>
    <c:legend>
      <c:legendPos val="r"/>
      <c:layout>
        <c:manualLayout>
          <c:xMode val="edge"/>
          <c:yMode val="edge"/>
          <c:x val="0.88685326443569557"/>
          <c:y val="0.35835132686807014"/>
          <c:w val="6.2702345800524931E-2"/>
          <c:h val="0.3649569706333104"/>
        </c:manualLayout>
      </c:layout>
      <c:overlay val="0"/>
      <c:spPr>
        <a:noFill/>
        <a:ln>
          <a:noFill/>
        </a:ln>
        <a:effectLst/>
      </c:spPr>
      <c:txPr>
        <a:bodyPr rot="0" spcFirstLastPara="1" vertOverflow="ellipsis" vert="horz" wrap="square" anchor="ctr" anchorCtr="1"/>
        <a:lstStyle/>
        <a:p>
          <a:pPr>
            <a:defRPr sz="1200" b="1" i="0" u="none" strike="noStrike" kern="1200" baseline="0">
              <a:solidFill>
                <a:srgbClr val="7F7F7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9436864370489303"/>
          <c:y val="3.9989555199600915E-2"/>
          <c:w val="0.38014708067151992"/>
          <c:h val="0.92002074766002007"/>
        </c:manualLayout>
      </c:layout>
      <c:barChart>
        <c:barDir val="bar"/>
        <c:grouping val="clustered"/>
        <c:varyColors val="0"/>
        <c:ser>
          <c:idx val="0"/>
          <c:order val="0"/>
          <c:tx>
            <c:strRef>
              <c:f>Sheet1!$B$1</c:f>
              <c:strCache>
                <c:ptCount val="1"/>
                <c:pt idx="0">
                  <c:v>ST 18
(805)</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Pesticides</c:v>
                </c:pt>
                <c:pt idx="1">
                  <c:v>Ensuring balanced/ Healthy diet</c:v>
                </c:pt>
                <c:pt idx="2">
                  <c:v>Food storage</c:v>
                </c:pt>
                <c:pt idx="3">
                  <c:v>Pork – Preparation</c:v>
                </c:pt>
                <c:pt idx="4">
                  <c:v>Salt content</c:v>
                </c:pt>
                <c:pt idx="5">
                  <c:v>Salmonella/Eggs</c:v>
                </c:pt>
                <c:pt idx="6">
                  <c:v>Genetically Modified Foods</c:v>
                </c:pt>
                <c:pt idx="7">
                  <c:v>Pollution</c:v>
                </c:pt>
                <c:pt idx="8">
                  <c:v>Information on food packaging</c:v>
                </c:pt>
                <c:pt idx="9">
                  <c:v>Processed food</c:v>
                </c:pt>
                <c:pt idx="10">
                  <c:v>Other</c:v>
                </c:pt>
                <c:pt idx="11">
                  <c:v>Don't know</c:v>
                </c:pt>
              </c:strCache>
            </c:strRef>
          </c:cat>
          <c:val>
            <c:numRef>
              <c:f>Sheet1!$B$2:$B$13</c:f>
            </c:numRef>
          </c:val>
          <c:extLst>
            <c:ext xmlns:c16="http://schemas.microsoft.com/office/drawing/2014/chart" uri="{C3380CC4-5D6E-409C-BE32-E72D297353CC}">
              <c16:uniqueId val="{00000002-4DC5-4AEB-8F4F-E2B0D5DF5D98}"/>
            </c:ext>
          </c:extLst>
        </c:ser>
        <c:ser>
          <c:idx val="1"/>
          <c:order val="1"/>
          <c:tx>
            <c:strRef>
              <c:f>Sheet1!$C$1</c:f>
              <c:strCache>
                <c:ptCount val="1"/>
                <c:pt idx="0">
                  <c:v>ST 19
(808)</c:v>
                </c:pt>
              </c:strCache>
            </c:strRef>
          </c:tx>
          <c:spPr>
            <a:solidFill>
              <a:schemeClr val="accent2"/>
            </a:solidFill>
            <a:ln>
              <a:noFill/>
            </a:ln>
            <a:effectLst/>
          </c:spPr>
          <c:invertIfNegative val="0"/>
          <c:dLbls>
            <c:dLbl>
              <c:idx val="9"/>
              <c:layout>
                <c:manualLayout>
                  <c:x val="-5.7775796893312865E-7"/>
                  <c:y val="-7.98734775592954E-3"/>
                </c:manualLayout>
              </c:layout>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DC5-4AEB-8F4F-E2B0D5DF5D98}"/>
                </c:ext>
              </c:extLst>
            </c:dLbl>
            <c:dLbl>
              <c:idx val="11"/>
              <c:layout>
                <c:manualLayout>
                  <c:x val="3.0639287528000008E-3"/>
                  <c:y val="-3.299725499213271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DC5-4AEB-8F4F-E2B0D5DF5D9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Pesticides</c:v>
                </c:pt>
                <c:pt idx="1">
                  <c:v>Ensuring balanced/ Healthy diet</c:v>
                </c:pt>
                <c:pt idx="2">
                  <c:v>Food storage</c:v>
                </c:pt>
                <c:pt idx="3">
                  <c:v>Pork – Preparation</c:v>
                </c:pt>
                <c:pt idx="4">
                  <c:v>Salt content</c:v>
                </c:pt>
                <c:pt idx="5">
                  <c:v>Salmonella/Eggs</c:v>
                </c:pt>
                <c:pt idx="6">
                  <c:v>Genetically Modified Foods</c:v>
                </c:pt>
                <c:pt idx="7">
                  <c:v>Pollution</c:v>
                </c:pt>
                <c:pt idx="8">
                  <c:v>Information on food packaging</c:v>
                </c:pt>
                <c:pt idx="9">
                  <c:v>Processed food</c:v>
                </c:pt>
                <c:pt idx="10">
                  <c:v>Other</c:v>
                </c:pt>
                <c:pt idx="11">
                  <c:v>Don't know</c:v>
                </c:pt>
              </c:strCache>
            </c:strRef>
          </c:cat>
          <c:val>
            <c:numRef>
              <c:f>Sheet1!$C$2:$C$13</c:f>
              <c:numCache>
                <c:formatCode>General</c:formatCode>
                <c:ptCount val="12"/>
                <c:pt idx="0">
                  <c:v>2</c:v>
                </c:pt>
                <c:pt idx="1">
                  <c:v>2</c:v>
                </c:pt>
                <c:pt idx="2">
                  <c:v>2</c:v>
                </c:pt>
                <c:pt idx="3">
                  <c:v>2</c:v>
                </c:pt>
                <c:pt idx="4">
                  <c:v>2</c:v>
                </c:pt>
                <c:pt idx="5">
                  <c:v>2</c:v>
                </c:pt>
                <c:pt idx="6">
                  <c:v>1</c:v>
                </c:pt>
                <c:pt idx="7">
                  <c:v>1</c:v>
                </c:pt>
                <c:pt idx="8">
                  <c:v>1</c:v>
                </c:pt>
                <c:pt idx="9">
                  <c:v>0</c:v>
                </c:pt>
                <c:pt idx="10">
                  <c:v>3</c:v>
                </c:pt>
                <c:pt idx="11">
                  <c:v>1</c:v>
                </c:pt>
              </c:numCache>
            </c:numRef>
          </c:val>
          <c:extLst>
            <c:ext xmlns:c16="http://schemas.microsoft.com/office/drawing/2014/chart" uri="{C3380CC4-5D6E-409C-BE32-E72D297353CC}">
              <c16:uniqueId val="{00000005-4DC5-4AEB-8F4F-E2B0D5DF5D98}"/>
            </c:ext>
          </c:extLst>
        </c:ser>
        <c:ser>
          <c:idx val="2"/>
          <c:order val="2"/>
          <c:tx>
            <c:strRef>
              <c:f>Sheet1!$D$1</c:f>
              <c:strCache>
                <c:ptCount val="1"/>
                <c:pt idx="0">
                  <c:v>ST 20
(813)</c:v>
                </c:pt>
              </c:strCache>
            </c:strRef>
          </c:tx>
          <c:spPr>
            <a:solidFill>
              <a:schemeClr val="accent3"/>
            </a:solidFill>
            <a:ln>
              <a:noFill/>
            </a:ln>
            <a:effectLst/>
          </c:spPr>
          <c:invertIfNegative val="0"/>
          <c:dLbls>
            <c:dLbl>
              <c:idx val="8"/>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4DC5-4AEB-8F4F-E2B0D5DF5D98}"/>
                </c:ext>
              </c:extLst>
            </c:dLbl>
            <c:dLbl>
              <c:idx val="9"/>
              <c:layout>
                <c:manualLayout>
                  <c:x val="3.0639287528000008E-3"/>
                  <c:y val="-2.6397284351896238E-2"/>
                </c:manualLayout>
              </c:layout>
              <c:tx>
                <c:rich>
                  <a:bodyPr/>
                  <a:lstStyle/>
                  <a:p>
                    <a:r>
                      <a:rPr lang="en-US" dirty="0"/>
                      <a:t>*</a:t>
                    </a:r>
                  </a:p>
                  <a:p>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4DC5-4AEB-8F4F-E2B0D5DF5D9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7F7F7F"/>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Pesticides</c:v>
                </c:pt>
                <c:pt idx="1">
                  <c:v>Ensuring balanced/ Healthy diet</c:v>
                </c:pt>
                <c:pt idx="2">
                  <c:v>Food storage</c:v>
                </c:pt>
                <c:pt idx="3">
                  <c:v>Pork – Preparation</c:v>
                </c:pt>
                <c:pt idx="4">
                  <c:v>Salt content</c:v>
                </c:pt>
                <c:pt idx="5">
                  <c:v>Salmonella/Eggs</c:v>
                </c:pt>
                <c:pt idx="6">
                  <c:v>Genetically Modified Foods</c:v>
                </c:pt>
                <c:pt idx="7">
                  <c:v>Pollution</c:v>
                </c:pt>
                <c:pt idx="8">
                  <c:v>Information on food packaging</c:v>
                </c:pt>
                <c:pt idx="9">
                  <c:v>Processed food</c:v>
                </c:pt>
                <c:pt idx="10">
                  <c:v>Other</c:v>
                </c:pt>
                <c:pt idx="11">
                  <c:v>Don't know</c:v>
                </c:pt>
              </c:strCache>
            </c:strRef>
          </c:cat>
          <c:val>
            <c:numRef>
              <c:f>Sheet1!$D$2:$D$13</c:f>
              <c:numCache>
                <c:formatCode>General</c:formatCode>
                <c:ptCount val="12"/>
                <c:pt idx="0">
                  <c:v>3</c:v>
                </c:pt>
                <c:pt idx="1">
                  <c:v>2</c:v>
                </c:pt>
                <c:pt idx="2">
                  <c:v>1</c:v>
                </c:pt>
                <c:pt idx="3">
                  <c:v>2</c:v>
                </c:pt>
                <c:pt idx="4">
                  <c:v>2</c:v>
                </c:pt>
                <c:pt idx="5">
                  <c:v>3</c:v>
                </c:pt>
                <c:pt idx="6">
                  <c:v>2</c:v>
                </c:pt>
                <c:pt idx="7">
                  <c:v>1</c:v>
                </c:pt>
                <c:pt idx="8">
                  <c:v>0</c:v>
                </c:pt>
                <c:pt idx="9">
                  <c:v>0</c:v>
                </c:pt>
                <c:pt idx="10">
                  <c:v>1</c:v>
                </c:pt>
                <c:pt idx="11">
                  <c:v>2</c:v>
                </c:pt>
              </c:numCache>
            </c:numRef>
          </c:val>
          <c:extLst>
            <c:ext xmlns:c16="http://schemas.microsoft.com/office/drawing/2014/chart" uri="{C3380CC4-5D6E-409C-BE32-E72D297353CC}">
              <c16:uniqueId val="{00000008-4DC5-4AEB-8F4F-E2B0D5DF5D98}"/>
            </c:ext>
          </c:extLst>
        </c:ser>
        <c:ser>
          <c:idx val="3"/>
          <c:order val="3"/>
          <c:tx>
            <c:strRef>
              <c:f>Sheet1!$E$1</c:f>
              <c:strCache>
                <c:ptCount val="1"/>
                <c:pt idx="0">
                  <c:v>ST 21
(803)</c:v>
                </c:pt>
              </c:strCache>
            </c:strRef>
          </c:tx>
          <c:spPr>
            <a:solidFill>
              <a:schemeClr val="accent4"/>
            </a:solidFill>
            <a:ln>
              <a:noFill/>
            </a:ln>
            <a:effectLst/>
          </c:spPr>
          <c:invertIfNegative val="0"/>
          <c:dLbls>
            <c:dLbl>
              <c:idx val="7"/>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261-42A5-92BD-F7E93C88C11D}"/>
                </c:ext>
              </c:extLst>
            </c:dLbl>
            <c:dLbl>
              <c:idx val="8"/>
              <c:layout>
                <c:manualLayout>
                  <c:x val="-2.0964360587002098E-3"/>
                  <c:y val="5.3269957463730217E-3"/>
                </c:manualLayout>
              </c:layout>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261-42A5-92BD-F7E93C88C11D}"/>
                </c:ext>
              </c:extLst>
            </c:dLbl>
            <c:dLbl>
              <c:idx val="9"/>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261-42A5-92BD-F7E93C88C11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Pesticides</c:v>
                </c:pt>
                <c:pt idx="1">
                  <c:v>Ensuring balanced/ Healthy diet</c:v>
                </c:pt>
                <c:pt idx="2">
                  <c:v>Food storage</c:v>
                </c:pt>
                <c:pt idx="3">
                  <c:v>Pork – Preparation</c:v>
                </c:pt>
                <c:pt idx="4">
                  <c:v>Salt content</c:v>
                </c:pt>
                <c:pt idx="5">
                  <c:v>Salmonella/Eggs</c:v>
                </c:pt>
                <c:pt idx="6">
                  <c:v>Genetically Modified Foods</c:v>
                </c:pt>
                <c:pt idx="7">
                  <c:v>Pollution</c:v>
                </c:pt>
                <c:pt idx="8">
                  <c:v>Information on food packaging</c:v>
                </c:pt>
                <c:pt idx="9">
                  <c:v>Processed food</c:v>
                </c:pt>
                <c:pt idx="10">
                  <c:v>Other</c:v>
                </c:pt>
                <c:pt idx="11">
                  <c:v>Don't know</c:v>
                </c:pt>
              </c:strCache>
            </c:strRef>
          </c:cat>
          <c:val>
            <c:numRef>
              <c:f>Sheet1!$E$2:$E$13</c:f>
              <c:numCache>
                <c:formatCode>General</c:formatCode>
                <c:ptCount val="12"/>
                <c:pt idx="0">
                  <c:v>4</c:v>
                </c:pt>
                <c:pt idx="1">
                  <c:v>2</c:v>
                </c:pt>
                <c:pt idx="2">
                  <c:v>3</c:v>
                </c:pt>
                <c:pt idx="3">
                  <c:v>3</c:v>
                </c:pt>
                <c:pt idx="4">
                  <c:v>1</c:v>
                </c:pt>
                <c:pt idx="5">
                  <c:v>3</c:v>
                </c:pt>
                <c:pt idx="6">
                  <c:v>2</c:v>
                </c:pt>
                <c:pt idx="7">
                  <c:v>0</c:v>
                </c:pt>
                <c:pt idx="8">
                  <c:v>0</c:v>
                </c:pt>
                <c:pt idx="9">
                  <c:v>0</c:v>
                </c:pt>
                <c:pt idx="10">
                  <c:v>2</c:v>
                </c:pt>
                <c:pt idx="11">
                  <c:v>2</c:v>
                </c:pt>
              </c:numCache>
            </c:numRef>
          </c:val>
          <c:extLst>
            <c:ext xmlns:c16="http://schemas.microsoft.com/office/drawing/2014/chart" uri="{C3380CC4-5D6E-409C-BE32-E72D297353CC}">
              <c16:uniqueId val="{00000009-4DC5-4AEB-8F4F-E2B0D5DF5D98}"/>
            </c:ext>
          </c:extLst>
        </c:ser>
        <c:dLbls>
          <c:dLblPos val="outEnd"/>
          <c:showLegendKey val="0"/>
          <c:showVal val="1"/>
          <c:showCatName val="0"/>
          <c:showSerName val="0"/>
          <c:showPercent val="0"/>
          <c:showBubbleSize val="0"/>
        </c:dLbls>
        <c:gapWidth val="50"/>
        <c:axId val="1281385408"/>
        <c:axId val="998214064"/>
      </c:barChart>
      <c:catAx>
        <c:axId val="128138540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1" i="0" u="none" strike="noStrike" kern="1200" baseline="0">
                <a:solidFill>
                  <a:srgbClr val="7F7F7F"/>
                </a:solidFill>
                <a:latin typeface="+mn-lt"/>
                <a:ea typeface="+mn-ea"/>
                <a:cs typeface="+mn-cs"/>
              </a:defRPr>
            </a:pPr>
            <a:endParaRPr lang="en-US"/>
          </a:p>
        </c:txPr>
        <c:crossAx val="998214064"/>
        <c:crosses val="autoZero"/>
        <c:auto val="1"/>
        <c:lblAlgn val="ctr"/>
        <c:lblOffset val="100"/>
        <c:noMultiLvlLbl val="0"/>
      </c:catAx>
      <c:valAx>
        <c:axId val="998214064"/>
        <c:scaling>
          <c:orientation val="minMax"/>
        </c:scaling>
        <c:delete val="1"/>
        <c:axPos val="t"/>
        <c:numFmt formatCode="General" sourceLinked="1"/>
        <c:majorTickMark val="none"/>
        <c:minorTickMark val="none"/>
        <c:tickLblPos val="nextTo"/>
        <c:crossAx val="1281385408"/>
        <c:crosses val="autoZero"/>
        <c:crossBetween val="between"/>
      </c:valAx>
      <c:spPr>
        <a:noFill/>
        <a:ln w="25400">
          <a:noFill/>
        </a:ln>
        <a:effectLst/>
      </c:spPr>
    </c:plotArea>
    <c:legend>
      <c:legendPos val="r"/>
      <c:layout>
        <c:manualLayout>
          <c:xMode val="edge"/>
          <c:yMode val="edge"/>
          <c:x val="0.88638067647204477"/>
          <c:y val="0.38367980477189761"/>
          <c:w val="6.852935835850707E-2"/>
          <c:h val="0.38712347682526155"/>
        </c:manualLayout>
      </c:layout>
      <c:overlay val="0"/>
      <c:spPr>
        <a:noFill/>
        <a:ln>
          <a:noFill/>
        </a:ln>
        <a:effectLst/>
      </c:spPr>
      <c:txPr>
        <a:bodyPr rot="0" spcFirstLastPara="1" vertOverflow="ellipsis" vert="horz" wrap="square" anchor="ctr" anchorCtr="1"/>
        <a:lstStyle/>
        <a:p>
          <a:pPr>
            <a:defRPr sz="1200" b="1" i="0" u="none" strike="noStrike" kern="1200" baseline="0">
              <a:solidFill>
                <a:srgbClr val="7F7F7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9771768462366893"/>
          <c:y val="3.6487752182082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bg1">
                  <a:lumMod val="50000"/>
                </a:schemeClr>
              </a:solidFill>
              <a:latin typeface="+mn-lt"/>
              <a:ea typeface="+mn-ea"/>
              <a:cs typeface="+mn-cs"/>
            </a:defRPr>
          </a:pPr>
          <a:endParaRPr lang="en-US"/>
        </a:p>
      </c:txPr>
    </c:title>
    <c:autoTitleDeleted val="0"/>
    <c:plotArea>
      <c:layout>
        <c:manualLayout>
          <c:layoutTarget val="inner"/>
          <c:xMode val="edge"/>
          <c:yMode val="edge"/>
          <c:x val="0.13227262325713882"/>
          <c:y val="0.11189088798416666"/>
          <c:w val="0.50903267940053931"/>
          <c:h val="0.86757268907827234"/>
        </c:manualLayout>
      </c:layout>
      <c:barChart>
        <c:barDir val="bar"/>
        <c:grouping val="clustered"/>
        <c:varyColors val="0"/>
        <c:ser>
          <c:idx val="0"/>
          <c:order val="0"/>
          <c:tx>
            <c:strRef>
              <c:f>Sheet1!$B$1</c:f>
              <c:strCache>
                <c:ptCount val="1"/>
                <c:pt idx="0">
                  <c:v>ST13</c:v>
                </c:pt>
              </c:strCache>
            </c:strRef>
          </c:tx>
          <c:spPr>
            <a:solidFill>
              <a:schemeClr val="accent1"/>
            </a:solidFill>
            <a:ln>
              <a:noFill/>
            </a:ln>
            <a:effectLst/>
          </c:spPr>
          <c:invertIfNegative val="0"/>
          <c:dLbls>
            <c:dLbl>
              <c:idx val="6"/>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6EA-40E7-83E9-3667DE90C38A}"/>
                </c:ext>
              </c:extLst>
            </c:dLbl>
            <c:dLbl>
              <c:idx val="9"/>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6EA-40E7-83E9-3667DE90C38A}"/>
                </c:ext>
              </c:extLst>
            </c:dLbl>
            <c:dLbl>
              <c:idx val="11"/>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6EA-40E7-83E9-3667DE90C38A}"/>
                </c:ext>
              </c:extLst>
            </c:dLbl>
            <c:dLbl>
              <c:idx val="14"/>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6EA-40E7-83E9-3667DE90C38A}"/>
                </c:ext>
              </c:extLst>
            </c:dLbl>
            <c:dLbl>
              <c:idx val="15"/>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6EA-40E7-83E9-3667DE90C38A}"/>
                </c:ext>
              </c:extLst>
            </c:dLbl>
            <c:dLbl>
              <c:idx val="16"/>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6EA-40E7-83E9-3667DE90C38A}"/>
                </c:ext>
              </c:extLst>
            </c:dLbl>
            <c:dLbl>
              <c:idx val="19"/>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36EA-40E7-83E9-3667DE90C38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Sheet1!$A$2:$A$21</c:f>
              <c:numCache>
                <c:formatCode>General</c:formatCode>
                <c:ptCount val="20"/>
              </c:numCache>
            </c:numRef>
          </c:cat>
          <c:val>
            <c:numRef>
              <c:f>Sheet1!$B$2:$B$21</c:f>
              <c:numCache>
                <c:formatCode>General</c:formatCode>
                <c:ptCount val="20"/>
                <c:pt idx="0">
                  <c:v>25</c:v>
                </c:pt>
                <c:pt idx="1">
                  <c:v>21</c:v>
                </c:pt>
                <c:pt idx="2">
                  <c:v>11</c:v>
                </c:pt>
                <c:pt idx="3">
                  <c:v>5</c:v>
                </c:pt>
                <c:pt idx="4">
                  <c:v>3</c:v>
                </c:pt>
                <c:pt idx="5">
                  <c:v>5</c:v>
                </c:pt>
                <c:pt idx="6">
                  <c:v>0</c:v>
                </c:pt>
                <c:pt idx="7">
                  <c:v>5</c:v>
                </c:pt>
                <c:pt idx="8">
                  <c:v>6</c:v>
                </c:pt>
                <c:pt idx="9">
                  <c:v>0</c:v>
                </c:pt>
                <c:pt idx="10">
                  <c:v>4</c:v>
                </c:pt>
                <c:pt idx="11">
                  <c:v>0</c:v>
                </c:pt>
                <c:pt idx="12">
                  <c:v>2</c:v>
                </c:pt>
                <c:pt idx="13">
                  <c:v>2</c:v>
                </c:pt>
                <c:pt idx="14">
                  <c:v>0</c:v>
                </c:pt>
                <c:pt idx="15">
                  <c:v>0</c:v>
                </c:pt>
                <c:pt idx="16">
                  <c:v>0</c:v>
                </c:pt>
                <c:pt idx="17">
                  <c:v>4</c:v>
                </c:pt>
                <c:pt idx="18">
                  <c:v>8</c:v>
                </c:pt>
                <c:pt idx="19">
                  <c:v>0</c:v>
                </c:pt>
              </c:numCache>
            </c:numRef>
          </c:val>
          <c:extLst>
            <c:ext xmlns:c16="http://schemas.microsoft.com/office/drawing/2014/chart" uri="{C3380CC4-5D6E-409C-BE32-E72D297353CC}">
              <c16:uniqueId val="{00000007-36EA-40E7-83E9-3667DE90C38A}"/>
            </c:ext>
          </c:extLst>
        </c:ser>
        <c:dLbls>
          <c:dLblPos val="outEnd"/>
          <c:showLegendKey val="0"/>
          <c:showVal val="1"/>
          <c:showCatName val="0"/>
          <c:showSerName val="0"/>
          <c:showPercent val="0"/>
          <c:showBubbleSize val="0"/>
        </c:dLbls>
        <c:gapWidth val="50"/>
        <c:axId val="139292672"/>
        <c:axId val="131583360"/>
      </c:barChart>
      <c:catAx>
        <c:axId val="139292672"/>
        <c:scaling>
          <c:orientation val="maxMin"/>
        </c:scaling>
        <c:delete val="1"/>
        <c:axPos val="l"/>
        <c:numFmt formatCode="General" sourceLinked="1"/>
        <c:majorTickMark val="none"/>
        <c:minorTickMark val="none"/>
        <c:tickLblPos val="nextTo"/>
        <c:crossAx val="131583360"/>
        <c:crosses val="autoZero"/>
        <c:auto val="1"/>
        <c:lblAlgn val="ctr"/>
        <c:lblOffset val="100"/>
        <c:noMultiLvlLbl val="0"/>
      </c:catAx>
      <c:valAx>
        <c:axId val="131583360"/>
        <c:scaling>
          <c:orientation val="minMax"/>
        </c:scaling>
        <c:delete val="1"/>
        <c:axPos val="t"/>
        <c:numFmt formatCode="General" sourceLinked="1"/>
        <c:majorTickMark val="none"/>
        <c:minorTickMark val="none"/>
        <c:tickLblPos val="nextTo"/>
        <c:crossAx val="139292672"/>
        <c:crosses val="autoZero"/>
        <c:crossBetween val="between"/>
      </c:valAx>
      <c:spPr>
        <a:noFill/>
        <a:ln>
          <a:noFill/>
        </a:ln>
        <a:effectLst/>
      </c:spPr>
    </c:plotArea>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9771768462366893"/>
          <c:y val="3.6487752182082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bg1">
                  <a:lumMod val="50000"/>
                </a:schemeClr>
              </a:solidFill>
              <a:latin typeface="+mn-lt"/>
              <a:ea typeface="+mn-ea"/>
              <a:cs typeface="+mn-cs"/>
            </a:defRPr>
          </a:pPr>
          <a:endParaRPr lang="en-US"/>
        </a:p>
      </c:txPr>
    </c:title>
    <c:autoTitleDeleted val="0"/>
    <c:plotArea>
      <c:layout>
        <c:manualLayout>
          <c:layoutTarget val="inner"/>
          <c:xMode val="edge"/>
          <c:yMode val="edge"/>
          <c:x val="0.13227262325713882"/>
          <c:y val="0.11189088798416666"/>
          <c:w val="0.50903267940053931"/>
          <c:h val="0.86757268907827234"/>
        </c:manualLayout>
      </c:layout>
      <c:barChart>
        <c:barDir val="bar"/>
        <c:grouping val="clustered"/>
        <c:varyColors val="0"/>
        <c:ser>
          <c:idx val="0"/>
          <c:order val="0"/>
          <c:tx>
            <c:strRef>
              <c:f>Sheet1!$B$1</c:f>
              <c:strCache>
                <c:ptCount val="1"/>
                <c:pt idx="0">
                  <c:v>ST14</c:v>
                </c:pt>
              </c:strCache>
            </c:strRef>
          </c:tx>
          <c:spPr>
            <a:solidFill>
              <a:schemeClr val="accent1"/>
            </a:solidFill>
            <a:ln>
              <a:noFill/>
            </a:ln>
            <a:effectLst/>
          </c:spPr>
          <c:invertIfNegative val="0"/>
          <c:dLbls>
            <c:dLbl>
              <c:idx val="14"/>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27B-44F8-8F5B-418C72A7D454}"/>
                </c:ext>
              </c:extLst>
            </c:dLbl>
            <c:dLbl>
              <c:idx val="15"/>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27B-44F8-8F5B-418C72A7D454}"/>
                </c:ext>
              </c:extLst>
            </c:dLbl>
            <c:dLbl>
              <c:idx val="16"/>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27B-44F8-8F5B-418C72A7D454}"/>
                </c:ext>
              </c:extLst>
            </c:dLbl>
            <c:dLbl>
              <c:idx val="19"/>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27B-44F8-8F5B-418C72A7D45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Sheet1!$A$2:$A$21</c:f>
              <c:numCache>
                <c:formatCode>General</c:formatCode>
                <c:ptCount val="20"/>
              </c:numCache>
            </c:numRef>
          </c:cat>
          <c:val>
            <c:numRef>
              <c:f>Sheet1!$B$2:$B$21</c:f>
              <c:numCache>
                <c:formatCode>General</c:formatCode>
                <c:ptCount val="20"/>
                <c:pt idx="0">
                  <c:v>31</c:v>
                </c:pt>
                <c:pt idx="1">
                  <c:v>21</c:v>
                </c:pt>
                <c:pt idx="2">
                  <c:v>7</c:v>
                </c:pt>
                <c:pt idx="3">
                  <c:v>7</c:v>
                </c:pt>
                <c:pt idx="4">
                  <c:v>3</c:v>
                </c:pt>
                <c:pt idx="5">
                  <c:v>5</c:v>
                </c:pt>
                <c:pt idx="6">
                  <c:v>4</c:v>
                </c:pt>
                <c:pt idx="7">
                  <c:v>2</c:v>
                </c:pt>
                <c:pt idx="8">
                  <c:v>5</c:v>
                </c:pt>
                <c:pt idx="9">
                  <c:v>1</c:v>
                </c:pt>
                <c:pt idx="10">
                  <c:v>4</c:v>
                </c:pt>
                <c:pt idx="11">
                  <c:v>1</c:v>
                </c:pt>
                <c:pt idx="12">
                  <c:v>1</c:v>
                </c:pt>
                <c:pt idx="13">
                  <c:v>1</c:v>
                </c:pt>
                <c:pt idx="14">
                  <c:v>0</c:v>
                </c:pt>
                <c:pt idx="15">
                  <c:v>0</c:v>
                </c:pt>
                <c:pt idx="16">
                  <c:v>0</c:v>
                </c:pt>
                <c:pt idx="17">
                  <c:v>2</c:v>
                </c:pt>
                <c:pt idx="18">
                  <c:v>1</c:v>
                </c:pt>
                <c:pt idx="19">
                  <c:v>0</c:v>
                </c:pt>
              </c:numCache>
            </c:numRef>
          </c:val>
          <c:extLst>
            <c:ext xmlns:c16="http://schemas.microsoft.com/office/drawing/2014/chart" uri="{C3380CC4-5D6E-409C-BE32-E72D297353CC}">
              <c16:uniqueId val="{00000004-D27B-44F8-8F5B-418C72A7D454}"/>
            </c:ext>
          </c:extLst>
        </c:ser>
        <c:dLbls>
          <c:dLblPos val="outEnd"/>
          <c:showLegendKey val="0"/>
          <c:showVal val="1"/>
          <c:showCatName val="0"/>
          <c:showSerName val="0"/>
          <c:showPercent val="0"/>
          <c:showBubbleSize val="0"/>
        </c:dLbls>
        <c:gapWidth val="50"/>
        <c:axId val="139293184"/>
        <c:axId val="131585088"/>
      </c:barChart>
      <c:catAx>
        <c:axId val="139293184"/>
        <c:scaling>
          <c:orientation val="maxMin"/>
        </c:scaling>
        <c:delete val="1"/>
        <c:axPos val="l"/>
        <c:numFmt formatCode="General" sourceLinked="1"/>
        <c:majorTickMark val="none"/>
        <c:minorTickMark val="none"/>
        <c:tickLblPos val="nextTo"/>
        <c:crossAx val="131585088"/>
        <c:crosses val="autoZero"/>
        <c:auto val="1"/>
        <c:lblAlgn val="ctr"/>
        <c:lblOffset val="100"/>
        <c:noMultiLvlLbl val="0"/>
      </c:catAx>
      <c:valAx>
        <c:axId val="131585088"/>
        <c:scaling>
          <c:orientation val="minMax"/>
        </c:scaling>
        <c:delete val="1"/>
        <c:axPos val="t"/>
        <c:numFmt formatCode="General" sourceLinked="1"/>
        <c:majorTickMark val="none"/>
        <c:minorTickMark val="none"/>
        <c:tickLblPos val="nextTo"/>
        <c:crossAx val="139293184"/>
        <c:crosses val="autoZero"/>
        <c:crossBetween val="between"/>
      </c:valAx>
      <c:spPr>
        <a:noFill/>
        <a:ln>
          <a:noFill/>
        </a:ln>
        <a:effectLst/>
      </c:spPr>
    </c:plotArea>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9771768462366893"/>
          <c:y val="3.6487752182082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bg1">
                  <a:lumMod val="50000"/>
                </a:schemeClr>
              </a:solidFill>
              <a:latin typeface="+mn-lt"/>
              <a:ea typeface="+mn-ea"/>
              <a:cs typeface="+mn-cs"/>
            </a:defRPr>
          </a:pPr>
          <a:endParaRPr lang="en-US"/>
        </a:p>
      </c:txPr>
    </c:title>
    <c:autoTitleDeleted val="0"/>
    <c:plotArea>
      <c:layout>
        <c:manualLayout>
          <c:layoutTarget val="inner"/>
          <c:xMode val="edge"/>
          <c:yMode val="edge"/>
          <c:x val="0.13227262325713882"/>
          <c:y val="0.11189088798416666"/>
          <c:w val="0.50903267940053931"/>
          <c:h val="0.86757268907827234"/>
        </c:manualLayout>
      </c:layout>
      <c:barChart>
        <c:barDir val="bar"/>
        <c:grouping val="clustered"/>
        <c:varyColors val="0"/>
        <c:ser>
          <c:idx val="0"/>
          <c:order val="0"/>
          <c:tx>
            <c:strRef>
              <c:f>Sheet1!$B$1</c:f>
              <c:strCache>
                <c:ptCount val="1"/>
                <c:pt idx="0">
                  <c:v>ST15</c:v>
                </c:pt>
              </c:strCache>
            </c:strRef>
          </c:tx>
          <c:spPr>
            <a:solidFill>
              <a:schemeClr val="accent1"/>
            </a:solidFill>
            <a:ln>
              <a:noFill/>
            </a:ln>
            <a:effectLst/>
          </c:spPr>
          <c:invertIfNegative val="0"/>
          <c:dLbls>
            <c:dLbl>
              <c:idx val="13"/>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AEE-476B-A420-AC187004036C}"/>
                </c:ext>
              </c:extLst>
            </c:dLbl>
            <c:dLbl>
              <c:idx val="14"/>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AEE-476B-A420-AC187004036C}"/>
                </c:ext>
              </c:extLst>
            </c:dLbl>
            <c:dLbl>
              <c:idx val="15"/>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AEE-476B-A420-AC187004036C}"/>
                </c:ext>
              </c:extLst>
            </c:dLbl>
            <c:dLbl>
              <c:idx val="16"/>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AEE-476B-A420-AC187004036C}"/>
                </c:ext>
              </c:extLst>
            </c:dLbl>
            <c:dLbl>
              <c:idx val="19"/>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AEE-476B-A420-AC187004036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Sheet1!$A$2:$A$21</c:f>
              <c:numCache>
                <c:formatCode>General</c:formatCode>
                <c:ptCount val="20"/>
              </c:numCache>
            </c:numRef>
          </c:cat>
          <c:val>
            <c:numRef>
              <c:f>Sheet1!$B$2:$B$21</c:f>
              <c:numCache>
                <c:formatCode>General</c:formatCode>
                <c:ptCount val="20"/>
                <c:pt idx="0">
                  <c:v>25</c:v>
                </c:pt>
                <c:pt idx="1">
                  <c:v>20</c:v>
                </c:pt>
                <c:pt idx="2">
                  <c:v>12</c:v>
                </c:pt>
                <c:pt idx="3">
                  <c:v>7</c:v>
                </c:pt>
                <c:pt idx="4">
                  <c:v>5</c:v>
                </c:pt>
                <c:pt idx="5">
                  <c:v>5</c:v>
                </c:pt>
                <c:pt idx="6">
                  <c:v>2</c:v>
                </c:pt>
                <c:pt idx="7">
                  <c:v>3</c:v>
                </c:pt>
                <c:pt idx="8">
                  <c:v>5</c:v>
                </c:pt>
                <c:pt idx="9">
                  <c:v>2</c:v>
                </c:pt>
                <c:pt idx="10">
                  <c:v>3</c:v>
                </c:pt>
                <c:pt idx="11">
                  <c:v>2</c:v>
                </c:pt>
                <c:pt idx="12">
                  <c:v>1</c:v>
                </c:pt>
                <c:pt idx="13">
                  <c:v>0</c:v>
                </c:pt>
                <c:pt idx="14">
                  <c:v>0</c:v>
                </c:pt>
                <c:pt idx="15">
                  <c:v>0</c:v>
                </c:pt>
                <c:pt idx="16">
                  <c:v>0</c:v>
                </c:pt>
                <c:pt idx="17">
                  <c:v>1</c:v>
                </c:pt>
                <c:pt idx="18">
                  <c:v>1</c:v>
                </c:pt>
                <c:pt idx="19">
                  <c:v>0</c:v>
                </c:pt>
              </c:numCache>
            </c:numRef>
          </c:val>
          <c:extLst>
            <c:ext xmlns:c16="http://schemas.microsoft.com/office/drawing/2014/chart" uri="{C3380CC4-5D6E-409C-BE32-E72D297353CC}">
              <c16:uniqueId val="{00000005-BAEE-476B-A420-AC187004036C}"/>
            </c:ext>
          </c:extLst>
        </c:ser>
        <c:dLbls>
          <c:dLblPos val="outEnd"/>
          <c:showLegendKey val="0"/>
          <c:showVal val="1"/>
          <c:showCatName val="0"/>
          <c:showSerName val="0"/>
          <c:showPercent val="0"/>
          <c:showBubbleSize val="0"/>
        </c:dLbls>
        <c:gapWidth val="50"/>
        <c:axId val="139379712"/>
        <c:axId val="131586816"/>
      </c:barChart>
      <c:catAx>
        <c:axId val="139379712"/>
        <c:scaling>
          <c:orientation val="maxMin"/>
        </c:scaling>
        <c:delete val="1"/>
        <c:axPos val="l"/>
        <c:numFmt formatCode="General" sourceLinked="1"/>
        <c:majorTickMark val="none"/>
        <c:minorTickMark val="none"/>
        <c:tickLblPos val="nextTo"/>
        <c:crossAx val="131586816"/>
        <c:crosses val="autoZero"/>
        <c:auto val="1"/>
        <c:lblAlgn val="ctr"/>
        <c:lblOffset val="100"/>
        <c:noMultiLvlLbl val="0"/>
      </c:catAx>
      <c:valAx>
        <c:axId val="131586816"/>
        <c:scaling>
          <c:orientation val="minMax"/>
        </c:scaling>
        <c:delete val="1"/>
        <c:axPos val="t"/>
        <c:numFmt formatCode="General" sourceLinked="1"/>
        <c:majorTickMark val="none"/>
        <c:minorTickMark val="none"/>
        <c:tickLblPos val="nextTo"/>
        <c:crossAx val="139379712"/>
        <c:crosses val="autoZero"/>
        <c:crossBetween val="between"/>
      </c:valAx>
      <c:spPr>
        <a:noFill/>
        <a:ln>
          <a:noFill/>
        </a:ln>
        <a:effectLst/>
      </c:spPr>
    </c:plotArea>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Column1</c:v>
                </c:pt>
              </c:strCache>
            </c:strRef>
          </c:tx>
          <c:spPr>
            <a:solidFill>
              <a:schemeClr val="accent6"/>
            </a:solidFill>
            <a:ln>
              <a:noFill/>
            </a:ln>
            <a:effectLst/>
          </c:spPr>
          <c:invertIfNegative val="0"/>
          <c:dLbls>
            <c:dLbl>
              <c:idx val="8"/>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4B3-4C9C-9FAC-B16348E3A798}"/>
                </c:ext>
              </c:extLst>
            </c:dLbl>
            <c:dLbl>
              <c:idx val="9"/>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4B3-4C9C-9FAC-B16348E3A798}"/>
                </c:ext>
              </c:extLst>
            </c:dLbl>
            <c:dLbl>
              <c:idx val="14"/>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F57-4444-83E2-817878B57FE1}"/>
                </c:ext>
              </c:extLst>
            </c:dLbl>
            <c:dLbl>
              <c:idx val="15"/>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C61-462D-9B19-2AF620B0D668}"/>
                </c:ext>
              </c:extLst>
            </c:dLbl>
            <c:dLbl>
              <c:idx val="18"/>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4B3-4C9C-9FAC-B16348E3A798}"/>
                </c:ext>
              </c:extLst>
            </c:dLbl>
            <c:dLbl>
              <c:idx val="19"/>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C61-462D-9B19-2AF620B0D668}"/>
                </c:ext>
              </c:extLst>
            </c:dLbl>
            <c:dLbl>
              <c:idx val="20"/>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4B3-4C9C-9FAC-B16348E3A798}"/>
                </c:ext>
              </c:extLst>
            </c:dLbl>
            <c:dLbl>
              <c:idx val="21"/>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4B3-4C9C-9FAC-B16348E3A798}"/>
                </c:ext>
              </c:extLst>
            </c:dLbl>
            <c:dLbl>
              <c:idx val="22"/>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54B3-4C9C-9FAC-B16348E3A798}"/>
                </c:ext>
              </c:extLst>
            </c:dLbl>
            <c:dLbl>
              <c:idx val="23"/>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C61-462D-9B19-2AF620B0D66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ST 18
(805)
%</c:v>
                </c:pt>
                <c:pt idx="1">
                  <c:v>ST 19
(808)
%</c:v>
                </c:pt>
                <c:pt idx="2">
                  <c:v>ST 20
(813)
%</c:v>
                </c:pt>
                <c:pt idx="3">
                  <c:v>ST 21
(803)
%</c:v>
                </c:pt>
                <c:pt idx="4">
                  <c:v>ST 18
(504)
%</c:v>
                </c:pt>
                <c:pt idx="5">
                  <c:v>ST 19
(507)
%</c:v>
                </c:pt>
                <c:pt idx="6">
                  <c:v>ST 20
(504)
%</c:v>
                </c:pt>
                <c:pt idx="7">
                  <c:v>ST 21
(502)
%</c:v>
                </c:pt>
                <c:pt idx="8">
                  <c:v>ST 18
(301)
%</c:v>
                </c:pt>
                <c:pt idx="9">
                  <c:v>ST 19
(301)
%</c:v>
                </c:pt>
                <c:pt idx="10">
                  <c:v>ST 20
(309)
%</c:v>
                </c:pt>
                <c:pt idx="11">
                  <c:v>ST 21
(301)
%</c:v>
                </c:pt>
                <c:pt idx="12">
                  <c:v>ST 18
(805)
%</c:v>
                </c:pt>
                <c:pt idx="13">
                  <c:v>ST 19
(808)
%</c:v>
                </c:pt>
                <c:pt idx="14">
                  <c:v>ST 20
(813)
%</c:v>
                </c:pt>
                <c:pt idx="15">
                  <c:v>ST 21
(803)
%</c:v>
                </c:pt>
                <c:pt idx="16">
                  <c:v>ST 18
(504)
%</c:v>
                </c:pt>
                <c:pt idx="17">
                  <c:v>ST 19
(507)
%</c:v>
                </c:pt>
                <c:pt idx="18">
                  <c:v>ST 20
(504)
%</c:v>
                </c:pt>
                <c:pt idx="19">
                  <c:v>ST 21
(502)
%</c:v>
                </c:pt>
                <c:pt idx="20">
                  <c:v>ST 18
(301)
%</c:v>
                </c:pt>
                <c:pt idx="21">
                  <c:v>ST 19
(301)
%</c:v>
                </c:pt>
                <c:pt idx="22">
                  <c:v>ST 20
(309)
%</c:v>
                </c:pt>
                <c:pt idx="23">
                  <c:v>ST 21
(301)
%</c:v>
                </c:pt>
              </c:strCache>
            </c:strRef>
          </c:cat>
          <c:val>
            <c:numRef>
              <c:f>Sheet1!$B$2:$B$25</c:f>
              <c:numCache>
                <c:formatCode>General</c:formatCode>
                <c:ptCount val="24"/>
                <c:pt idx="0">
                  <c:v>1</c:v>
                </c:pt>
                <c:pt idx="1">
                  <c:v>1</c:v>
                </c:pt>
                <c:pt idx="2">
                  <c:v>1</c:v>
                </c:pt>
                <c:pt idx="3">
                  <c:v>2</c:v>
                </c:pt>
                <c:pt idx="4">
                  <c:v>1</c:v>
                </c:pt>
                <c:pt idx="5">
                  <c:v>1</c:v>
                </c:pt>
                <c:pt idx="6">
                  <c:v>2</c:v>
                </c:pt>
                <c:pt idx="7">
                  <c:v>2</c:v>
                </c:pt>
                <c:pt idx="8">
                  <c:v>0</c:v>
                </c:pt>
                <c:pt idx="9">
                  <c:v>0</c:v>
                </c:pt>
                <c:pt idx="10">
                  <c:v>1</c:v>
                </c:pt>
                <c:pt idx="11">
                  <c:v>1</c:v>
                </c:pt>
                <c:pt idx="12">
                  <c:v>1</c:v>
                </c:pt>
                <c:pt idx="13">
                  <c:v>1</c:v>
                </c:pt>
                <c:pt idx="14">
                  <c:v>0</c:v>
                </c:pt>
                <c:pt idx="15">
                  <c:v>0</c:v>
                </c:pt>
                <c:pt idx="16">
                  <c:v>1</c:v>
                </c:pt>
                <c:pt idx="17">
                  <c:v>1</c:v>
                </c:pt>
                <c:pt idx="18">
                  <c:v>0</c:v>
                </c:pt>
                <c:pt idx="19">
                  <c:v>0</c:v>
                </c:pt>
                <c:pt idx="20">
                  <c:v>0</c:v>
                </c:pt>
                <c:pt idx="21">
                  <c:v>0</c:v>
                </c:pt>
                <c:pt idx="22">
                  <c:v>0</c:v>
                </c:pt>
                <c:pt idx="23">
                  <c:v>0</c:v>
                </c:pt>
              </c:numCache>
            </c:numRef>
          </c:val>
          <c:extLst>
            <c:ext xmlns:c16="http://schemas.microsoft.com/office/drawing/2014/chart" uri="{C3380CC4-5D6E-409C-BE32-E72D297353CC}">
              <c16:uniqueId val="{00000007-CF57-4444-83E2-817878B57FE1}"/>
            </c:ext>
          </c:extLst>
        </c:ser>
        <c:ser>
          <c:idx val="1"/>
          <c:order val="1"/>
          <c:tx>
            <c:strRef>
              <c:f>Sheet1!$C$1</c:f>
              <c:strCache>
                <c:ptCount val="1"/>
                <c:pt idx="0">
                  <c:v>Column2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ST 18
(805)
%</c:v>
                </c:pt>
                <c:pt idx="1">
                  <c:v>ST 19
(808)
%</c:v>
                </c:pt>
                <c:pt idx="2">
                  <c:v>ST 20
(813)
%</c:v>
                </c:pt>
                <c:pt idx="3">
                  <c:v>ST 21
(803)
%</c:v>
                </c:pt>
                <c:pt idx="4">
                  <c:v>ST 18
(504)
%</c:v>
                </c:pt>
                <c:pt idx="5">
                  <c:v>ST 19
(507)
%</c:v>
                </c:pt>
                <c:pt idx="6">
                  <c:v>ST 20
(504)
%</c:v>
                </c:pt>
                <c:pt idx="7">
                  <c:v>ST 21
(502)
%</c:v>
                </c:pt>
                <c:pt idx="8">
                  <c:v>ST 18
(301)
%</c:v>
                </c:pt>
                <c:pt idx="9">
                  <c:v>ST 19
(301)
%</c:v>
                </c:pt>
                <c:pt idx="10">
                  <c:v>ST 20
(309)
%</c:v>
                </c:pt>
                <c:pt idx="11">
                  <c:v>ST 21
(301)
%</c:v>
                </c:pt>
                <c:pt idx="12">
                  <c:v>ST 18
(805)
%</c:v>
                </c:pt>
                <c:pt idx="13">
                  <c:v>ST 19
(808)
%</c:v>
                </c:pt>
                <c:pt idx="14">
                  <c:v>ST 20
(813)
%</c:v>
                </c:pt>
                <c:pt idx="15">
                  <c:v>ST 21
(803)
%</c:v>
                </c:pt>
                <c:pt idx="16">
                  <c:v>ST 18
(504)
%</c:v>
                </c:pt>
                <c:pt idx="17">
                  <c:v>ST 19
(507)
%</c:v>
                </c:pt>
                <c:pt idx="18">
                  <c:v>ST 20
(504)
%</c:v>
                </c:pt>
                <c:pt idx="19">
                  <c:v>ST 21
(502)
%</c:v>
                </c:pt>
                <c:pt idx="20">
                  <c:v>ST 18
(301)
%</c:v>
                </c:pt>
                <c:pt idx="21">
                  <c:v>ST 19
(301)
%</c:v>
                </c:pt>
                <c:pt idx="22">
                  <c:v>ST 20
(309)
%</c:v>
                </c:pt>
                <c:pt idx="23">
                  <c:v>ST 21
(301)
%</c:v>
                </c:pt>
              </c:strCache>
            </c:strRef>
          </c:cat>
          <c:val>
            <c:numRef>
              <c:f>Sheet1!$C$2:$C$25</c:f>
              <c:numCache>
                <c:formatCode>General</c:formatCode>
                <c:ptCount val="24"/>
                <c:pt idx="0">
                  <c:v>28</c:v>
                </c:pt>
                <c:pt idx="1">
                  <c:v>27</c:v>
                </c:pt>
                <c:pt idx="2">
                  <c:v>30</c:v>
                </c:pt>
                <c:pt idx="3">
                  <c:v>29</c:v>
                </c:pt>
                <c:pt idx="4">
                  <c:v>30</c:v>
                </c:pt>
                <c:pt idx="5">
                  <c:v>27</c:v>
                </c:pt>
                <c:pt idx="6">
                  <c:v>32</c:v>
                </c:pt>
                <c:pt idx="7">
                  <c:v>34</c:v>
                </c:pt>
                <c:pt idx="8">
                  <c:v>25</c:v>
                </c:pt>
                <c:pt idx="9">
                  <c:v>27</c:v>
                </c:pt>
                <c:pt idx="10">
                  <c:v>27</c:v>
                </c:pt>
                <c:pt idx="11">
                  <c:v>20</c:v>
                </c:pt>
                <c:pt idx="12">
                  <c:v>87</c:v>
                </c:pt>
                <c:pt idx="13">
                  <c:v>87</c:v>
                </c:pt>
                <c:pt idx="14">
                  <c:v>87</c:v>
                </c:pt>
                <c:pt idx="15">
                  <c:v>81</c:v>
                </c:pt>
                <c:pt idx="16">
                  <c:v>86</c:v>
                </c:pt>
                <c:pt idx="17">
                  <c:v>87</c:v>
                </c:pt>
                <c:pt idx="18">
                  <c:v>89</c:v>
                </c:pt>
                <c:pt idx="19">
                  <c:v>81</c:v>
                </c:pt>
                <c:pt idx="20">
                  <c:v>88</c:v>
                </c:pt>
                <c:pt idx="21">
                  <c:v>88</c:v>
                </c:pt>
                <c:pt idx="22">
                  <c:v>82</c:v>
                </c:pt>
                <c:pt idx="23">
                  <c:v>81</c:v>
                </c:pt>
              </c:numCache>
            </c:numRef>
          </c:val>
          <c:extLst>
            <c:ext xmlns:c16="http://schemas.microsoft.com/office/drawing/2014/chart" uri="{C3380CC4-5D6E-409C-BE32-E72D297353CC}">
              <c16:uniqueId val="{00000008-CF57-4444-83E2-817878B57FE1}"/>
            </c:ext>
          </c:extLst>
        </c:ser>
        <c:ser>
          <c:idx val="2"/>
          <c:order val="2"/>
          <c:tx>
            <c:strRef>
              <c:f>Sheet1!$D$1</c:f>
              <c:strCache>
                <c:ptCount val="1"/>
                <c:pt idx="0">
                  <c:v>Column3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ST 18
(805)
%</c:v>
                </c:pt>
                <c:pt idx="1">
                  <c:v>ST 19
(808)
%</c:v>
                </c:pt>
                <c:pt idx="2">
                  <c:v>ST 20
(813)
%</c:v>
                </c:pt>
                <c:pt idx="3">
                  <c:v>ST 21
(803)
%</c:v>
                </c:pt>
                <c:pt idx="4">
                  <c:v>ST 18
(504)
%</c:v>
                </c:pt>
                <c:pt idx="5">
                  <c:v>ST 19
(507)
%</c:v>
                </c:pt>
                <c:pt idx="6">
                  <c:v>ST 20
(504)
%</c:v>
                </c:pt>
                <c:pt idx="7">
                  <c:v>ST 21
(502)
%</c:v>
                </c:pt>
                <c:pt idx="8">
                  <c:v>ST 18
(301)
%</c:v>
                </c:pt>
                <c:pt idx="9">
                  <c:v>ST 19
(301)
%</c:v>
                </c:pt>
                <c:pt idx="10">
                  <c:v>ST 20
(309)
%</c:v>
                </c:pt>
                <c:pt idx="11">
                  <c:v>ST 21
(301)
%</c:v>
                </c:pt>
                <c:pt idx="12">
                  <c:v>ST 18
(805)
%</c:v>
                </c:pt>
                <c:pt idx="13">
                  <c:v>ST 19
(808)
%</c:v>
                </c:pt>
                <c:pt idx="14">
                  <c:v>ST 20
(813)
%</c:v>
                </c:pt>
                <c:pt idx="15">
                  <c:v>ST 21
(803)
%</c:v>
                </c:pt>
                <c:pt idx="16">
                  <c:v>ST 18
(504)
%</c:v>
                </c:pt>
                <c:pt idx="17">
                  <c:v>ST 19
(507)
%</c:v>
                </c:pt>
                <c:pt idx="18">
                  <c:v>ST 20
(504)
%</c:v>
                </c:pt>
                <c:pt idx="19">
                  <c:v>ST 21
(502)
%</c:v>
                </c:pt>
                <c:pt idx="20">
                  <c:v>ST 18
(301)
%</c:v>
                </c:pt>
                <c:pt idx="21">
                  <c:v>ST 19
(301)
%</c:v>
                </c:pt>
                <c:pt idx="22">
                  <c:v>ST 20
(309)
%</c:v>
                </c:pt>
                <c:pt idx="23">
                  <c:v>ST 21
(301)
%</c:v>
                </c:pt>
              </c:strCache>
            </c:strRef>
          </c:cat>
          <c:val>
            <c:numRef>
              <c:f>Sheet1!$D$2:$D$25</c:f>
              <c:numCache>
                <c:formatCode>General</c:formatCode>
                <c:ptCount val="24"/>
                <c:pt idx="0">
                  <c:v>29</c:v>
                </c:pt>
                <c:pt idx="1">
                  <c:v>36</c:v>
                </c:pt>
                <c:pt idx="2">
                  <c:v>33</c:v>
                </c:pt>
                <c:pt idx="3">
                  <c:v>28</c:v>
                </c:pt>
                <c:pt idx="4">
                  <c:v>28</c:v>
                </c:pt>
                <c:pt idx="5">
                  <c:v>39</c:v>
                </c:pt>
                <c:pt idx="6">
                  <c:v>33</c:v>
                </c:pt>
                <c:pt idx="7">
                  <c:v>28</c:v>
                </c:pt>
                <c:pt idx="8">
                  <c:v>30</c:v>
                </c:pt>
                <c:pt idx="9">
                  <c:v>31</c:v>
                </c:pt>
                <c:pt idx="10">
                  <c:v>32</c:v>
                </c:pt>
                <c:pt idx="11">
                  <c:v>27</c:v>
                </c:pt>
                <c:pt idx="12">
                  <c:v>5</c:v>
                </c:pt>
                <c:pt idx="13">
                  <c:v>6</c:v>
                </c:pt>
                <c:pt idx="14">
                  <c:v>6</c:v>
                </c:pt>
                <c:pt idx="15">
                  <c:v>6</c:v>
                </c:pt>
                <c:pt idx="16">
                  <c:v>5</c:v>
                </c:pt>
                <c:pt idx="17">
                  <c:v>6</c:v>
                </c:pt>
                <c:pt idx="18">
                  <c:v>5</c:v>
                </c:pt>
                <c:pt idx="19">
                  <c:v>6</c:v>
                </c:pt>
                <c:pt idx="20">
                  <c:v>5</c:v>
                </c:pt>
                <c:pt idx="21">
                  <c:v>6</c:v>
                </c:pt>
                <c:pt idx="22">
                  <c:v>8</c:v>
                </c:pt>
                <c:pt idx="23">
                  <c:v>6</c:v>
                </c:pt>
              </c:numCache>
            </c:numRef>
          </c:val>
          <c:extLst>
            <c:ext xmlns:c16="http://schemas.microsoft.com/office/drawing/2014/chart" uri="{C3380CC4-5D6E-409C-BE32-E72D297353CC}">
              <c16:uniqueId val="{00000009-CF57-4444-83E2-817878B57FE1}"/>
            </c:ext>
          </c:extLst>
        </c:ser>
        <c:ser>
          <c:idx val="3"/>
          <c:order val="3"/>
          <c:tx>
            <c:strRef>
              <c:f>Sheet1!$E$1</c:f>
              <c:strCache>
                <c:ptCount val="1"/>
                <c:pt idx="0">
                  <c:v>Column4</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ST 18
(805)
%</c:v>
                </c:pt>
                <c:pt idx="1">
                  <c:v>ST 19
(808)
%</c:v>
                </c:pt>
                <c:pt idx="2">
                  <c:v>ST 20
(813)
%</c:v>
                </c:pt>
                <c:pt idx="3">
                  <c:v>ST 21
(803)
%</c:v>
                </c:pt>
                <c:pt idx="4">
                  <c:v>ST 18
(504)
%</c:v>
                </c:pt>
                <c:pt idx="5">
                  <c:v>ST 19
(507)
%</c:v>
                </c:pt>
                <c:pt idx="6">
                  <c:v>ST 20
(504)
%</c:v>
                </c:pt>
                <c:pt idx="7">
                  <c:v>ST 21
(502)
%</c:v>
                </c:pt>
                <c:pt idx="8">
                  <c:v>ST 18
(301)
%</c:v>
                </c:pt>
                <c:pt idx="9">
                  <c:v>ST 19
(301)
%</c:v>
                </c:pt>
                <c:pt idx="10">
                  <c:v>ST 20
(309)
%</c:v>
                </c:pt>
                <c:pt idx="11">
                  <c:v>ST 21
(301)
%</c:v>
                </c:pt>
                <c:pt idx="12">
                  <c:v>ST 18
(805)
%</c:v>
                </c:pt>
                <c:pt idx="13">
                  <c:v>ST 19
(808)
%</c:v>
                </c:pt>
                <c:pt idx="14">
                  <c:v>ST 20
(813)
%</c:v>
                </c:pt>
                <c:pt idx="15">
                  <c:v>ST 21
(803)
%</c:v>
                </c:pt>
                <c:pt idx="16">
                  <c:v>ST 18
(504)
%</c:v>
                </c:pt>
                <c:pt idx="17">
                  <c:v>ST 19
(507)
%</c:v>
                </c:pt>
                <c:pt idx="18">
                  <c:v>ST 20
(504)
%</c:v>
                </c:pt>
                <c:pt idx="19">
                  <c:v>ST 21
(502)
%</c:v>
                </c:pt>
                <c:pt idx="20">
                  <c:v>ST 18
(301)
%</c:v>
                </c:pt>
                <c:pt idx="21">
                  <c:v>ST 19
(301)
%</c:v>
                </c:pt>
                <c:pt idx="22">
                  <c:v>ST 20
(309)
%</c:v>
                </c:pt>
                <c:pt idx="23">
                  <c:v>ST 21
(301)
%</c:v>
                </c:pt>
              </c:strCache>
            </c:strRef>
          </c:cat>
          <c:val>
            <c:numRef>
              <c:f>Sheet1!$E$2:$E$25</c:f>
              <c:numCache>
                <c:formatCode>General</c:formatCode>
                <c:ptCount val="24"/>
                <c:pt idx="0">
                  <c:v>42</c:v>
                </c:pt>
                <c:pt idx="1">
                  <c:v>37</c:v>
                </c:pt>
                <c:pt idx="2">
                  <c:v>35</c:v>
                </c:pt>
                <c:pt idx="3">
                  <c:v>42</c:v>
                </c:pt>
                <c:pt idx="4">
                  <c:v>40</c:v>
                </c:pt>
                <c:pt idx="5">
                  <c:v>33</c:v>
                </c:pt>
                <c:pt idx="6">
                  <c:v>33</c:v>
                </c:pt>
                <c:pt idx="7">
                  <c:v>35</c:v>
                </c:pt>
                <c:pt idx="8">
                  <c:v>45</c:v>
                </c:pt>
                <c:pt idx="9">
                  <c:v>42</c:v>
                </c:pt>
                <c:pt idx="10">
                  <c:v>40</c:v>
                </c:pt>
                <c:pt idx="11">
                  <c:v>53</c:v>
                </c:pt>
                <c:pt idx="12">
                  <c:v>8</c:v>
                </c:pt>
                <c:pt idx="13">
                  <c:v>6</c:v>
                </c:pt>
                <c:pt idx="14">
                  <c:v>7</c:v>
                </c:pt>
                <c:pt idx="15">
                  <c:v>13</c:v>
                </c:pt>
                <c:pt idx="16">
                  <c:v>8</c:v>
                </c:pt>
                <c:pt idx="17">
                  <c:v>7</c:v>
                </c:pt>
                <c:pt idx="18">
                  <c:v>5</c:v>
                </c:pt>
                <c:pt idx="19">
                  <c:v>13</c:v>
                </c:pt>
                <c:pt idx="20">
                  <c:v>7</c:v>
                </c:pt>
                <c:pt idx="21">
                  <c:v>6</c:v>
                </c:pt>
                <c:pt idx="22">
                  <c:v>9</c:v>
                </c:pt>
                <c:pt idx="23">
                  <c:v>12</c:v>
                </c:pt>
              </c:numCache>
            </c:numRef>
          </c:val>
          <c:extLst>
            <c:ext xmlns:c16="http://schemas.microsoft.com/office/drawing/2014/chart" uri="{C3380CC4-5D6E-409C-BE32-E72D297353CC}">
              <c16:uniqueId val="{0000000A-CF57-4444-83E2-817878B57FE1}"/>
            </c:ext>
          </c:extLst>
        </c:ser>
        <c:dLbls>
          <c:dLblPos val="ctr"/>
          <c:showLegendKey val="0"/>
          <c:showVal val="1"/>
          <c:showCatName val="0"/>
          <c:showSerName val="0"/>
          <c:showPercent val="0"/>
          <c:showBubbleSize val="0"/>
        </c:dLbls>
        <c:gapWidth val="50"/>
        <c:overlap val="100"/>
        <c:axId val="130965504"/>
        <c:axId val="132401984"/>
      </c:barChart>
      <c:catAx>
        <c:axId val="130965504"/>
        <c:scaling>
          <c:orientation val="minMax"/>
        </c:scaling>
        <c:delete val="0"/>
        <c:axPos val="b"/>
        <c:numFmt formatCode="General" sourceLinked="1"/>
        <c:majorTickMark val="none"/>
        <c:minorTickMark val="none"/>
        <c:tickLblPos val="high"/>
        <c:spPr>
          <a:noFill/>
          <a:ln w="9525" cap="flat" cmpd="sng" algn="ctr">
            <a:solidFill>
              <a:schemeClr val="bg1"/>
            </a:solidFill>
            <a:round/>
          </a:ln>
          <a:effectLst/>
        </c:spPr>
        <c:txPr>
          <a:bodyPr rot="-60000000" spcFirstLastPara="1" vertOverflow="ellipsis" vert="horz" wrap="square" anchor="ctr" anchorCtr="1"/>
          <a:lstStyle/>
          <a:p>
            <a:pPr>
              <a:defRPr sz="1000" b="1" i="0" u="none" strike="noStrike" kern="1200" baseline="0">
                <a:solidFill>
                  <a:schemeClr val="bg1">
                    <a:lumMod val="50000"/>
                  </a:schemeClr>
                </a:solidFill>
                <a:latin typeface="+mn-lt"/>
                <a:ea typeface="+mn-ea"/>
                <a:cs typeface="+mn-cs"/>
              </a:defRPr>
            </a:pPr>
            <a:endParaRPr lang="en-US"/>
          </a:p>
        </c:txPr>
        <c:crossAx val="132401984"/>
        <c:crosses val="autoZero"/>
        <c:auto val="1"/>
        <c:lblAlgn val="ctr"/>
        <c:lblOffset val="100"/>
        <c:noMultiLvlLbl val="0"/>
      </c:catAx>
      <c:valAx>
        <c:axId val="132401984"/>
        <c:scaling>
          <c:orientation val="minMax"/>
        </c:scaling>
        <c:delete val="1"/>
        <c:axPos val="l"/>
        <c:numFmt formatCode="0%" sourceLinked="1"/>
        <c:majorTickMark val="none"/>
        <c:minorTickMark val="none"/>
        <c:tickLblPos val="nextTo"/>
        <c:crossAx val="130965504"/>
        <c:crosses val="autoZero"/>
        <c:crossBetween val="between"/>
      </c:valAx>
      <c:spPr>
        <a:noFill/>
        <a:ln>
          <a:noFill/>
        </a:ln>
        <a:effectLst/>
      </c:spPr>
    </c:plotArea>
    <c:plotVisOnly val="1"/>
    <c:dispBlanksAs val="gap"/>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9771768462366893"/>
          <c:y val="3.6487752182082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bg1">
                  <a:lumMod val="50000"/>
                </a:schemeClr>
              </a:solidFill>
              <a:latin typeface="+mn-lt"/>
              <a:ea typeface="+mn-ea"/>
              <a:cs typeface="+mn-cs"/>
            </a:defRPr>
          </a:pPr>
          <a:endParaRPr lang="en-US"/>
        </a:p>
      </c:txPr>
    </c:title>
    <c:autoTitleDeleted val="0"/>
    <c:plotArea>
      <c:layout>
        <c:manualLayout>
          <c:layoutTarget val="inner"/>
          <c:xMode val="edge"/>
          <c:yMode val="edge"/>
          <c:x val="0.13227262325713882"/>
          <c:y val="0.11189088798416666"/>
          <c:w val="0.50903267940053931"/>
          <c:h val="0.86757268907827234"/>
        </c:manualLayout>
      </c:layout>
      <c:barChart>
        <c:barDir val="bar"/>
        <c:grouping val="clustered"/>
        <c:varyColors val="0"/>
        <c:ser>
          <c:idx val="0"/>
          <c:order val="0"/>
          <c:tx>
            <c:strRef>
              <c:f>Sheet1!$B$1</c:f>
              <c:strCache>
                <c:ptCount val="1"/>
                <c:pt idx="0">
                  <c:v>ST16</c:v>
                </c:pt>
              </c:strCache>
            </c:strRef>
          </c:tx>
          <c:spPr>
            <a:solidFill>
              <a:schemeClr val="accent1"/>
            </a:solidFill>
            <a:ln>
              <a:noFill/>
            </a:ln>
            <a:effectLst/>
          </c:spPr>
          <c:invertIfNegative val="0"/>
          <c:dLbls>
            <c:dLbl>
              <c:idx val="14"/>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8F5-4AD1-AD20-CA35B43EA2C7}"/>
                </c:ext>
              </c:extLst>
            </c:dLbl>
            <c:dLbl>
              <c:idx val="15"/>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8F5-4AD1-AD20-CA35B43EA2C7}"/>
                </c:ext>
              </c:extLst>
            </c:dLbl>
            <c:dLbl>
              <c:idx val="16"/>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8F5-4AD1-AD20-CA35B43EA2C7}"/>
                </c:ext>
              </c:extLst>
            </c:dLbl>
            <c:dLbl>
              <c:idx val="19"/>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8F5-4AD1-AD20-CA35B43EA2C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Sheet1!$A$2:$A$21</c:f>
              <c:numCache>
                <c:formatCode>General</c:formatCode>
                <c:ptCount val="20"/>
              </c:numCache>
            </c:numRef>
          </c:cat>
          <c:val>
            <c:numRef>
              <c:f>Sheet1!$B$2:$B$21</c:f>
              <c:numCache>
                <c:formatCode>General</c:formatCode>
                <c:ptCount val="20"/>
                <c:pt idx="0">
                  <c:v>24</c:v>
                </c:pt>
                <c:pt idx="1">
                  <c:v>18</c:v>
                </c:pt>
                <c:pt idx="2">
                  <c:v>9</c:v>
                </c:pt>
                <c:pt idx="3">
                  <c:v>7</c:v>
                </c:pt>
                <c:pt idx="4">
                  <c:v>6</c:v>
                </c:pt>
                <c:pt idx="5">
                  <c:v>5</c:v>
                </c:pt>
                <c:pt idx="6">
                  <c:v>3</c:v>
                </c:pt>
                <c:pt idx="7">
                  <c:v>4</c:v>
                </c:pt>
                <c:pt idx="8">
                  <c:v>3</c:v>
                </c:pt>
                <c:pt idx="9">
                  <c:v>4</c:v>
                </c:pt>
                <c:pt idx="10">
                  <c:v>3</c:v>
                </c:pt>
                <c:pt idx="11">
                  <c:v>2</c:v>
                </c:pt>
                <c:pt idx="12">
                  <c:v>1</c:v>
                </c:pt>
                <c:pt idx="13">
                  <c:v>2</c:v>
                </c:pt>
                <c:pt idx="14">
                  <c:v>0</c:v>
                </c:pt>
                <c:pt idx="15">
                  <c:v>0</c:v>
                </c:pt>
                <c:pt idx="16">
                  <c:v>0</c:v>
                </c:pt>
                <c:pt idx="17">
                  <c:v>1</c:v>
                </c:pt>
                <c:pt idx="18">
                  <c:v>2</c:v>
                </c:pt>
                <c:pt idx="19">
                  <c:v>0</c:v>
                </c:pt>
              </c:numCache>
            </c:numRef>
          </c:val>
          <c:extLst>
            <c:ext xmlns:c16="http://schemas.microsoft.com/office/drawing/2014/chart" uri="{C3380CC4-5D6E-409C-BE32-E72D297353CC}">
              <c16:uniqueId val="{00000004-68F5-4AD1-AD20-CA35B43EA2C7}"/>
            </c:ext>
          </c:extLst>
        </c:ser>
        <c:dLbls>
          <c:dLblPos val="outEnd"/>
          <c:showLegendKey val="0"/>
          <c:showVal val="1"/>
          <c:showCatName val="0"/>
          <c:showSerName val="0"/>
          <c:showPercent val="0"/>
          <c:showBubbleSize val="0"/>
        </c:dLbls>
        <c:gapWidth val="50"/>
        <c:axId val="139379200"/>
        <c:axId val="136164992"/>
      </c:barChart>
      <c:catAx>
        <c:axId val="139379200"/>
        <c:scaling>
          <c:orientation val="maxMin"/>
        </c:scaling>
        <c:delete val="1"/>
        <c:axPos val="l"/>
        <c:numFmt formatCode="General" sourceLinked="1"/>
        <c:majorTickMark val="none"/>
        <c:minorTickMark val="none"/>
        <c:tickLblPos val="nextTo"/>
        <c:crossAx val="136164992"/>
        <c:crosses val="autoZero"/>
        <c:auto val="1"/>
        <c:lblAlgn val="ctr"/>
        <c:lblOffset val="100"/>
        <c:noMultiLvlLbl val="0"/>
      </c:catAx>
      <c:valAx>
        <c:axId val="136164992"/>
        <c:scaling>
          <c:orientation val="minMax"/>
        </c:scaling>
        <c:delete val="1"/>
        <c:axPos val="t"/>
        <c:numFmt formatCode="General" sourceLinked="1"/>
        <c:majorTickMark val="none"/>
        <c:minorTickMark val="none"/>
        <c:tickLblPos val="nextTo"/>
        <c:crossAx val="139379200"/>
        <c:crosses val="autoZero"/>
        <c:crossBetween val="between"/>
      </c:valAx>
      <c:spPr>
        <a:noFill/>
        <a:ln>
          <a:noFill/>
        </a:ln>
        <a:effectLst/>
      </c:spPr>
    </c:plotArea>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9771768462366893"/>
          <c:y val="3.6487752182082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bg1">
                  <a:lumMod val="50000"/>
                </a:schemeClr>
              </a:solidFill>
              <a:latin typeface="+mn-lt"/>
              <a:ea typeface="+mn-ea"/>
              <a:cs typeface="+mn-cs"/>
            </a:defRPr>
          </a:pPr>
          <a:endParaRPr lang="en-US"/>
        </a:p>
      </c:txPr>
    </c:title>
    <c:autoTitleDeleted val="0"/>
    <c:plotArea>
      <c:layout>
        <c:manualLayout>
          <c:layoutTarget val="inner"/>
          <c:xMode val="edge"/>
          <c:yMode val="edge"/>
          <c:x val="0.13227262325713882"/>
          <c:y val="0.11189088798416666"/>
          <c:w val="0.45313377718675579"/>
          <c:h val="0.86757268907827234"/>
        </c:manualLayout>
      </c:layout>
      <c:barChart>
        <c:barDir val="bar"/>
        <c:grouping val="clustered"/>
        <c:varyColors val="0"/>
        <c:ser>
          <c:idx val="0"/>
          <c:order val="0"/>
          <c:tx>
            <c:strRef>
              <c:f>Sheet1!$B$1</c:f>
              <c:strCache>
                <c:ptCount val="1"/>
                <c:pt idx="0">
                  <c:v>ST19</c:v>
                </c:pt>
              </c:strCache>
            </c:strRef>
          </c:tx>
          <c:spPr>
            <a:solidFill>
              <a:schemeClr val="accent1"/>
            </a:solidFill>
            <a:ln>
              <a:noFill/>
            </a:ln>
            <a:effectLst/>
          </c:spPr>
          <c:invertIfNegative val="0"/>
          <c:dLbls>
            <c:dLbl>
              <c:idx val="12"/>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6B1-4513-B7BB-B3F25FFAC52A}"/>
                </c:ext>
              </c:extLst>
            </c:dLbl>
            <c:dLbl>
              <c:idx val="14"/>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6B1-4513-B7BB-B3F25FFAC52A}"/>
                </c:ext>
              </c:extLst>
            </c:dLbl>
            <c:dLbl>
              <c:idx val="15"/>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6B1-4513-B7BB-B3F25FFAC52A}"/>
                </c:ext>
              </c:extLst>
            </c:dLbl>
            <c:dLbl>
              <c:idx val="16"/>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6B1-4513-B7BB-B3F25FFAC52A}"/>
                </c:ext>
              </c:extLst>
            </c:dLbl>
            <c:dLbl>
              <c:idx val="17"/>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2E4-4768-9CFA-67ED361B7712}"/>
                </c:ext>
              </c:extLst>
            </c:dLbl>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Sheet1!$A$2:$A$22</c:f>
              <c:numCache>
                <c:formatCode>General</c:formatCode>
                <c:ptCount val="21"/>
              </c:numCache>
            </c:numRef>
          </c:cat>
          <c:val>
            <c:numRef>
              <c:f>Sheet1!$B$2:$B$22</c:f>
              <c:numCache>
                <c:formatCode>General</c:formatCode>
                <c:ptCount val="21"/>
                <c:pt idx="0">
                  <c:v>14</c:v>
                </c:pt>
                <c:pt idx="1">
                  <c:v>12</c:v>
                </c:pt>
                <c:pt idx="2">
                  <c:v>7</c:v>
                </c:pt>
                <c:pt idx="3">
                  <c:v>9</c:v>
                </c:pt>
                <c:pt idx="4">
                  <c:v>12</c:v>
                </c:pt>
                <c:pt idx="5">
                  <c:v>5</c:v>
                </c:pt>
                <c:pt idx="6">
                  <c:v>7</c:v>
                </c:pt>
                <c:pt idx="7">
                  <c:v>3</c:v>
                </c:pt>
                <c:pt idx="8">
                  <c:v>8</c:v>
                </c:pt>
                <c:pt idx="9">
                  <c:v>4</c:v>
                </c:pt>
                <c:pt idx="10">
                  <c:v>1</c:v>
                </c:pt>
                <c:pt idx="11">
                  <c:v>1</c:v>
                </c:pt>
                <c:pt idx="12">
                  <c:v>0</c:v>
                </c:pt>
                <c:pt idx="13">
                  <c:v>1</c:v>
                </c:pt>
                <c:pt idx="14">
                  <c:v>0</c:v>
                </c:pt>
                <c:pt idx="15">
                  <c:v>0</c:v>
                </c:pt>
                <c:pt idx="16">
                  <c:v>0</c:v>
                </c:pt>
                <c:pt idx="17">
                  <c:v>0</c:v>
                </c:pt>
                <c:pt idx="18">
                  <c:v>6</c:v>
                </c:pt>
                <c:pt idx="19">
                  <c:v>6</c:v>
                </c:pt>
                <c:pt idx="20">
                  <c:v>3</c:v>
                </c:pt>
              </c:numCache>
            </c:numRef>
          </c:val>
          <c:extLst>
            <c:ext xmlns:c16="http://schemas.microsoft.com/office/drawing/2014/chart" uri="{C3380CC4-5D6E-409C-BE32-E72D297353CC}">
              <c16:uniqueId val="{00000005-56B1-4513-B7BB-B3F25FFAC52A}"/>
            </c:ext>
          </c:extLst>
        </c:ser>
        <c:dLbls>
          <c:dLblPos val="outEnd"/>
          <c:showLegendKey val="0"/>
          <c:showVal val="1"/>
          <c:showCatName val="0"/>
          <c:showSerName val="0"/>
          <c:showPercent val="0"/>
          <c:showBubbleSize val="0"/>
        </c:dLbls>
        <c:gapWidth val="50"/>
        <c:axId val="139501568"/>
        <c:axId val="140002432"/>
      </c:barChart>
      <c:catAx>
        <c:axId val="139501568"/>
        <c:scaling>
          <c:orientation val="maxMin"/>
        </c:scaling>
        <c:delete val="1"/>
        <c:axPos val="l"/>
        <c:numFmt formatCode="General" sourceLinked="1"/>
        <c:majorTickMark val="none"/>
        <c:minorTickMark val="none"/>
        <c:tickLblPos val="nextTo"/>
        <c:crossAx val="140002432"/>
        <c:crosses val="autoZero"/>
        <c:auto val="1"/>
        <c:lblAlgn val="ctr"/>
        <c:lblOffset val="100"/>
        <c:noMultiLvlLbl val="0"/>
      </c:catAx>
      <c:valAx>
        <c:axId val="140002432"/>
        <c:scaling>
          <c:orientation val="minMax"/>
        </c:scaling>
        <c:delete val="1"/>
        <c:axPos val="t"/>
        <c:numFmt formatCode="General" sourceLinked="1"/>
        <c:majorTickMark val="none"/>
        <c:minorTickMark val="none"/>
        <c:tickLblPos val="nextTo"/>
        <c:crossAx val="139501568"/>
        <c:crosses val="autoZero"/>
        <c:crossBetween val="between"/>
      </c:valAx>
      <c:spPr>
        <a:noFill/>
        <a:ln>
          <a:noFill/>
        </a:ln>
        <a:effectLst/>
      </c:spPr>
    </c:plotArea>
    <c:plotVisOnly val="1"/>
    <c:dispBlanksAs val="gap"/>
    <c:showDLblsOverMax val="0"/>
  </c:chart>
  <c:spPr>
    <a:noFill/>
    <a:ln>
      <a:noFill/>
    </a:ln>
    <a:effectLst/>
  </c:spPr>
  <c:txPr>
    <a:bodyPr/>
    <a:lstStyle/>
    <a:p>
      <a:pPr>
        <a:defRPr sz="1200" b="1">
          <a:solidFill>
            <a:schemeClr val="bg1">
              <a:lumMod val="50000"/>
            </a:schemeClr>
          </a:solidFill>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lumMod val="50000"/>
                  </a:schemeClr>
                </a:solidFill>
                <a:latin typeface="+mn-lt"/>
                <a:ea typeface="+mn-ea"/>
                <a:cs typeface="+mn-cs"/>
              </a:defRPr>
            </a:pPr>
            <a:r>
              <a:rPr lang="en-IE" dirty="0"/>
              <a:t>ST21</a:t>
            </a:r>
          </a:p>
        </c:rich>
      </c:tx>
      <c:layout>
        <c:manualLayout>
          <c:xMode val="edge"/>
          <c:yMode val="edge"/>
          <c:x val="0.29771768462366893"/>
          <c:y val="3.6487752182082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bg1">
                  <a:lumMod val="50000"/>
                </a:schemeClr>
              </a:solidFill>
              <a:latin typeface="+mn-lt"/>
              <a:ea typeface="+mn-ea"/>
              <a:cs typeface="+mn-cs"/>
            </a:defRPr>
          </a:pPr>
          <a:endParaRPr lang="en-US"/>
        </a:p>
      </c:txPr>
    </c:title>
    <c:autoTitleDeleted val="0"/>
    <c:plotArea>
      <c:layout>
        <c:manualLayout>
          <c:layoutTarget val="inner"/>
          <c:xMode val="edge"/>
          <c:yMode val="edge"/>
          <c:x val="0.13227262325713882"/>
          <c:y val="0.11189088798416666"/>
          <c:w val="0.70816781628232073"/>
          <c:h val="0.86757268907827234"/>
        </c:manualLayout>
      </c:layout>
      <c:barChart>
        <c:barDir val="bar"/>
        <c:grouping val="clustered"/>
        <c:varyColors val="0"/>
        <c:ser>
          <c:idx val="0"/>
          <c:order val="0"/>
          <c:tx>
            <c:strRef>
              <c:f>Sheet1!$B$1</c:f>
              <c:strCache>
                <c:ptCount val="1"/>
                <c:pt idx="0">
                  <c:v>ST21</c:v>
                </c:pt>
              </c:strCache>
            </c:strRef>
          </c:tx>
          <c:spPr>
            <a:solidFill>
              <a:schemeClr val="accent1"/>
            </a:solidFill>
            <a:ln>
              <a:noFill/>
            </a:ln>
            <a:effectLst/>
          </c:spPr>
          <c:invertIfNegative val="0"/>
          <c:dLbls>
            <c:dLbl>
              <c:idx val="12"/>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B71-44B4-B170-FCFBCFB4E06D}"/>
                </c:ext>
              </c:extLst>
            </c:dLbl>
            <c:dLbl>
              <c:idx val="14"/>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B71-44B4-B170-FCFBCFB4E06D}"/>
                </c:ext>
              </c:extLst>
            </c:dLbl>
            <c:dLbl>
              <c:idx val="15"/>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B71-44B4-B170-FCFBCFB4E06D}"/>
                </c:ext>
              </c:extLst>
            </c:dLbl>
            <c:dLbl>
              <c:idx val="16"/>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B71-44B4-B170-FCFBCFB4E06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7F7F7F"/>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Sheet1!$A$2:$A$22</c:f>
              <c:numCache>
                <c:formatCode>General</c:formatCode>
                <c:ptCount val="21"/>
              </c:numCache>
            </c:numRef>
          </c:cat>
          <c:val>
            <c:numRef>
              <c:f>Sheet1!$B$2:$B$22</c:f>
              <c:numCache>
                <c:formatCode>General</c:formatCode>
                <c:ptCount val="21"/>
                <c:pt idx="0">
                  <c:v>16</c:v>
                </c:pt>
                <c:pt idx="1">
                  <c:v>12</c:v>
                </c:pt>
                <c:pt idx="2">
                  <c:v>8</c:v>
                </c:pt>
                <c:pt idx="3">
                  <c:v>12</c:v>
                </c:pt>
                <c:pt idx="4">
                  <c:v>12</c:v>
                </c:pt>
                <c:pt idx="5">
                  <c:v>4</c:v>
                </c:pt>
                <c:pt idx="6">
                  <c:v>4</c:v>
                </c:pt>
                <c:pt idx="7">
                  <c:v>2</c:v>
                </c:pt>
                <c:pt idx="8">
                  <c:v>4</c:v>
                </c:pt>
                <c:pt idx="9">
                  <c:v>4</c:v>
                </c:pt>
                <c:pt idx="10">
                  <c:v>1</c:v>
                </c:pt>
                <c:pt idx="11">
                  <c:v>2</c:v>
                </c:pt>
                <c:pt idx="12">
                  <c:v>0</c:v>
                </c:pt>
                <c:pt idx="13">
                  <c:v>1</c:v>
                </c:pt>
                <c:pt idx="14">
                  <c:v>0</c:v>
                </c:pt>
                <c:pt idx="15">
                  <c:v>0</c:v>
                </c:pt>
                <c:pt idx="16">
                  <c:v>0</c:v>
                </c:pt>
                <c:pt idx="17">
                  <c:v>1</c:v>
                </c:pt>
                <c:pt idx="18">
                  <c:v>1</c:v>
                </c:pt>
                <c:pt idx="19">
                  <c:v>11</c:v>
                </c:pt>
                <c:pt idx="20">
                  <c:v>3</c:v>
                </c:pt>
              </c:numCache>
            </c:numRef>
          </c:val>
          <c:extLst>
            <c:ext xmlns:c16="http://schemas.microsoft.com/office/drawing/2014/chart" uri="{C3380CC4-5D6E-409C-BE32-E72D297353CC}">
              <c16:uniqueId val="{00000004-E804-4B1C-A2A4-C3026200A0B7}"/>
            </c:ext>
          </c:extLst>
        </c:ser>
        <c:dLbls>
          <c:dLblPos val="outEnd"/>
          <c:showLegendKey val="0"/>
          <c:showVal val="1"/>
          <c:showCatName val="0"/>
          <c:showSerName val="0"/>
          <c:showPercent val="0"/>
          <c:showBubbleSize val="0"/>
        </c:dLbls>
        <c:gapWidth val="50"/>
        <c:axId val="139379200"/>
        <c:axId val="136164992"/>
      </c:barChart>
      <c:catAx>
        <c:axId val="139379200"/>
        <c:scaling>
          <c:orientation val="maxMin"/>
        </c:scaling>
        <c:delete val="1"/>
        <c:axPos val="l"/>
        <c:numFmt formatCode="General" sourceLinked="1"/>
        <c:majorTickMark val="none"/>
        <c:minorTickMark val="none"/>
        <c:tickLblPos val="nextTo"/>
        <c:crossAx val="136164992"/>
        <c:crosses val="autoZero"/>
        <c:auto val="1"/>
        <c:lblAlgn val="ctr"/>
        <c:lblOffset val="100"/>
        <c:noMultiLvlLbl val="0"/>
      </c:catAx>
      <c:valAx>
        <c:axId val="136164992"/>
        <c:scaling>
          <c:orientation val="minMax"/>
        </c:scaling>
        <c:delete val="1"/>
        <c:axPos val="t"/>
        <c:numFmt formatCode="General" sourceLinked="1"/>
        <c:majorTickMark val="none"/>
        <c:minorTickMark val="none"/>
        <c:tickLblPos val="nextTo"/>
        <c:crossAx val="139379200"/>
        <c:crosses val="autoZero"/>
        <c:crossBetween val="between"/>
      </c:valAx>
      <c:spPr>
        <a:noFill/>
        <a:ln>
          <a:noFill/>
        </a:ln>
        <a:effectLst/>
      </c:spPr>
    </c:plotArea>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9771768462366893"/>
          <c:y val="3.6487752182082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bg1">
                  <a:lumMod val="50000"/>
                </a:schemeClr>
              </a:solidFill>
              <a:latin typeface="+mn-lt"/>
              <a:ea typeface="+mn-ea"/>
              <a:cs typeface="+mn-cs"/>
            </a:defRPr>
          </a:pPr>
          <a:endParaRPr lang="en-US"/>
        </a:p>
      </c:txPr>
    </c:title>
    <c:autoTitleDeleted val="0"/>
    <c:plotArea>
      <c:layout>
        <c:manualLayout>
          <c:layoutTarget val="inner"/>
          <c:xMode val="edge"/>
          <c:yMode val="edge"/>
          <c:x val="0.13227262325713882"/>
          <c:y val="0.11189088798416666"/>
          <c:w val="0.45313377718675579"/>
          <c:h val="0.86757268907827234"/>
        </c:manualLayout>
      </c:layout>
      <c:barChart>
        <c:barDir val="bar"/>
        <c:grouping val="clustered"/>
        <c:varyColors val="0"/>
        <c:ser>
          <c:idx val="0"/>
          <c:order val="0"/>
          <c:tx>
            <c:strRef>
              <c:f>Sheet1!$B$1</c:f>
              <c:strCache>
                <c:ptCount val="1"/>
                <c:pt idx="0">
                  <c:v>ST20</c:v>
                </c:pt>
              </c:strCache>
            </c:strRef>
          </c:tx>
          <c:spPr>
            <a:solidFill>
              <a:schemeClr val="accent1"/>
            </a:solidFill>
            <a:ln>
              <a:noFill/>
            </a:ln>
            <a:effectLst/>
          </c:spPr>
          <c:invertIfNegative val="0"/>
          <c:dLbls>
            <c:dLbl>
              <c:idx val="14"/>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F8C-4CEC-B8E8-2523B5107255}"/>
                </c:ext>
              </c:extLst>
            </c:dLbl>
            <c:dLbl>
              <c:idx val="15"/>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F8C-4CEC-B8E8-2523B5107255}"/>
                </c:ext>
              </c:extLst>
            </c:dLbl>
            <c:dLbl>
              <c:idx val="16"/>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F8C-4CEC-B8E8-2523B5107255}"/>
                </c:ext>
              </c:extLst>
            </c:dLbl>
            <c:dLbl>
              <c:idx val="17"/>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4AA-4A38-962D-97C431C79B63}"/>
                </c:ext>
              </c:extLst>
            </c:dLbl>
            <c:numFmt formatCode="0\%" sourceLinked="0"/>
            <c:spPr>
              <a:noFill/>
              <a:ln>
                <a:noFill/>
              </a:ln>
              <a:effectLst/>
            </c:spPr>
            <c:txPr>
              <a:bodyPr rot="0" spcFirstLastPara="1" vertOverflow="ellipsis" vert="horz" wrap="square" anchor="ctr" anchorCtr="1"/>
              <a:lstStyle/>
              <a:p>
                <a:pPr>
                  <a:defRPr sz="1200" b="1" i="0" u="none" strike="noStrike" kern="1200" baseline="0">
                    <a:solidFill>
                      <a:srgbClr val="7F7F7F"/>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Sheet1!$A$2:$A$22</c:f>
              <c:numCache>
                <c:formatCode>General</c:formatCode>
                <c:ptCount val="21"/>
              </c:numCache>
            </c:numRef>
          </c:cat>
          <c:val>
            <c:numRef>
              <c:f>Sheet1!$B$2:$B$22</c:f>
              <c:numCache>
                <c:formatCode>General</c:formatCode>
                <c:ptCount val="21"/>
                <c:pt idx="0">
                  <c:v>17</c:v>
                </c:pt>
                <c:pt idx="1">
                  <c:v>13</c:v>
                </c:pt>
                <c:pt idx="2">
                  <c:v>5</c:v>
                </c:pt>
                <c:pt idx="3">
                  <c:v>8</c:v>
                </c:pt>
                <c:pt idx="4">
                  <c:v>12</c:v>
                </c:pt>
                <c:pt idx="5">
                  <c:v>6</c:v>
                </c:pt>
                <c:pt idx="6">
                  <c:v>7</c:v>
                </c:pt>
                <c:pt idx="7">
                  <c:v>4</c:v>
                </c:pt>
                <c:pt idx="8">
                  <c:v>5</c:v>
                </c:pt>
                <c:pt idx="9">
                  <c:v>3</c:v>
                </c:pt>
                <c:pt idx="10">
                  <c:v>1</c:v>
                </c:pt>
                <c:pt idx="11">
                  <c:v>3</c:v>
                </c:pt>
                <c:pt idx="12">
                  <c:v>1</c:v>
                </c:pt>
                <c:pt idx="13">
                  <c:v>1</c:v>
                </c:pt>
                <c:pt idx="14">
                  <c:v>0</c:v>
                </c:pt>
                <c:pt idx="15">
                  <c:v>0</c:v>
                </c:pt>
                <c:pt idx="16">
                  <c:v>0</c:v>
                </c:pt>
                <c:pt idx="17">
                  <c:v>0</c:v>
                </c:pt>
                <c:pt idx="18">
                  <c:v>2</c:v>
                </c:pt>
                <c:pt idx="19">
                  <c:v>6</c:v>
                </c:pt>
                <c:pt idx="20">
                  <c:v>1</c:v>
                </c:pt>
              </c:numCache>
            </c:numRef>
          </c:val>
          <c:extLst>
            <c:ext xmlns:c16="http://schemas.microsoft.com/office/drawing/2014/chart" uri="{C3380CC4-5D6E-409C-BE32-E72D297353CC}">
              <c16:uniqueId val="{00000005-56B1-4513-B7BB-B3F25FFAC52A}"/>
            </c:ext>
          </c:extLst>
        </c:ser>
        <c:dLbls>
          <c:dLblPos val="outEnd"/>
          <c:showLegendKey val="0"/>
          <c:showVal val="1"/>
          <c:showCatName val="0"/>
          <c:showSerName val="0"/>
          <c:showPercent val="0"/>
          <c:showBubbleSize val="0"/>
        </c:dLbls>
        <c:gapWidth val="50"/>
        <c:axId val="139501568"/>
        <c:axId val="140002432"/>
      </c:barChart>
      <c:catAx>
        <c:axId val="139501568"/>
        <c:scaling>
          <c:orientation val="maxMin"/>
        </c:scaling>
        <c:delete val="1"/>
        <c:axPos val="l"/>
        <c:numFmt formatCode="General" sourceLinked="1"/>
        <c:majorTickMark val="none"/>
        <c:minorTickMark val="none"/>
        <c:tickLblPos val="nextTo"/>
        <c:crossAx val="140002432"/>
        <c:crosses val="autoZero"/>
        <c:auto val="1"/>
        <c:lblAlgn val="ctr"/>
        <c:lblOffset val="100"/>
        <c:noMultiLvlLbl val="0"/>
      </c:catAx>
      <c:valAx>
        <c:axId val="140002432"/>
        <c:scaling>
          <c:orientation val="minMax"/>
        </c:scaling>
        <c:delete val="1"/>
        <c:axPos val="t"/>
        <c:numFmt formatCode="General" sourceLinked="1"/>
        <c:majorTickMark val="none"/>
        <c:minorTickMark val="none"/>
        <c:tickLblPos val="nextTo"/>
        <c:crossAx val="139501568"/>
        <c:crosses val="autoZero"/>
        <c:crossBetween val="between"/>
      </c:valAx>
      <c:spPr>
        <a:noFill/>
        <a:ln>
          <a:noFill/>
        </a:ln>
        <a:effectLst/>
      </c:spPr>
    </c:plotArea>
    <c:plotVisOnly val="1"/>
    <c:dispBlanksAs val="gap"/>
    <c:showDLblsOverMax val="0"/>
  </c:chart>
  <c:spPr>
    <a:noFill/>
    <a:ln>
      <a:noFill/>
    </a:ln>
    <a:effectLst/>
  </c:spPr>
  <c:txPr>
    <a:bodyPr/>
    <a:lstStyle/>
    <a:p>
      <a:pPr>
        <a:defRPr sz="1200" b="1">
          <a:solidFill>
            <a:schemeClr val="bg1">
              <a:lumMod val="50000"/>
            </a:schemeClr>
          </a:solidFill>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7326070145015224"/>
          <c:y val="3.6487795361532654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bg1">
                  <a:lumMod val="50000"/>
                </a:schemeClr>
              </a:solidFill>
              <a:latin typeface="+mn-lt"/>
              <a:ea typeface="+mn-ea"/>
              <a:cs typeface="+mn-cs"/>
            </a:defRPr>
          </a:pPr>
          <a:endParaRPr lang="en-US"/>
        </a:p>
      </c:txPr>
    </c:title>
    <c:autoTitleDeleted val="0"/>
    <c:plotArea>
      <c:layout>
        <c:manualLayout>
          <c:layoutTarget val="inner"/>
          <c:xMode val="edge"/>
          <c:yMode val="edge"/>
          <c:x val="0.13227262325713882"/>
          <c:y val="0.11189088798416666"/>
          <c:w val="0.50903267940053931"/>
          <c:h val="0.86757268907827234"/>
        </c:manualLayout>
      </c:layout>
      <c:barChart>
        <c:barDir val="bar"/>
        <c:grouping val="clustered"/>
        <c:varyColors val="0"/>
        <c:ser>
          <c:idx val="0"/>
          <c:order val="0"/>
          <c:tx>
            <c:strRef>
              <c:f>Sheet1!$B$1</c:f>
              <c:strCache>
                <c:ptCount val="1"/>
                <c:pt idx="0">
                  <c:v>ST17</c:v>
                </c:pt>
              </c:strCache>
            </c:strRef>
          </c:tx>
          <c:spPr>
            <a:solidFill>
              <a:schemeClr val="accent1"/>
            </a:solidFill>
            <a:ln>
              <a:noFill/>
            </a:ln>
            <a:effectLst/>
          </c:spPr>
          <c:invertIfNegative val="0"/>
          <c:dLbls>
            <c:dLbl>
              <c:idx val="14"/>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3D5-487B-94F9-843BC85A8E6E}"/>
                </c:ext>
              </c:extLst>
            </c:dLbl>
            <c:dLbl>
              <c:idx val="15"/>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3D5-487B-94F9-843BC85A8E6E}"/>
                </c:ext>
              </c:extLst>
            </c:dLbl>
            <c:dLbl>
              <c:idx val="16"/>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C3D5-487B-94F9-843BC85A8E6E}"/>
                </c:ext>
              </c:extLst>
            </c:dLbl>
            <c:dLbl>
              <c:idx val="17"/>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185-4698-844B-A22ACBA39600}"/>
                </c:ext>
              </c:extLst>
            </c:dLbl>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Sheet1!$A$2:$A$22</c:f>
              <c:numCache>
                <c:formatCode>General</c:formatCode>
                <c:ptCount val="21"/>
              </c:numCache>
            </c:numRef>
          </c:cat>
          <c:val>
            <c:numRef>
              <c:f>Sheet1!$B$2:$B$22</c:f>
              <c:numCache>
                <c:formatCode>General</c:formatCode>
                <c:ptCount val="21"/>
                <c:pt idx="0">
                  <c:v>23</c:v>
                </c:pt>
                <c:pt idx="1">
                  <c:v>19</c:v>
                </c:pt>
                <c:pt idx="2">
                  <c:v>11</c:v>
                </c:pt>
                <c:pt idx="3">
                  <c:v>9</c:v>
                </c:pt>
                <c:pt idx="4">
                  <c:v>7</c:v>
                </c:pt>
                <c:pt idx="5">
                  <c:v>6</c:v>
                </c:pt>
                <c:pt idx="6">
                  <c:v>4</c:v>
                </c:pt>
                <c:pt idx="7">
                  <c:v>3</c:v>
                </c:pt>
                <c:pt idx="8">
                  <c:v>3</c:v>
                </c:pt>
                <c:pt idx="9">
                  <c:v>3</c:v>
                </c:pt>
                <c:pt idx="10">
                  <c:v>2</c:v>
                </c:pt>
                <c:pt idx="11">
                  <c:v>2</c:v>
                </c:pt>
                <c:pt idx="12">
                  <c:v>1</c:v>
                </c:pt>
                <c:pt idx="13">
                  <c:v>1</c:v>
                </c:pt>
                <c:pt idx="14">
                  <c:v>0</c:v>
                </c:pt>
                <c:pt idx="15">
                  <c:v>0</c:v>
                </c:pt>
                <c:pt idx="16">
                  <c:v>0</c:v>
                </c:pt>
                <c:pt idx="17">
                  <c:v>0</c:v>
                </c:pt>
                <c:pt idx="18">
                  <c:v>2</c:v>
                </c:pt>
                <c:pt idx="19">
                  <c:v>1</c:v>
                </c:pt>
                <c:pt idx="20">
                  <c:v>3</c:v>
                </c:pt>
              </c:numCache>
            </c:numRef>
          </c:val>
          <c:extLst>
            <c:ext xmlns:c16="http://schemas.microsoft.com/office/drawing/2014/chart" uri="{C3380CC4-5D6E-409C-BE32-E72D297353CC}">
              <c16:uniqueId val="{00000000-7BCA-475F-B6CD-C51F5B738E4E}"/>
            </c:ext>
          </c:extLst>
        </c:ser>
        <c:dLbls>
          <c:dLblPos val="outEnd"/>
          <c:showLegendKey val="0"/>
          <c:showVal val="1"/>
          <c:showCatName val="0"/>
          <c:showSerName val="0"/>
          <c:showPercent val="0"/>
          <c:showBubbleSize val="0"/>
        </c:dLbls>
        <c:gapWidth val="50"/>
        <c:axId val="139294208"/>
        <c:axId val="137344640"/>
      </c:barChart>
      <c:catAx>
        <c:axId val="139294208"/>
        <c:scaling>
          <c:orientation val="maxMin"/>
        </c:scaling>
        <c:delete val="1"/>
        <c:axPos val="l"/>
        <c:numFmt formatCode="General" sourceLinked="1"/>
        <c:majorTickMark val="none"/>
        <c:minorTickMark val="none"/>
        <c:tickLblPos val="nextTo"/>
        <c:crossAx val="137344640"/>
        <c:crosses val="autoZero"/>
        <c:auto val="1"/>
        <c:lblAlgn val="ctr"/>
        <c:lblOffset val="100"/>
        <c:noMultiLvlLbl val="0"/>
      </c:catAx>
      <c:valAx>
        <c:axId val="137344640"/>
        <c:scaling>
          <c:orientation val="minMax"/>
        </c:scaling>
        <c:delete val="1"/>
        <c:axPos val="t"/>
        <c:numFmt formatCode="General" sourceLinked="1"/>
        <c:majorTickMark val="none"/>
        <c:minorTickMark val="none"/>
        <c:tickLblPos val="nextTo"/>
        <c:crossAx val="139294208"/>
        <c:crosses val="autoZero"/>
        <c:crossBetween val="between"/>
      </c:valAx>
      <c:spPr>
        <a:noFill/>
        <a:ln>
          <a:noFill/>
        </a:ln>
        <a:effectLst/>
      </c:spPr>
    </c:plotArea>
    <c:plotVisOnly val="1"/>
    <c:dispBlanksAs val="gap"/>
    <c:showDLblsOverMax val="0"/>
  </c:chart>
  <c:spPr>
    <a:noFill/>
    <a:ln>
      <a:noFill/>
    </a:ln>
    <a:effectLst/>
  </c:spPr>
  <c:txPr>
    <a:bodyPr/>
    <a:lstStyle/>
    <a:p>
      <a:pPr>
        <a:defRPr sz="1200" b="1">
          <a:solidFill>
            <a:schemeClr val="bg1">
              <a:lumMod val="50000"/>
            </a:schemeClr>
          </a:solidFill>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894942255948564"/>
          <c:y val="2.8301809768867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bg1">
                  <a:lumMod val="50000"/>
                </a:schemeClr>
              </a:solidFill>
              <a:latin typeface="+mn-lt"/>
              <a:ea typeface="+mn-ea"/>
              <a:cs typeface="+mn-cs"/>
            </a:defRPr>
          </a:pPr>
          <a:endParaRPr lang="en-US"/>
        </a:p>
      </c:txPr>
    </c:title>
    <c:autoTitleDeleted val="0"/>
    <c:plotArea>
      <c:layout>
        <c:manualLayout>
          <c:layoutTarget val="inner"/>
          <c:xMode val="edge"/>
          <c:yMode val="edge"/>
          <c:x val="0.13227262325713882"/>
          <c:y val="0.11189088798416666"/>
          <c:w val="0.50903267940053931"/>
          <c:h val="0.86757268907827234"/>
        </c:manualLayout>
      </c:layout>
      <c:barChart>
        <c:barDir val="bar"/>
        <c:grouping val="clustered"/>
        <c:varyColors val="0"/>
        <c:ser>
          <c:idx val="0"/>
          <c:order val="0"/>
          <c:tx>
            <c:strRef>
              <c:f>Sheet1!$B$1</c:f>
              <c:strCache>
                <c:ptCount val="1"/>
                <c:pt idx="0">
                  <c:v>ST18</c:v>
                </c:pt>
              </c:strCache>
            </c:strRef>
          </c:tx>
          <c:spPr>
            <a:solidFill>
              <a:schemeClr val="accent1"/>
            </a:solidFill>
            <a:ln>
              <a:noFill/>
            </a:ln>
            <a:effectLst/>
          </c:spPr>
          <c:invertIfNegative val="0"/>
          <c:dLbls>
            <c:dLbl>
              <c:idx val="12"/>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C0C-4DE3-B4FA-7215F7F1D71B}"/>
                </c:ext>
              </c:extLst>
            </c:dLbl>
            <c:dLbl>
              <c:idx val="14"/>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C0C-4DE3-B4FA-7215F7F1D71B}"/>
                </c:ext>
              </c:extLst>
            </c:dLbl>
            <c:dLbl>
              <c:idx val="15"/>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C0C-4DE3-B4FA-7215F7F1D71B}"/>
                </c:ext>
              </c:extLst>
            </c:dLbl>
            <c:dLbl>
              <c:idx val="16"/>
              <c:tx>
                <c:rich>
                  <a:bodyPr/>
                  <a:lstStyle/>
                  <a:p>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C0C-4DE3-B4FA-7215F7F1D71B}"/>
                </c:ext>
              </c:extLst>
            </c:dLbl>
            <c:dLbl>
              <c:idx val="17"/>
              <c:tx>
                <c:rich>
                  <a:bodyPr/>
                  <a:lstStyle/>
                  <a:p>
                    <a:r>
                      <a:rPr lang="en-US" dirty="0"/>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670-4E90-8EB1-D6A91B4D7F89}"/>
                </c:ext>
              </c:extLst>
            </c:dLbl>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Sheet1!$A$2:$A$22</c:f>
              <c:numCache>
                <c:formatCode>General</c:formatCode>
                <c:ptCount val="21"/>
              </c:numCache>
            </c:numRef>
          </c:cat>
          <c:val>
            <c:numRef>
              <c:f>Sheet1!$B$2:$B$22</c:f>
              <c:numCache>
                <c:formatCode>General</c:formatCode>
                <c:ptCount val="21"/>
                <c:pt idx="0">
                  <c:v>21</c:v>
                </c:pt>
                <c:pt idx="1">
                  <c:v>14</c:v>
                </c:pt>
                <c:pt idx="2">
                  <c:v>5</c:v>
                </c:pt>
                <c:pt idx="3">
                  <c:v>7</c:v>
                </c:pt>
                <c:pt idx="4">
                  <c:v>12</c:v>
                </c:pt>
                <c:pt idx="5">
                  <c:v>4</c:v>
                </c:pt>
                <c:pt idx="6">
                  <c:v>7</c:v>
                </c:pt>
                <c:pt idx="7">
                  <c:v>2</c:v>
                </c:pt>
                <c:pt idx="8">
                  <c:v>8</c:v>
                </c:pt>
                <c:pt idx="9">
                  <c:v>2</c:v>
                </c:pt>
                <c:pt idx="10">
                  <c:v>2</c:v>
                </c:pt>
                <c:pt idx="11">
                  <c:v>2</c:v>
                </c:pt>
                <c:pt idx="12">
                  <c:v>0</c:v>
                </c:pt>
                <c:pt idx="13">
                  <c:v>1</c:v>
                </c:pt>
                <c:pt idx="14">
                  <c:v>0</c:v>
                </c:pt>
                <c:pt idx="15">
                  <c:v>0</c:v>
                </c:pt>
                <c:pt idx="16">
                  <c:v>0</c:v>
                </c:pt>
                <c:pt idx="17">
                  <c:v>0</c:v>
                </c:pt>
                <c:pt idx="18">
                  <c:v>4</c:v>
                </c:pt>
                <c:pt idx="19">
                  <c:v>6</c:v>
                </c:pt>
                <c:pt idx="20">
                  <c:v>2</c:v>
                </c:pt>
              </c:numCache>
            </c:numRef>
          </c:val>
          <c:extLst>
            <c:ext xmlns:c16="http://schemas.microsoft.com/office/drawing/2014/chart" uri="{C3380CC4-5D6E-409C-BE32-E72D297353CC}">
              <c16:uniqueId val="{00000000-364B-4A6A-A544-7AE2511D8B6A}"/>
            </c:ext>
          </c:extLst>
        </c:ser>
        <c:dLbls>
          <c:dLblPos val="outEnd"/>
          <c:showLegendKey val="0"/>
          <c:showVal val="1"/>
          <c:showCatName val="0"/>
          <c:showSerName val="0"/>
          <c:showPercent val="0"/>
          <c:showBubbleSize val="0"/>
        </c:dLbls>
        <c:gapWidth val="50"/>
        <c:axId val="139293696"/>
        <c:axId val="137346368"/>
      </c:barChart>
      <c:catAx>
        <c:axId val="139293696"/>
        <c:scaling>
          <c:orientation val="maxMin"/>
        </c:scaling>
        <c:delete val="1"/>
        <c:axPos val="l"/>
        <c:numFmt formatCode="General" sourceLinked="1"/>
        <c:majorTickMark val="none"/>
        <c:minorTickMark val="none"/>
        <c:tickLblPos val="nextTo"/>
        <c:crossAx val="137346368"/>
        <c:crosses val="autoZero"/>
        <c:auto val="1"/>
        <c:lblAlgn val="ctr"/>
        <c:lblOffset val="100"/>
        <c:noMultiLvlLbl val="0"/>
      </c:catAx>
      <c:valAx>
        <c:axId val="137346368"/>
        <c:scaling>
          <c:orientation val="minMax"/>
        </c:scaling>
        <c:delete val="1"/>
        <c:axPos val="t"/>
        <c:numFmt formatCode="General" sourceLinked="1"/>
        <c:majorTickMark val="none"/>
        <c:minorTickMark val="none"/>
        <c:tickLblPos val="nextTo"/>
        <c:crossAx val="139293696"/>
        <c:crosses val="autoZero"/>
        <c:crossBetween val="between"/>
      </c:valAx>
      <c:spPr>
        <a:noFill/>
        <a:ln>
          <a:noFill/>
        </a:ln>
        <a:effectLst/>
      </c:spPr>
    </c:plotArea>
    <c:plotVisOnly val="1"/>
    <c:dispBlanksAs val="gap"/>
    <c:showDLblsOverMax val="0"/>
  </c:chart>
  <c:spPr>
    <a:noFill/>
    <a:ln>
      <a:noFill/>
    </a:ln>
    <a:effectLst/>
  </c:spPr>
  <c:txPr>
    <a:bodyPr/>
    <a:lstStyle/>
    <a:p>
      <a:pPr>
        <a:defRPr sz="1200" b="1">
          <a:solidFill>
            <a:schemeClr val="bg1">
              <a:lumMod val="50000"/>
            </a:schemeClr>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1201591207349081"/>
          <c:y val="2.0071607832529342E-2"/>
          <c:w val="0.53474614501312334"/>
          <c:h val="0.91468474998123794"/>
        </c:manualLayout>
      </c:layout>
      <c:barChart>
        <c:barDir val="bar"/>
        <c:grouping val="clustered"/>
        <c:varyColors val="0"/>
        <c:ser>
          <c:idx val="0"/>
          <c:order val="0"/>
          <c:tx>
            <c:strRef>
              <c:f>Sheet1!$B$1</c:f>
              <c:strCache>
                <c:ptCount val="1"/>
                <c:pt idx="0">
                  <c:v>ST 18
(805)</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Food poisoning (Salmonella/ Listeria/ E.coli)</c:v>
                </c:pt>
                <c:pt idx="1">
                  <c:v>Chicken - Preparation</c:v>
                </c:pt>
                <c:pt idx="2">
                  <c:v>Country of origin/ Foreign goods/ Ensure it's Irish</c:v>
                </c:pt>
                <c:pt idx="3">
                  <c:v>Additives/ E-numbers/ Dyes/Preservatives</c:v>
                </c:pt>
                <c:pt idx="4">
                  <c:v>Hygiene around food</c:v>
                </c:pt>
                <c:pt idx="5">
                  <c:v>Food not cooked thoroughly/ Un-cooked food</c:v>
                </c:pt>
                <c:pt idx="6">
                  <c:v>No concerns</c:v>
                </c:pt>
              </c:strCache>
            </c:strRef>
          </c:cat>
          <c:val>
            <c:numRef>
              <c:f>Sheet1!$B$2:$B$8</c:f>
            </c:numRef>
          </c:val>
          <c:extLst>
            <c:ext xmlns:c16="http://schemas.microsoft.com/office/drawing/2014/chart" uri="{C3380CC4-5D6E-409C-BE32-E72D297353CC}">
              <c16:uniqueId val="{00000000-B2FE-4BC9-9BB2-77DF9EDA065D}"/>
            </c:ext>
          </c:extLst>
        </c:ser>
        <c:ser>
          <c:idx val="1"/>
          <c:order val="1"/>
          <c:tx>
            <c:strRef>
              <c:f>Sheet1!$C$1</c:f>
              <c:strCache>
                <c:ptCount val="1"/>
                <c:pt idx="0">
                  <c:v>ST 19
(808)</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Food poisoning (Salmonella/ Listeria/ E.coli)</c:v>
                </c:pt>
                <c:pt idx="1">
                  <c:v>Chicken - Preparation</c:v>
                </c:pt>
                <c:pt idx="2">
                  <c:v>Country of origin/ Foreign goods/ Ensure it's Irish</c:v>
                </c:pt>
                <c:pt idx="3">
                  <c:v>Additives/ E-numbers/ Dyes/Preservatives</c:v>
                </c:pt>
                <c:pt idx="4">
                  <c:v>Hygiene around food</c:v>
                </c:pt>
                <c:pt idx="5">
                  <c:v>Food not cooked thoroughly/ Un-cooked food</c:v>
                </c:pt>
                <c:pt idx="6">
                  <c:v>No concerns</c:v>
                </c:pt>
              </c:strCache>
            </c:strRef>
          </c:cat>
          <c:val>
            <c:numRef>
              <c:f>Sheet1!$C$2:$C$8</c:f>
              <c:numCache>
                <c:formatCode>General</c:formatCode>
                <c:ptCount val="7"/>
                <c:pt idx="0">
                  <c:v>12</c:v>
                </c:pt>
                <c:pt idx="1">
                  <c:v>12</c:v>
                </c:pt>
                <c:pt idx="2">
                  <c:v>4</c:v>
                </c:pt>
                <c:pt idx="3">
                  <c:v>8</c:v>
                </c:pt>
                <c:pt idx="4">
                  <c:v>6</c:v>
                </c:pt>
                <c:pt idx="5">
                  <c:v>6</c:v>
                </c:pt>
                <c:pt idx="6">
                  <c:v>6</c:v>
                </c:pt>
              </c:numCache>
            </c:numRef>
          </c:val>
          <c:extLst>
            <c:ext xmlns:c16="http://schemas.microsoft.com/office/drawing/2014/chart" uri="{C3380CC4-5D6E-409C-BE32-E72D297353CC}">
              <c16:uniqueId val="{00000001-B2FE-4BC9-9BB2-77DF9EDA065D}"/>
            </c:ext>
          </c:extLst>
        </c:ser>
        <c:ser>
          <c:idx val="2"/>
          <c:order val="2"/>
          <c:tx>
            <c:strRef>
              <c:f>Sheet1!$D$1</c:f>
              <c:strCache>
                <c:ptCount val="1"/>
                <c:pt idx="0">
                  <c:v>ST 20
(813)</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Food poisoning (Salmonella/ Listeria/ E.coli)</c:v>
                </c:pt>
                <c:pt idx="1">
                  <c:v>Chicken - Preparation</c:v>
                </c:pt>
                <c:pt idx="2">
                  <c:v>Country of origin/ Foreign goods/ Ensure it's Irish</c:v>
                </c:pt>
                <c:pt idx="3">
                  <c:v>Additives/ E-numbers/ Dyes/Preservatives</c:v>
                </c:pt>
                <c:pt idx="4">
                  <c:v>Hygiene around food</c:v>
                </c:pt>
                <c:pt idx="5">
                  <c:v>Food not cooked thoroughly/ Un-cooked food</c:v>
                </c:pt>
                <c:pt idx="6">
                  <c:v>No concerns</c:v>
                </c:pt>
              </c:strCache>
            </c:strRef>
          </c:cat>
          <c:val>
            <c:numRef>
              <c:f>Sheet1!$D$2:$D$8</c:f>
              <c:numCache>
                <c:formatCode>General</c:formatCode>
                <c:ptCount val="7"/>
                <c:pt idx="0">
                  <c:v>11</c:v>
                </c:pt>
                <c:pt idx="1">
                  <c:v>8</c:v>
                </c:pt>
                <c:pt idx="2">
                  <c:v>4</c:v>
                </c:pt>
                <c:pt idx="3">
                  <c:v>11</c:v>
                </c:pt>
                <c:pt idx="4">
                  <c:v>8</c:v>
                </c:pt>
                <c:pt idx="5">
                  <c:v>5</c:v>
                </c:pt>
                <c:pt idx="6">
                  <c:v>5</c:v>
                </c:pt>
              </c:numCache>
            </c:numRef>
          </c:val>
          <c:extLst>
            <c:ext xmlns:c16="http://schemas.microsoft.com/office/drawing/2014/chart" uri="{C3380CC4-5D6E-409C-BE32-E72D297353CC}">
              <c16:uniqueId val="{00000002-B2FE-4BC9-9BB2-77DF9EDA065D}"/>
            </c:ext>
          </c:extLst>
        </c:ser>
        <c:ser>
          <c:idx val="3"/>
          <c:order val="3"/>
          <c:tx>
            <c:strRef>
              <c:f>Sheet1!$E$1</c:f>
              <c:strCache>
                <c:ptCount val="1"/>
                <c:pt idx="0">
                  <c:v>ST 21
(803)</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Food poisoning (Salmonella/ Listeria/ E.coli)</c:v>
                </c:pt>
                <c:pt idx="1">
                  <c:v>Chicken - Preparation</c:v>
                </c:pt>
                <c:pt idx="2">
                  <c:v>Country of origin/ Foreign goods/ Ensure it's Irish</c:v>
                </c:pt>
                <c:pt idx="3">
                  <c:v>Additives/ E-numbers/ Dyes/Preservatives</c:v>
                </c:pt>
                <c:pt idx="4">
                  <c:v>Hygiene around food</c:v>
                </c:pt>
                <c:pt idx="5">
                  <c:v>Food not cooked thoroughly/ Un-cooked food</c:v>
                </c:pt>
                <c:pt idx="6">
                  <c:v>No concerns</c:v>
                </c:pt>
              </c:strCache>
            </c:strRef>
          </c:cat>
          <c:val>
            <c:numRef>
              <c:f>Sheet1!$E$2:$E$8</c:f>
              <c:numCache>
                <c:formatCode>General</c:formatCode>
                <c:ptCount val="7"/>
                <c:pt idx="0">
                  <c:v>9</c:v>
                </c:pt>
                <c:pt idx="1">
                  <c:v>13</c:v>
                </c:pt>
                <c:pt idx="2">
                  <c:v>5</c:v>
                </c:pt>
                <c:pt idx="3">
                  <c:v>8</c:v>
                </c:pt>
                <c:pt idx="4">
                  <c:v>5</c:v>
                </c:pt>
                <c:pt idx="5">
                  <c:v>7</c:v>
                </c:pt>
                <c:pt idx="6">
                  <c:v>10</c:v>
                </c:pt>
              </c:numCache>
            </c:numRef>
          </c:val>
          <c:extLst>
            <c:ext xmlns:c16="http://schemas.microsoft.com/office/drawing/2014/chart" uri="{C3380CC4-5D6E-409C-BE32-E72D297353CC}">
              <c16:uniqueId val="{00000003-B2FE-4BC9-9BB2-77DF9EDA065D}"/>
            </c:ext>
          </c:extLst>
        </c:ser>
        <c:dLbls>
          <c:dLblPos val="outEnd"/>
          <c:showLegendKey val="0"/>
          <c:showVal val="1"/>
          <c:showCatName val="0"/>
          <c:showSerName val="0"/>
          <c:showPercent val="0"/>
          <c:showBubbleSize val="0"/>
        </c:dLbls>
        <c:gapWidth val="50"/>
        <c:axId val="1281385408"/>
        <c:axId val="998214064"/>
      </c:barChart>
      <c:catAx>
        <c:axId val="128138540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1" i="0" u="none" strike="noStrike" kern="1200" baseline="0">
                <a:solidFill>
                  <a:srgbClr val="7F7F7F"/>
                </a:solidFill>
                <a:latin typeface="+mn-lt"/>
                <a:ea typeface="+mn-ea"/>
                <a:cs typeface="+mn-cs"/>
              </a:defRPr>
            </a:pPr>
            <a:endParaRPr lang="en-US"/>
          </a:p>
        </c:txPr>
        <c:crossAx val="998214064"/>
        <c:crosses val="autoZero"/>
        <c:auto val="1"/>
        <c:lblAlgn val="ctr"/>
        <c:lblOffset val="100"/>
        <c:noMultiLvlLbl val="0"/>
      </c:catAx>
      <c:valAx>
        <c:axId val="998214064"/>
        <c:scaling>
          <c:orientation val="minMax"/>
        </c:scaling>
        <c:delete val="1"/>
        <c:axPos val="t"/>
        <c:numFmt formatCode="General" sourceLinked="1"/>
        <c:majorTickMark val="none"/>
        <c:minorTickMark val="none"/>
        <c:tickLblPos val="nextTo"/>
        <c:crossAx val="1281385408"/>
        <c:crosses val="autoZero"/>
        <c:crossBetween val="between"/>
      </c:valAx>
      <c:spPr>
        <a:noFill/>
        <a:ln>
          <a:noFill/>
        </a:ln>
        <a:effectLst/>
      </c:spPr>
    </c:plotArea>
    <c:legend>
      <c:legendPos val="r"/>
      <c:layout>
        <c:manualLayout>
          <c:xMode val="edge"/>
          <c:yMode val="edge"/>
          <c:x val="0.8785199226450584"/>
          <c:y val="0.28084233625279637"/>
          <c:w val="8.7022965879265085E-2"/>
          <c:h val="0.39072909841611869"/>
        </c:manualLayout>
      </c:layout>
      <c:overlay val="0"/>
      <c:spPr>
        <a:noFill/>
        <a:ln>
          <a:noFill/>
        </a:ln>
        <a:effectLst/>
      </c:spPr>
      <c:txPr>
        <a:bodyPr rot="0" spcFirstLastPara="1" vertOverflow="ellipsis" vert="horz" wrap="square" anchor="ctr" anchorCtr="1"/>
        <a:lstStyle/>
        <a:p>
          <a:pPr>
            <a:defRPr sz="1200" b="1" i="0" u="none" strike="noStrike" kern="1200" baseline="0">
              <a:solidFill>
                <a:srgbClr val="7F7F7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Column1</c:v>
                </c:pt>
              </c:strCache>
            </c:strRef>
          </c:tx>
          <c:spPr>
            <a:solidFill>
              <a:schemeClr val="accent6"/>
            </a:solidFill>
            <a:ln>
              <a:noFill/>
            </a:ln>
            <a:effectLst/>
          </c:spPr>
          <c:invertIfNegative val="0"/>
          <c:dLbls>
            <c:dLbl>
              <c:idx val="1"/>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C85-46B8-945F-61C14BD085DC}"/>
                </c:ext>
              </c:extLst>
            </c:dLbl>
            <c:dLbl>
              <c:idx val="2"/>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C85-46B8-945F-61C14BD085DC}"/>
                </c:ext>
              </c:extLst>
            </c:dLbl>
            <c:dLbl>
              <c:idx val="3"/>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2F1-49AE-927A-8A582CCAAD17}"/>
                </c:ext>
              </c:extLst>
            </c:dLbl>
            <c:dLbl>
              <c:idx val="5"/>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C85-46B8-945F-61C14BD085DC}"/>
                </c:ext>
              </c:extLst>
            </c:dLbl>
            <c:dLbl>
              <c:idx val="6"/>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E26-4092-910E-FCA8BB7D27BE}"/>
                </c:ext>
              </c:extLst>
            </c:dLbl>
            <c:dLbl>
              <c:idx val="7"/>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2F1-49AE-927A-8A582CCAAD17}"/>
                </c:ext>
              </c:extLst>
            </c:dLbl>
            <c:dLbl>
              <c:idx val="9"/>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C85-46B8-945F-61C14BD085DC}"/>
                </c:ext>
              </c:extLst>
            </c:dLbl>
            <c:dLbl>
              <c:idx val="12"/>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E26-4092-910E-FCA8BB7D27BE}"/>
                </c:ext>
              </c:extLst>
            </c:dLbl>
            <c:dLbl>
              <c:idx val="13"/>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E26-4092-910E-FCA8BB7D27BE}"/>
                </c:ext>
              </c:extLst>
            </c:dLbl>
            <c:dLbl>
              <c:idx val="14"/>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E26-4092-910E-FCA8BB7D27BE}"/>
                </c:ext>
              </c:extLst>
            </c:dLbl>
            <c:dLbl>
              <c:idx val="15"/>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2F1-49AE-927A-8A582CCAAD1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ST 18
(805)
%</c:v>
                </c:pt>
                <c:pt idx="1">
                  <c:v>ST 19
(808)
%</c:v>
                </c:pt>
                <c:pt idx="2">
                  <c:v>ST 20
(813)
%</c:v>
                </c:pt>
                <c:pt idx="3">
                  <c:v>ST 21
(803)
%</c:v>
                </c:pt>
                <c:pt idx="4">
                  <c:v>ST 18
(805)
%</c:v>
                </c:pt>
                <c:pt idx="5">
                  <c:v>ST 19
(808)
%</c:v>
                </c:pt>
                <c:pt idx="6">
                  <c:v>ST 20
(813)
%</c:v>
                </c:pt>
                <c:pt idx="7">
                  <c:v>ST 21
(803)
%</c:v>
                </c:pt>
                <c:pt idx="8">
                  <c:v>ST 18
(805)
%</c:v>
                </c:pt>
                <c:pt idx="9">
                  <c:v>ST 19
(808)
%</c:v>
                </c:pt>
                <c:pt idx="10">
                  <c:v>ST 20
(813)
%</c:v>
                </c:pt>
                <c:pt idx="11">
                  <c:v>ST 21
(803)
%</c:v>
                </c:pt>
                <c:pt idx="12">
                  <c:v>ST 18
(805)
%</c:v>
                </c:pt>
                <c:pt idx="13">
                  <c:v>ST 19
(808)
%</c:v>
                </c:pt>
                <c:pt idx="14">
                  <c:v>ST 20
(813)
%</c:v>
                </c:pt>
                <c:pt idx="15">
                  <c:v>ST 21
(803)
%</c:v>
                </c:pt>
              </c:strCache>
            </c:strRef>
          </c:cat>
          <c:val>
            <c:numRef>
              <c:f>Sheet1!$B$2:$B$17</c:f>
              <c:numCache>
                <c:formatCode>General</c:formatCode>
                <c:ptCount val="16"/>
                <c:pt idx="0">
                  <c:v>1</c:v>
                </c:pt>
                <c:pt idx="1">
                  <c:v>0</c:v>
                </c:pt>
                <c:pt idx="2">
                  <c:v>0</c:v>
                </c:pt>
                <c:pt idx="3">
                  <c:v>0</c:v>
                </c:pt>
                <c:pt idx="4">
                  <c:v>1</c:v>
                </c:pt>
                <c:pt idx="5">
                  <c:v>0</c:v>
                </c:pt>
                <c:pt idx="6">
                  <c:v>0</c:v>
                </c:pt>
                <c:pt idx="7">
                  <c:v>0</c:v>
                </c:pt>
                <c:pt idx="8">
                  <c:v>1</c:v>
                </c:pt>
                <c:pt idx="9">
                  <c:v>0</c:v>
                </c:pt>
                <c:pt idx="10">
                  <c:v>1</c:v>
                </c:pt>
                <c:pt idx="11">
                  <c:v>1</c:v>
                </c:pt>
                <c:pt idx="12">
                  <c:v>0</c:v>
                </c:pt>
                <c:pt idx="13">
                  <c:v>0</c:v>
                </c:pt>
                <c:pt idx="14">
                  <c:v>0</c:v>
                </c:pt>
                <c:pt idx="15">
                  <c:v>0</c:v>
                </c:pt>
              </c:numCache>
            </c:numRef>
          </c:val>
          <c:extLst>
            <c:ext xmlns:c16="http://schemas.microsoft.com/office/drawing/2014/chart" uri="{C3380CC4-5D6E-409C-BE32-E72D297353CC}">
              <c16:uniqueId val="{00000008-FC85-46B8-945F-61C14BD085DC}"/>
            </c:ext>
          </c:extLst>
        </c:ser>
        <c:ser>
          <c:idx val="1"/>
          <c:order val="1"/>
          <c:tx>
            <c:strRef>
              <c:f>Sheet1!$C$1</c:f>
              <c:strCache>
                <c:ptCount val="1"/>
                <c:pt idx="0">
                  <c:v>Column2</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ST 18
(805)
%</c:v>
                </c:pt>
                <c:pt idx="1">
                  <c:v>ST 19
(808)
%</c:v>
                </c:pt>
                <c:pt idx="2">
                  <c:v>ST 20
(813)
%</c:v>
                </c:pt>
                <c:pt idx="3">
                  <c:v>ST 21
(803)
%</c:v>
                </c:pt>
                <c:pt idx="4">
                  <c:v>ST 18
(805)
%</c:v>
                </c:pt>
                <c:pt idx="5">
                  <c:v>ST 19
(808)
%</c:v>
                </c:pt>
                <c:pt idx="6">
                  <c:v>ST 20
(813)
%</c:v>
                </c:pt>
                <c:pt idx="7">
                  <c:v>ST 21
(803)
%</c:v>
                </c:pt>
                <c:pt idx="8">
                  <c:v>ST 18
(805)
%</c:v>
                </c:pt>
                <c:pt idx="9">
                  <c:v>ST 19
(808)
%</c:v>
                </c:pt>
                <c:pt idx="10">
                  <c:v>ST 20
(813)
%</c:v>
                </c:pt>
                <c:pt idx="11">
                  <c:v>ST 21
(803)
%</c:v>
                </c:pt>
                <c:pt idx="12">
                  <c:v>ST 18
(805)
%</c:v>
                </c:pt>
                <c:pt idx="13">
                  <c:v>ST 19
(808)
%</c:v>
                </c:pt>
                <c:pt idx="14">
                  <c:v>ST 20
(813)
%</c:v>
                </c:pt>
                <c:pt idx="15">
                  <c:v>ST 21
(803)
%</c:v>
                </c:pt>
              </c:strCache>
            </c:strRef>
          </c:cat>
          <c:val>
            <c:numRef>
              <c:f>Sheet1!$C$2:$C$17</c:f>
              <c:numCache>
                <c:formatCode>General</c:formatCode>
                <c:ptCount val="16"/>
                <c:pt idx="0">
                  <c:v>21</c:v>
                </c:pt>
                <c:pt idx="1">
                  <c:v>26</c:v>
                </c:pt>
                <c:pt idx="2">
                  <c:v>26</c:v>
                </c:pt>
                <c:pt idx="3">
                  <c:v>26</c:v>
                </c:pt>
                <c:pt idx="4">
                  <c:v>83</c:v>
                </c:pt>
                <c:pt idx="5">
                  <c:v>87</c:v>
                </c:pt>
                <c:pt idx="6">
                  <c:v>85</c:v>
                </c:pt>
                <c:pt idx="7">
                  <c:v>84</c:v>
                </c:pt>
                <c:pt idx="8">
                  <c:v>24</c:v>
                </c:pt>
                <c:pt idx="9">
                  <c:v>23</c:v>
                </c:pt>
                <c:pt idx="10">
                  <c:v>27</c:v>
                </c:pt>
                <c:pt idx="11">
                  <c:v>26</c:v>
                </c:pt>
                <c:pt idx="12">
                  <c:v>91</c:v>
                </c:pt>
                <c:pt idx="13">
                  <c:v>90</c:v>
                </c:pt>
                <c:pt idx="14">
                  <c:v>88</c:v>
                </c:pt>
                <c:pt idx="15">
                  <c:v>83</c:v>
                </c:pt>
              </c:numCache>
            </c:numRef>
          </c:val>
          <c:extLst>
            <c:ext xmlns:c16="http://schemas.microsoft.com/office/drawing/2014/chart" uri="{C3380CC4-5D6E-409C-BE32-E72D297353CC}">
              <c16:uniqueId val="{00000009-FC85-46B8-945F-61C14BD085DC}"/>
            </c:ext>
          </c:extLst>
        </c:ser>
        <c:ser>
          <c:idx val="2"/>
          <c:order val="2"/>
          <c:tx>
            <c:strRef>
              <c:f>Sheet1!$D$1</c:f>
              <c:strCache>
                <c:ptCount val="1"/>
                <c:pt idx="0">
                  <c:v>Column3</c:v>
                </c:pt>
              </c:strCache>
            </c:strRef>
          </c:tx>
          <c:spPr>
            <a:solidFill>
              <a:schemeClr val="accent1"/>
            </a:solidFill>
            <a:ln>
              <a:noFill/>
            </a:ln>
            <a:effectLst/>
          </c:spPr>
          <c:invertIfNegative val="0"/>
          <c:dLbls>
            <c:dLbl>
              <c:idx val="12"/>
              <c:layout>
                <c:manualLayout>
                  <c:x val="-1.1412185764945042E-16"/>
                  <c:y val="9.017471884303664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E26-4092-910E-FCA8BB7D27B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ST 18
(805)
%</c:v>
                </c:pt>
                <c:pt idx="1">
                  <c:v>ST 19
(808)
%</c:v>
                </c:pt>
                <c:pt idx="2">
                  <c:v>ST 20
(813)
%</c:v>
                </c:pt>
                <c:pt idx="3">
                  <c:v>ST 21
(803)
%</c:v>
                </c:pt>
                <c:pt idx="4">
                  <c:v>ST 18
(805)
%</c:v>
                </c:pt>
                <c:pt idx="5">
                  <c:v>ST 19
(808)
%</c:v>
                </c:pt>
                <c:pt idx="6">
                  <c:v>ST 20
(813)
%</c:v>
                </c:pt>
                <c:pt idx="7">
                  <c:v>ST 21
(803)
%</c:v>
                </c:pt>
                <c:pt idx="8">
                  <c:v>ST 18
(805)
%</c:v>
                </c:pt>
                <c:pt idx="9">
                  <c:v>ST 19
(808)
%</c:v>
                </c:pt>
                <c:pt idx="10">
                  <c:v>ST 20
(813)
%</c:v>
                </c:pt>
                <c:pt idx="11">
                  <c:v>ST 21
(803)
%</c:v>
                </c:pt>
                <c:pt idx="12">
                  <c:v>ST 18
(805)
%</c:v>
                </c:pt>
                <c:pt idx="13">
                  <c:v>ST 19
(808)
%</c:v>
                </c:pt>
                <c:pt idx="14">
                  <c:v>ST 20
(813)
%</c:v>
                </c:pt>
                <c:pt idx="15">
                  <c:v>ST 21
(803)
%</c:v>
                </c:pt>
              </c:strCache>
            </c:strRef>
          </c:cat>
          <c:val>
            <c:numRef>
              <c:f>Sheet1!$D$2:$D$17</c:f>
              <c:numCache>
                <c:formatCode>General</c:formatCode>
                <c:ptCount val="16"/>
                <c:pt idx="0">
                  <c:v>31</c:v>
                </c:pt>
                <c:pt idx="1">
                  <c:v>30</c:v>
                </c:pt>
                <c:pt idx="2">
                  <c:v>34</c:v>
                </c:pt>
                <c:pt idx="3">
                  <c:v>28</c:v>
                </c:pt>
                <c:pt idx="4">
                  <c:v>11</c:v>
                </c:pt>
                <c:pt idx="5">
                  <c:v>9</c:v>
                </c:pt>
                <c:pt idx="6">
                  <c:v>10</c:v>
                </c:pt>
                <c:pt idx="7">
                  <c:v>9</c:v>
                </c:pt>
                <c:pt idx="8">
                  <c:v>31</c:v>
                </c:pt>
                <c:pt idx="9">
                  <c:v>35</c:v>
                </c:pt>
                <c:pt idx="10">
                  <c:v>31</c:v>
                </c:pt>
                <c:pt idx="11">
                  <c:v>28</c:v>
                </c:pt>
                <c:pt idx="12">
                  <c:v>5</c:v>
                </c:pt>
                <c:pt idx="13">
                  <c:v>5</c:v>
                </c:pt>
                <c:pt idx="14">
                  <c:v>6</c:v>
                </c:pt>
                <c:pt idx="15">
                  <c:v>7</c:v>
                </c:pt>
              </c:numCache>
            </c:numRef>
          </c:val>
          <c:extLst>
            <c:ext xmlns:c16="http://schemas.microsoft.com/office/drawing/2014/chart" uri="{C3380CC4-5D6E-409C-BE32-E72D297353CC}">
              <c16:uniqueId val="{0000000B-FC85-46B8-945F-61C14BD085DC}"/>
            </c:ext>
          </c:extLst>
        </c:ser>
        <c:ser>
          <c:idx val="3"/>
          <c:order val="3"/>
          <c:tx>
            <c:strRef>
              <c:f>Sheet1!$E$1</c:f>
              <c:strCache>
                <c:ptCount val="1"/>
                <c:pt idx="0">
                  <c:v>Column4</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ST 18
(805)
%</c:v>
                </c:pt>
                <c:pt idx="1">
                  <c:v>ST 19
(808)
%</c:v>
                </c:pt>
                <c:pt idx="2">
                  <c:v>ST 20
(813)
%</c:v>
                </c:pt>
                <c:pt idx="3">
                  <c:v>ST 21
(803)
%</c:v>
                </c:pt>
                <c:pt idx="4">
                  <c:v>ST 18
(805)
%</c:v>
                </c:pt>
                <c:pt idx="5">
                  <c:v>ST 19
(808)
%</c:v>
                </c:pt>
                <c:pt idx="6">
                  <c:v>ST 20
(813)
%</c:v>
                </c:pt>
                <c:pt idx="7">
                  <c:v>ST 21
(803)
%</c:v>
                </c:pt>
                <c:pt idx="8">
                  <c:v>ST 18
(805)
%</c:v>
                </c:pt>
                <c:pt idx="9">
                  <c:v>ST 19
(808)
%</c:v>
                </c:pt>
                <c:pt idx="10">
                  <c:v>ST 20
(813)
%</c:v>
                </c:pt>
                <c:pt idx="11">
                  <c:v>ST 21
(803)
%</c:v>
                </c:pt>
                <c:pt idx="12">
                  <c:v>ST 18
(805)
%</c:v>
                </c:pt>
                <c:pt idx="13">
                  <c:v>ST 19
(808)
%</c:v>
                </c:pt>
                <c:pt idx="14">
                  <c:v>ST 20
(813)
%</c:v>
                </c:pt>
                <c:pt idx="15">
                  <c:v>ST 21
(803)
%</c:v>
                </c:pt>
              </c:strCache>
            </c:strRef>
          </c:cat>
          <c:val>
            <c:numRef>
              <c:f>Sheet1!$E$2:$E$17</c:f>
              <c:numCache>
                <c:formatCode>General</c:formatCode>
                <c:ptCount val="16"/>
                <c:pt idx="0">
                  <c:v>48</c:v>
                </c:pt>
                <c:pt idx="1">
                  <c:v>45</c:v>
                </c:pt>
                <c:pt idx="2">
                  <c:v>40</c:v>
                </c:pt>
                <c:pt idx="3">
                  <c:v>46</c:v>
                </c:pt>
                <c:pt idx="4">
                  <c:v>6</c:v>
                </c:pt>
                <c:pt idx="5">
                  <c:v>4</c:v>
                </c:pt>
                <c:pt idx="6">
                  <c:v>5</c:v>
                </c:pt>
                <c:pt idx="7">
                  <c:v>6</c:v>
                </c:pt>
                <c:pt idx="8">
                  <c:v>44</c:v>
                </c:pt>
                <c:pt idx="9">
                  <c:v>42</c:v>
                </c:pt>
                <c:pt idx="10">
                  <c:v>41</c:v>
                </c:pt>
                <c:pt idx="11">
                  <c:v>46</c:v>
                </c:pt>
                <c:pt idx="12">
                  <c:v>4</c:v>
                </c:pt>
                <c:pt idx="13">
                  <c:v>5</c:v>
                </c:pt>
                <c:pt idx="14">
                  <c:v>6</c:v>
                </c:pt>
                <c:pt idx="15">
                  <c:v>10</c:v>
                </c:pt>
              </c:numCache>
            </c:numRef>
          </c:val>
          <c:extLst>
            <c:ext xmlns:c16="http://schemas.microsoft.com/office/drawing/2014/chart" uri="{C3380CC4-5D6E-409C-BE32-E72D297353CC}">
              <c16:uniqueId val="{0000000C-FC85-46B8-945F-61C14BD085DC}"/>
            </c:ext>
          </c:extLst>
        </c:ser>
        <c:dLbls>
          <c:dLblPos val="ctr"/>
          <c:showLegendKey val="0"/>
          <c:showVal val="1"/>
          <c:showCatName val="0"/>
          <c:showSerName val="0"/>
          <c:showPercent val="0"/>
          <c:showBubbleSize val="0"/>
        </c:dLbls>
        <c:gapWidth val="100"/>
        <c:overlap val="100"/>
        <c:axId val="136341504"/>
        <c:axId val="136162688"/>
      </c:barChart>
      <c:catAx>
        <c:axId val="136341504"/>
        <c:scaling>
          <c:orientation val="minMax"/>
        </c:scaling>
        <c:delete val="0"/>
        <c:axPos val="b"/>
        <c:numFmt formatCode="General" sourceLinked="1"/>
        <c:majorTickMark val="none"/>
        <c:minorTickMark val="none"/>
        <c:tickLblPos val="high"/>
        <c:spPr>
          <a:noFill/>
          <a:ln w="9525" cap="flat" cmpd="sng" algn="ctr">
            <a:solidFill>
              <a:schemeClr val="bg1"/>
            </a:solidFill>
            <a:round/>
          </a:ln>
          <a:effectLst/>
        </c:spPr>
        <c:txPr>
          <a:bodyPr rot="-6000000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en-US"/>
          </a:p>
        </c:txPr>
        <c:crossAx val="136162688"/>
        <c:crosses val="autoZero"/>
        <c:auto val="1"/>
        <c:lblAlgn val="ctr"/>
        <c:lblOffset val="100"/>
        <c:noMultiLvlLbl val="0"/>
      </c:catAx>
      <c:valAx>
        <c:axId val="136162688"/>
        <c:scaling>
          <c:orientation val="minMax"/>
        </c:scaling>
        <c:delete val="1"/>
        <c:axPos val="l"/>
        <c:numFmt formatCode="0%" sourceLinked="1"/>
        <c:majorTickMark val="none"/>
        <c:minorTickMark val="none"/>
        <c:tickLblPos val="nextTo"/>
        <c:crossAx val="136341504"/>
        <c:crosses val="autoZero"/>
        <c:crossBetween val="between"/>
      </c:valAx>
      <c:spPr>
        <a:noFill/>
        <a:ln>
          <a:noFill/>
        </a:ln>
        <a:effectLst/>
      </c:spPr>
    </c:plotArea>
    <c:plotVisOnly val="1"/>
    <c:dispBlanksAs val="gap"/>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Column1</c:v>
                </c:pt>
              </c:strCache>
            </c:strRef>
          </c:tx>
          <c:spPr>
            <a:solidFill>
              <a:schemeClr val="accent6"/>
            </a:solidFill>
            <a:ln>
              <a:noFill/>
            </a:ln>
            <a:effectLst/>
          </c:spPr>
          <c:invertIfNegative val="0"/>
          <c:dLbls>
            <c:dLbl>
              <c:idx val="1"/>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C1C-495F-80C2-18BD0C6D671C}"/>
                </c:ext>
              </c:extLst>
            </c:dLbl>
            <c:dLbl>
              <c:idx val="2"/>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C1C-495F-80C2-18BD0C6D671C}"/>
                </c:ext>
              </c:extLst>
            </c:dLbl>
            <c:dLbl>
              <c:idx val="3"/>
              <c:tx>
                <c:rich>
                  <a:bodyPr/>
                  <a:lstStyle/>
                  <a:p>
                    <a:r>
                      <a:rPr lang="en-US" dirty="0">
                        <a:solidFill>
                          <a:schemeClr val="bg1"/>
                        </a:solidFill>
                      </a:rPr>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D5C-461D-B3A0-9A6C35F9E6CB}"/>
                </c:ext>
              </c:extLst>
            </c:dLbl>
            <c:dLbl>
              <c:idx val="5"/>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C1C-495F-80C2-18BD0C6D671C}"/>
                </c:ext>
              </c:extLst>
            </c:dLbl>
            <c:dLbl>
              <c:idx val="6"/>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9C1C-495F-80C2-18BD0C6D671C}"/>
                </c:ext>
              </c:extLst>
            </c:dLbl>
            <c:dLbl>
              <c:idx val="7"/>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D5C-461D-B3A0-9A6C35F9E6CB}"/>
                </c:ext>
              </c:extLst>
            </c:dLbl>
            <c:dLbl>
              <c:idx val="8"/>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9C1C-495F-80C2-18BD0C6D671C}"/>
                </c:ext>
              </c:extLst>
            </c:dLbl>
            <c:dLbl>
              <c:idx val="9"/>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73A-46EE-83B9-315CF4C97B87}"/>
                </c:ext>
              </c:extLst>
            </c:dLbl>
            <c:dLbl>
              <c:idx val="10"/>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9C1C-495F-80C2-18BD0C6D671C}"/>
                </c:ext>
              </c:extLst>
            </c:dLbl>
            <c:dLbl>
              <c:idx val="11"/>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D5C-461D-B3A0-9A6C35F9E6CB}"/>
                </c:ext>
              </c:extLst>
            </c:dLbl>
            <c:dLbl>
              <c:idx val="13"/>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9C1C-495F-80C2-18BD0C6D671C}"/>
                </c:ext>
              </c:extLst>
            </c:dLbl>
            <c:dLbl>
              <c:idx val="14"/>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9C1C-495F-80C2-18BD0C6D671C}"/>
                </c:ext>
              </c:extLst>
            </c:dLbl>
            <c:dLbl>
              <c:idx val="15"/>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D5C-461D-B3A0-9A6C35F9E6CB}"/>
                </c:ext>
              </c:extLst>
            </c:dLbl>
            <c:dLbl>
              <c:idx val="17"/>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9C1C-495F-80C2-18BD0C6D671C}"/>
                </c:ext>
              </c:extLst>
            </c:dLbl>
            <c:dLbl>
              <c:idx val="18"/>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73A-46EE-83B9-315CF4C97B87}"/>
                </c:ext>
              </c:extLst>
            </c:dLbl>
            <c:dLbl>
              <c:idx val="19"/>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D5C-461D-B3A0-9A6C35F9E6CB}"/>
                </c:ext>
              </c:extLst>
            </c:dLbl>
            <c:dLbl>
              <c:idx val="20"/>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73A-46EE-83B9-315CF4C97B87}"/>
                </c:ext>
              </c:extLst>
            </c:dLbl>
            <c:dLbl>
              <c:idx val="21"/>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73A-46EE-83B9-315CF4C97B87}"/>
                </c:ext>
              </c:extLst>
            </c:dLbl>
            <c:dLbl>
              <c:idx val="22"/>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73A-46EE-83B9-315CF4C97B87}"/>
                </c:ext>
              </c:extLst>
            </c:dLbl>
            <c:dLbl>
              <c:idx val="23"/>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5D5C-461D-B3A0-9A6C35F9E6C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ST 18
(805)
%</c:v>
                </c:pt>
                <c:pt idx="1">
                  <c:v>ST 19
(808)
%</c:v>
                </c:pt>
                <c:pt idx="2">
                  <c:v>ST 20
(813)
%</c:v>
                </c:pt>
                <c:pt idx="3">
                  <c:v>ST 21
(803)
%</c:v>
                </c:pt>
                <c:pt idx="4">
                  <c:v>ST 18
(504)
%</c:v>
                </c:pt>
                <c:pt idx="5">
                  <c:v>ST 19
(507)
%</c:v>
                </c:pt>
                <c:pt idx="6">
                  <c:v>ST 20
(504)
%</c:v>
                </c:pt>
                <c:pt idx="7">
                  <c:v>ST 21
(502)
%</c:v>
                </c:pt>
                <c:pt idx="8">
                  <c:v>ST 18
(301)
%</c:v>
                </c:pt>
                <c:pt idx="9">
                  <c:v>ST 19
(301)
%</c:v>
                </c:pt>
                <c:pt idx="10">
                  <c:v>ST 20
(309)
%</c:v>
                </c:pt>
                <c:pt idx="11">
                  <c:v>ST 21
(301)
%</c:v>
                </c:pt>
                <c:pt idx="12">
                  <c:v>ST 18
(805)
%</c:v>
                </c:pt>
                <c:pt idx="13">
                  <c:v>ST 19
(808)
%</c:v>
                </c:pt>
                <c:pt idx="14">
                  <c:v>ST 20
(813)
%</c:v>
                </c:pt>
                <c:pt idx="15">
                  <c:v>ST 21
(803)
%</c:v>
                </c:pt>
                <c:pt idx="16">
                  <c:v>ST 18
(504)
%</c:v>
                </c:pt>
                <c:pt idx="17">
                  <c:v>ST 19
(507)
%</c:v>
                </c:pt>
                <c:pt idx="18">
                  <c:v>ST 20
(504)
%</c:v>
                </c:pt>
                <c:pt idx="19">
                  <c:v>ST 21
(502)
%</c:v>
                </c:pt>
                <c:pt idx="20">
                  <c:v>ST 18
(301)
%</c:v>
                </c:pt>
                <c:pt idx="21">
                  <c:v>ST 19
(301)
%</c:v>
                </c:pt>
                <c:pt idx="22">
                  <c:v>ST 20
(309)
%</c:v>
                </c:pt>
                <c:pt idx="23">
                  <c:v>ST 21
(301)
%</c:v>
                </c:pt>
              </c:strCache>
            </c:strRef>
          </c:cat>
          <c:val>
            <c:numRef>
              <c:f>Sheet1!$B$2:$B$25</c:f>
              <c:numCache>
                <c:formatCode>General</c:formatCode>
                <c:ptCount val="24"/>
                <c:pt idx="0">
                  <c:v>1</c:v>
                </c:pt>
                <c:pt idx="1">
                  <c:v>0</c:v>
                </c:pt>
                <c:pt idx="2">
                  <c:v>0</c:v>
                </c:pt>
                <c:pt idx="3">
                  <c:v>0</c:v>
                </c:pt>
                <c:pt idx="4">
                  <c:v>1</c:v>
                </c:pt>
                <c:pt idx="5">
                  <c:v>0</c:v>
                </c:pt>
                <c:pt idx="6">
                  <c:v>0</c:v>
                </c:pt>
                <c:pt idx="7">
                  <c:v>0</c:v>
                </c:pt>
                <c:pt idx="8">
                  <c:v>0</c:v>
                </c:pt>
                <c:pt idx="9">
                  <c:v>0</c:v>
                </c:pt>
                <c:pt idx="10">
                  <c:v>0</c:v>
                </c:pt>
                <c:pt idx="11">
                  <c:v>0</c:v>
                </c:pt>
                <c:pt idx="12">
                  <c:v>1</c:v>
                </c:pt>
                <c:pt idx="13">
                  <c:v>0</c:v>
                </c:pt>
                <c:pt idx="14">
                  <c:v>0</c:v>
                </c:pt>
                <c:pt idx="15">
                  <c:v>0</c:v>
                </c:pt>
                <c:pt idx="16">
                  <c:v>1</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E-9C1C-495F-80C2-18BD0C6D671C}"/>
            </c:ext>
          </c:extLst>
        </c:ser>
        <c:ser>
          <c:idx val="1"/>
          <c:order val="1"/>
          <c:tx>
            <c:strRef>
              <c:f>Sheet1!$C$1</c:f>
              <c:strCache>
                <c:ptCount val="1"/>
                <c:pt idx="0">
                  <c:v>Column2</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ST 18
(805)
%</c:v>
                </c:pt>
                <c:pt idx="1">
                  <c:v>ST 19
(808)
%</c:v>
                </c:pt>
                <c:pt idx="2">
                  <c:v>ST 20
(813)
%</c:v>
                </c:pt>
                <c:pt idx="3">
                  <c:v>ST 21
(803)
%</c:v>
                </c:pt>
                <c:pt idx="4">
                  <c:v>ST 18
(504)
%</c:v>
                </c:pt>
                <c:pt idx="5">
                  <c:v>ST 19
(507)
%</c:v>
                </c:pt>
                <c:pt idx="6">
                  <c:v>ST 20
(504)
%</c:v>
                </c:pt>
                <c:pt idx="7">
                  <c:v>ST 21
(502)
%</c:v>
                </c:pt>
                <c:pt idx="8">
                  <c:v>ST 18
(301)
%</c:v>
                </c:pt>
                <c:pt idx="9">
                  <c:v>ST 19
(301)
%</c:v>
                </c:pt>
                <c:pt idx="10">
                  <c:v>ST 20
(309)
%</c:v>
                </c:pt>
                <c:pt idx="11">
                  <c:v>ST 21
(301)
%</c:v>
                </c:pt>
                <c:pt idx="12">
                  <c:v>ST 18
(805)
%</c:v>
                </c:pt>
                <c:pt idx="13">
                  <c:v>ST 19
(808)
%</c:v>
                </c:pt>
                <c:pt idx="14">
                  <c:v>ST 20
(813)
%</c:v>
                </c:pt>
                <c:pt idx="15">
                  <c:v>ST 21
(803)
%</c:v>
                </c:pt>
                <c:pt idx="16">
                  <c:v>ST 18
(504)
%</c:v>
                </c:pt>
                <c:pt idx="17">
                  <c:v>ST 19
(507)
%</c:v>
                </c:pt>
                <c:pt idx="18">
                  <c:v>ST 20
(504)
%</c:v>
                </c:pt>
                <c:pt idx="19">
                  <c:v>ST 21
(502)
%</c:v>
                </c:pt>
                <c:pt idx="20">
                  <c:v>ST 18
(301)
%</c:v>
                </c:pt>
                <c:pt idx="21">
                  <c:v>ST 19
(301)
%</c:v>
                </c:pt>
                <c:pt idx="22">
                  <c:v>ST 20
(309)
%</c:v>
                </c:pt>
                <c:pt idx="23">
                  <c:v>ST 21
(301)
%</c:v>
                </c:pt>
              </c:strCache>
            </c:strRef>
          </c:cat>
          <c:val>
            <c:numRef>
              <c:f>Sheet1!$C$2:$C$25</c:f>
              <c:numCache>
                <c:formatCode>General</c:formatCode>
                <c:ptCount val="24"/>
                <c:pt idx="0">
                  <c:v>21</c:v>
                </c:pt>
                <c:pt idx="1">
                  <c:v>26</c:v>
                </c:pt>
                <c:pt idx="2">
                  <c:v>26</c:v>
                </c:pt>
                <c:pt idx="3">
                  <c:v>26</c:v>
                </c:pt>
                <c:pt idx="4">
                  <c:v>19</c:v>
                </c:pt>
                <c:pt idx="5">
                  <c:v>21</c:v>
                </c:pt>
                <c:pt idx="6">
                  <c:v>24</c:v>
                </c:pt>
                <c:pt idx="7">
                  <c:v>23</c:v>
                </c:pt>
                <c:pt idx="8">
                  <c:v>25</c:v>
                </c:pt>
                <c:pt idx="9">
                  <c:v>33</c:v>
                </c:pt>
                <c:pt idx="10">
                  <c:v>30</c:v>
                </c:pt>
                <c:pt idx="11">
                  <c:v>31</c:v>
                </c:pt>
                <c:pt idx="12">
                  <c:v>83</c:v>
                </c:pt>
                <c:pt idx="13">
                  <c:v>87</c:v>
                </c:pt>
                <c:pt idx="14">
                  <c:v>85</c:v>
                </c:pt>
                <c:pt idx="15">
                  <c:v>84</c:v>
                </c:pt>
                <c:pt idx="16">
                  <c:v>81</c:v>
                </c:pt>
                <c:pt idx="17">
                  <c:v>86</c:v>
                </c:pt>
                <c:pt idx="18">
                  <c:v>86</c:v>
                </c:pt>
                <c:pt idx="19">
                  <c:v>81</c:v>
                </c:pt>
                <c:pt idx="20">
                  <c:v>86</c:v>
                </c:pt>
                <c:pt idx="21">
                  <c:v>88</c:v>
                </c:pt>
                <c:pt idx="22">
                  <c:v>83</c:v>
                </c:pt>
                <c:pt idx="23">
                  <c:v>89</c:v>
                </c:pt>
              </c:numCache>
            </c:numRef>
          </c:val>
          <c:extLst>
            <c:ext xmlns:c16="http://schemas.microsoft.com/office/drawing/2014/chart" uri="{C3380CC4-5D6E-409C-BE32-E72D297353CC}">
              <c16:uniqueId val="{0000000F-9C1C-495F-80C2-18BD0C6D671C}"/>
            </c:ext>
          </c:extLst>
        </c:ser>
        <c:ser>
          <c:idx val="2"/>
          <c:order val="2"/>
          <c:tx>
            <c:strRef>
              <c:f>Sheet1!$D$1</c:f>
              <c:strCache>
                <c:ptCount val="1"/>
                <c:pt idx="0">
                  <c:v>Column3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ST 18
(805)
%</c:v>
                </c:pt>
                <c:pt idx="1">
                  <c:v>ST 19
(808)
%</c:v>
                </c:pt>
                <c:pt idx="2">
                  <c:v>ST 20
(813)
%</c:v>
                </c:pt>
                <c:pt idx="3">
                  <c:v>ST 21
(803)
%</c:v>
                </c:pt>
                <c:pt idx="4">
                  <c:v>ST 18
(504)
%</c:v>
                </c:pt>
                <c:pt idx="5">
                  <c:v>ST 19
(507)
%</c:v>
                </c:pt>
                <c:pt idx="6">
                  <c:v>ST 20
(504)
%</c:v>
                </c:pt>
                <c:pt idx="7">
                  <c:v>ST 21
(502)
%</c:v>
                </c:pt>
                <c:pt idx="8">
                  <c:v>ST 18
(301)
%</c:v>
                </c:pt>
                <c:pt idx="9">
                  <c:v>ST 19
(301)
%</c:v>
                </c:pt>
                <c:pt idx="10">
                  <c:v>ST 20
(309)
%</c:v>
                </c:pt>
                <c:pt idx="11">
                  <c:v>ST 21
(301)
%</c:v>
                </c:pt>
                <c:pt idx="12">
                  <c:v>ST 18
(805)
%</c:v>
                </c:pt>
                <c:pt idx="13">
                  <c:v>ST 19
(808)
%</c:v>
                </c:pt>
                <c:pt idx="14">
                  <c:v>ST 20
(813)
%</c:v>
                </c:pt>
                <c:pt idx="15">
                  <c:v>ST 21
(803)
%</c:v>
                </c:pt>
                <c:pt idx="16">
                  <c:v>ST 18
(504)
%</c:v>
                </c:pt>
                <c:pt idx="17">
                  <c:v>ST 19
(507)
%</c:v>
                </c:pt>
                <c:pt idx="18">
                  <c:v>ST 20
(504)
%</c:v>
                </c:pt>
                <c:pt idx="19">
                  <c:v>ST 21
(502)
%</c:v>
                </c:pt>
                <c:pt idx="20">
                  <c:v>ST 18
(301)
%</c:v>
                </c:pt>
                <c:pt idx="21">
                  <c:v>ST 19
(301)
%</c:v>
                </c:pt>
                <c:pt idx="22">
                  <c:v>ST 20
(309)
%</c:v>
                </c:pt>
                <c:pt idx="23">
                  <c:v>ST 21
(301)
%</c:v>
                </c:pt>
              </c:strCache>
            </c:strRef>
          </c:cat>
          <c:val>
            <c:numRef>
              <c:f>Sheet1!$D$2:$D$25</c:f>
              <c:numCache>
                <c:formatCode>General</c:formatCode>
                <c:ptCount val="24"/>
                <c:pt idx="0">
                  <c:v>31</c:v>
                </c:pt>
                <c:pt idx="1">
                  <c:v>30</c:v>
                </c:pt>
                <c:pt idx="2">
                  <c:v>34</c:v>
                </c:pt>
                <c:pt idx="3">
                  <c:v>28</c:v>
                </c:pt>
                <c:pt idx="4">
                  <c:v>32</c:v>
                </c:pt>
                <c:pt idx="5">
                  <c:v>33</c:v>
                </c:pt>
                <c:pt idx="6">
                  <c:v>37</c:v>
                </c:pt>
                <c:pt idx="7">
                  <c:v>30</c:v>
                </c:pt>
                <c:pt idx="8">
                  <c:v>28</c:v>
                </c:pt>
                <c:pt idx="9">
                  <c:v>23</c:v>
                </c:pt>
                <c:pt idx="10">
                  <c:v>28</c:v>
                </c:pt>
                <c:pt idx="11">
                  <c:v>24</c:v>
                </c:pt>
                <c:pt idx="12">
                  <c:v>11</c:v>
                </c:pt>
                <c:pt idx="13">
                  <c:v>9</c:v>
                </c:pt>
                <c:pt idx="14">
                  <c:v>10</c:v>
                </c:pt>
                <c:pt idx="15">
                  <c:v>9</c:v>
                </c:pt>
                <c:pt idx="16">
                  <c:v>12</c:v>
                </c:pt>
                <c:pt idx="17">
                  <c:v>10</c:v>
                </c:pt>
                <c:pt idx="18">
                  <c:v>10</c:v>
                </c:pt>
                <c:pt idx="19">
                  <c:v>11</c:v>
                </c:pt>
                <c:pt idx="20">
                  <c:v>8</c:v>
                </c:pt>
                <c:pt idx="21">
                  <c:v>8</c:v>
                </c:pt>
                <c:pt idx="22">
                  <c:v>10</c:v>
                </c:pt>
                <c:pt idx="23">
                  <c:v>7</c:v>
                </c:pt>
              </c:numCache>
            </c:numRef>
          </c:val>
          <c:extLst>
            <c:ext xmlns:c16="http://schemas.microsoft.com/office/drawing/2014/chart" uri="{C3380CC4-5D6E-409C-BE32-E72D297353CC}">
              <c16:uniqueId val="{00000010-9C1C-495F-80C2-18BD0C6D671C}"/>
            </c:ext>
          </c:extLst>
        </c:ser>
        <c:ser>
          <c:idx val="3"/>
          <c:order val="3"/>
          <c:tx>
            <c:strRef>
              <c:f>Sheet1!$E$1</c:f>
              <c:strCache>
                <c:ptCount val="1"/>
                <c:pt idx="0">
                  <c:v>Column4</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ST 18
(805)
%</c:v>
                </c:pt>
                <c:pt idx="1">
                  <c:v>ST 19
(808)
%</c:v>
                </c:pt>
                <c:pt idx="2">
                  <c:v>ST 20
(813)
%</c:v>
                </c:pt>
                <c:pt idx="3">
                  <c:v>ST 21
(803)
%</c:v>
                </c:pt>
                <c:pt idx="4">
                  <c:v>ST 18
(504)
%</c:v>
                </c:pt>
                <c:pt idx="5">
                  <c:v>ST 19
(507)
%</c:v>
                </c:pt>
                <c:pt idx="6">
                  <c:v>ST 20
(504)
%</c:v>
                </c:pt>
                <c:pt idx="7">
                  <c:v>ST 21
(502)
%</c:v>
                </c:pt>
                <c:pt idx="8">
                  <c:v>ST 18
(301)
%</c:v>
                </c:pt>
                <c:pt idx="9">
                  <c:v>ST 19
(301)
%</c:v>
                </c:pt>
                <c:pt idx="10">
                  <c:v>ST 20
(309)
%</c:v>
                </c:pt>
                <c:pt idx="11">
                  <c:v>ST 21
(301)
%</c:v>
                </c:pt>
                <c:pt idx="12">
                  <c:v>ST 18
(805)
%</c:v>
                </c:pt>
                <c:pt idx="13">
                  <c:v>ST 19
(808)
%</c:v>
                </c:pt>
                <c:pt idx="14">
                  <c:v>ST 20
(813)
%</c:v>
                </c:pt>
                <c:pt idx="15">
                  <c:v>ST 21
(803)
%</c:v>
                </c:pt>
                <c:pt idx="16">
                  <c:v>ST 18
(504)
%</c:v>
                </c:pt>
                <c:pt idx="17">
                  <c:v>ST 19
(507)
%</c:v>
                </c:pt>
                <c:pt idx="18">
                  <c:v>ST 20
(504)
%</c:v>
                </c:pt>
                <c:pt idx="19">
                  <c:v>ST 21
(502)
%</c:v>
                </c:pt>
                <c:pt idx="20">
                  <c:v>ST 18
(301)
%</c:v>
                </c:pt>
                <c:pt idx="21">
                  <c:v>ST 19
(301)
%</c:v>
                </c:pt>
                <c:pt idx="22">
                  <c:v>ST 20
(309)
%</c:v>
                </c:pt>
                <c:pt idx="23">
                  <c:v>ST 21
(301)
%</c:v>
                </c:pt>
              </c:strCache>
            </c:strRef>
          </c:cat>
          <c:val>
            <c:numRef>
              <c:f>Sheet1!$E$2:$E$25</c:f>
              <c:numCache>
                <c:formatCode>General</c:formatCode>
                <c:ptCount val="24"/>
                <c:pt idx="0">
                  <c:v>48</c:v>
                </c:pt>
                <c:pt idx="1">
                  <c:v>45</c:v>
                </c:pt>
                <c:pt idx="2">
                  <c:v>40</c:v>
                </c:pt>
                <c:pt idx="3">
                  <c:v>46</c:v>
                </c:pt>
                <c:pt idx="4">
                  <c:v>48</c:v>
                </c:pt>
                <c:pt idx="5">
                  <c:v>45</c:v>
                </c:pt>
                <c:pt idx="6">
                  <c:v>38</c:v>
                </c:pt>
                <c:pt idx="7">
                  <c:v>46</c:v>
                </c:pt>
                <c:pt idx="8">
                  <c:v>47</c:v>
                </c:pt>
                <c:pt idx="9">
                  <c:v>43</c:v>
                </c:pt>
                <c:pt idx="10">
                  <c:v>42</c:v>
                </c:pt>
                <c:pt idx="11">
                  <c:v>44</c:v>
                </c:pt>
                <c:pt idx="12">
                  <c:v>6</c:v>
                </c:pt>
                <c:pt idx="13">
                  <c:v>4</c:v>
                </c:pt>
                <c:pt idx="14">
                  <c:v>5</c:v>
                </c:pt>
                <c:pt idx="15">
                  <c:v>6</c:v>
                </c:pt>
                <c:pt idx="16">
                  <c:v>6</c:v>
                </c:pt>
                <c:pt idx="17">
                  <c:v>3</c:v>
                </c:pt>
                <c:pt idx="18">
                  <c:v>3</c:v>
                </c:pt>
                <c:pt idx="19">
                  <c:v>8</c:v>
                </c:pt>
                <c:pt idx="20">
                  <c:v>6</c:v>
                </c:pt>
                <c:pt idx="21">
                  <c:v>4</c:v>
                </c:pt>
                <c:pt idx="22">
                  <c:v>7</c:v>
                </c:pt>
                <c:pt idx="23">
                  <c:v>4</c:v>
                </c:pt>
              </c:numCache>
            </c:numRef>
          </c:val>
          <c:extLst>
            <c:ext xmlns:c16="http://schemas.microsoft.com/office/drawing/2014/chart" uri="{C3380CC4-5D6E-409C-BE32-E72D297353CC}">
              <c16:uniqueId val="{00000011-9C1C-495F-80C2-18BD0C6D671C}"/>
            </c:ext>
          </c:extLst>
        </c:ser>
        <c:dLbls>
          <c:dLblPos val="ctr"/>
          <c:showLegendKey val="0"/>
          <c:showVal val="1"/>
          <c:showCatName val="0"/>
          <c:showSerName val="0"/>
          <c:showPercent val="0"/>
          <c:showBubbleSize val="0"/>
        </c:dLbls>
        <c:gapWidth val="50"/>
        <c:overlap val="100"/>
        <c:axId val="136341504"/>
        <c:axId val="136162688"/>
      </c:barChart>
      <c:catAx>
        <c:axId val="136341504"/>
        <c:scaling>
          <c:orientation val="minMax"/>
        </c:scaling>
        <c:delete val="0"/>
        <c:axPos val="b"/>
        <c:numFmt formatCode="General" sourceLinked="1"/>
        <c:majorTickMark val="none"/>
        <c:minorTickMark val="none"/>
        <c:tickLblPos val="high"/>
        <c:spPr>
          <a:noFill/>
          <a:ln w="9525" cap="flat" cmpd="sng" algn="ctr">
            <a:solidFill>
              <a:schemeClr val="bg1"/>
            </a:solidFill>
            <a:round/>
          </a:ln>
          <a:effectLst/>
        </c:spPr>
        <c:txPr>
          <a:bodyPr rot="-6000000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en-US"/>
          </a:p>
        </c:txPr>
        <c:crossAx val="136162688"/>
        <c:crosses val="autoZero"/>
        <c:auto val="1"/>
        <c:lblAlgn val="ctr"/>
        <c:lblOffset val="100"/>
        <c:noMultiLvlLbl val="0"/>
      </c:catAx>
      <c:valAx>
        <c:axId val="136162688"/>
        <c:scaling>
          <c:orientation val="minMax"/>
        </c:scaling>
        <c:delete val="1"/>
        <c:axPos val="l"/>
        <c:numFmt formatCode="0%" sourceLinked="1"/>
        <c:majorTickMark val="none"/>
        <c:minorTickMark val="none"/>
        <c:tickLblPos val="nextTo"/>
        <c:crossAx val="136341504"/>
        <c:crosses val="autoZero"/>
        <c:crossBetween val="between"/>
      </c:valAx>
      <c:spPr>
        <a:noFill/>
        <a:ln>
          <a:noFill/>
        </a:ln>
        <a:effectLst/>
      </c:spPr>
    </c:plotArea>
    <c:plotVisOnly val="1"/>
    <c:dispBlanksAs val="gap"/>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Column1</c:v>
                </c:pt>
              </c:strCache>
            </c:strRef>
          </c:tx>
          <c:spPr>
            <a:solidFill>
              <a:schemeClr val="accent6"/>
            </a:solidFill>
            <a:ln>
              <a:noFill/>
            </a:ln>
            <a:effectLst/>
          </c:spPr>
          <c:invertIfNegative val="0"/>
          <c:dLbls>
            <c:dLbl>
              <c:idx val="1"/>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DAE-4201-85F4-77C2A68CAC4A}"/>
                </c:ext>
              </c:extLst>
            </c:dLbl>
            <c:dLbl>
              <c:idx val="5"/>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15E-4323-84B8-80A670B9D103}"/>
                </c:ext>
              </c:extLst>
            </c:dLbl>
            <c:dLbl>
              <c:idx val="8"/>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15E-4323-84B8-80A670B9D103}"/>
                </c:ext>
              </c:extLst>
            </c:dLbl>
            <c:dLbl>
              <c:idx val="9"/>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6DAE-4201-85F4-77C2A68CAC4A}"/>
                </c:ext>
              </c:extLst>
            </c:dLbl>
            <c:dLbl>
              <c:idx val="11"/>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BC5-4546-AE8D-10BEC6A0FA1E}"/>
                </c:ext>
              </c:extLst>
            </c:dLbl>
            <c:dLbl>
              <c:idx val="12"/>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6DAE-4201-85F4-77C2A68CAC4A}"/>
                </c:ext>
              </c:extLst>
            </c:dLbl>
            <c:dLbl>
              <c:idx val="13"/>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6DAE-4201-85F4-77C2A68CAC4A}"/>
                </c:ext>
              </c:extLst>
            </c:dLbl>
            <c:dLbl>
              <c:idx val="14"/>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6DAE-4201-85F4-77C2A68CAC4A}"/>
                </c:ext>
              </c:extLst>
            </c:dLbl>
            <c:dLbl>
              <c:idx val="15"/>
              <c:tx>
                <c:rich>
                  <a:bodyPr/>
                  <a:lstStyle/>
                  <a:p>
                    <a:r>
                      <a:rPr lang="en-US" dirty="0">
                        <a:solidFill>
                          <a:schemeClr val="bg1"/>
                        </a:solidFill>
                      </a:rPr>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BC5-4546-AE8D-10BEC6A0FA1E}"/>
                </c:ext>
              </c:extLst>
            </c:dLbl>
            <c:dLbl>
              <c:idx val="16"/>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6DAE-4201-85F4-77C2A68CAC4A}"/>
                </c:ext>
              </c:extLst>
            </c:dLbl>
            <c:dLbl>
              <c:idx val="17"/>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6DAE-4201-85F4-77C2A68CAC4A}"/>
                </c:ext>
              </c:extLst>
            </c:dLbl>
            <c:dLbl>
              <c:idx val="18"/>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15E-4323-84B8-80A670B9D103}"/>
                </c:ext>
              </c:extLst>
            </c:dLbl>
            <c:dLbl>
              <c:idx val="19"/>
              <c:tx>
                <c:rich>
                  <a:bodyPr/>
                  <a:lstStyle/>
                  <a:p>
                    <a:r>
                      <a:rPr lang="en-US" dirty="0">
                        <a:solidFill>
                          <a:schemeClr val="bg1"/>
                        </a:solidFill>
                      </a:rPr>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BC5-4546-AE8D-10BEC6A0FA1E}"/>
                </c:ext>
              </c:extLst>
            </c:dLbl>
            <c:dLbl>
              <c:idx val="20"/>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15E-4323-84B8-80A670B9D103}"/>
                </c:ext>
              </c:extLst>
            </c:dLbl>
            <c:dLbl>
              <c:idx val="21"/>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15E-4323-84B8-80A670B9D103}"/>
                </c:ext>
              </c:extLst>
            </c:dLbl>
            <c:dLbl>
              <c:idx val="22"/>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dirty="0"/>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15E-4323-84B8-80A670B9D10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ST 18
(805)
%</c:v>
                </c:pt>
                <c:pt idx="1">
                  <c:v>ST 19
(808)
%</c:v>
                </c:pt>
                <c:pt idx="2">
                  <c:v>ST 20
(813)
%</c:v>
                </c:pt>
                <c:pt idx="3">
                  <c:v>ST 21
(803)
%</c:v>
                </c:pt>
                <c:pt idx="4">
                  <c:v>ST 18
(504)
%</c:v>
                </c:pt>
                <c:pt idx="5">
                  <c:v>ST 19
(507)
%</c:v>
                </c:pt>
                <c:pt idx="6">
                  <c:v>ST 20
(504)
%</c:v>
                </c:pt>
                <c:pt idx="7">
                  <c:v>ST 21
(502)
%</c:v>
                </c:pt>
                <c:pt idx="8">
                  <c:v>ST 18
(301)
%</c:v>
                </c:pt>
                <c:pt idx="9">
                  <c:v>ST 19
(301)
%</c:v>
                </c:pt>
                <c:pt idx="10">
                  <c:v>ST 20
(309)
%</c:v>
                </c:pt>
                <c:pt idx="11">
                  <c:v>ST 21
(301)
%</c:v>
                </c:pt>
                <c:pt idx="12">
                  <c:v>ST 18
(805)
%</c:v>
                </c:pt>
                <c:pt idx="13">
                  <c:v>ST 19
(808)
%</c:v>
                </c:pt>
                <c:pt idx="14">
                  <c:v>ST 20
(813)
%</c:v>
                </c:pt>
                <c:pt idx="15">
                  <c:v>ST 21
(803)
%</c:v>
                </c:pt>
                <c:pt idx="16">
                  <c:v>ST 18
(504)
%</c:v>
                </c:pt>
                <c:pt idx="17">
                  <c:v>ST 19
(507)
%</c:v>
                </c:pt>
                <c:pt idx="18">
                  <c:v>ST 20
(504)
%</c:v>
                </c:pt>
                <c:pt idx="19">
                  <c:v>ST 21
(502)
%</c:v>
                </c:pt>
                <c:pt idx="20">
                  <c:v>ST 18
(301)
%</c:v>
                </c:pt>
                <c:pt idx="21">
                  <c:v>ST 19
(301)
%</c:v>
                </c:pt>
                <c:pt idx="22">
                  <c:v>ST 20
(309)
%</c:v>
                </c:pt>
                <c:pt idx="23">
                  <c:v>ST 21
(301)
%</c:v>
                </c:pt>
              </c:strCache>
            </c:strRef>
          </c:cat>
          <c:val>
            <c:numRef>
              <c:f>Sheet1!$B$2:$B$25</c:f>
              <c:numCache>
                <c:formatCode>General</c:formatCode>
                <c:ptCount val="24"/>
                <c:pt idx="0">
                  <c:v>1</c:v>
                </c:pt>
                <c:pt idx="1">
                  <c:v>0</c:v>
                </c:pt>
                <c:pt idx="2">
                  <c:v>1</c:v>
                </c:pt>
                <c:pt idx="3">
                  <c:v>1</c:v>
                </c:pt>
                <c:pt idx="4">
                  <c:v>1</c:v>
                </c:pt>
                <c:pt idx="5">
                  <c:v>0</c:v>
                </c:pt>
                <c:pt idx="6">
                  <c:v>1</c:v>
                </c:pt>
                <c:pt idx="7">
                  <c:v>1</c:v>
                </c:pt>
                <c:pt idx="8">
                  <c:v>0</c:v>
                </c:pt>
                <c:pt idx="9">
                  <c:v>0</c:v>
                </c:pt>
                <c:pt idx="10">
                  <c:v>1</c:v>
                </c:pt>
                <c:pt idx="11">
                  <c:v>0</c:v>
                </c:pt>
                <c:pt idx="12">
                  <c:v>0</c:v>
                </c:pt>
                <c:pt idx="13">
                  <c:v>0</c:v>
                </c:pt>
                <c:pt idx="14">
                  <c:v>0</c:v>
                </c:pt>
                <c:pt idx="15">
                  <c:v>0</c:v>
                </c:pt>
                <c:pt idx="16">
                  <c:v>0</c:v>
                </c:pt>
                <c:pt idx="17">
                  <c:v>0</c:v>
                </c:pt>
                <c:pt idx="18">
                  <c:v>0</c:v>
                </c:pt>
                <c:pt idx="19">
                  <c:v>0</c:v>
                </c:pt>
                <c:pt idx="20">
                  <c:v>0</c:v>
                </c:pt>
                <c:pt idx="21">
                  <c:v>0</c:v>
                </c:pt>
                <c:pt idx="22">
                  <c:v>0</c:v>
                </c:pt>
                <c:pt idx="23">
                  <c:v>1</c:v>
                </c:pt>
              </c:numCache>
            </c:numRef>
          </c:val>
          <c:extLst>
            <c:ext xmlns:c16="http://schemas.microsoft.com/office/drawing/2014/chart" uri="{C3380CC4-5D6E-409C-BE32-E72D297353CC}">
              <c16:uniqueId val="{0000000D-6DAE-4201-85F4-77C2A68CAC4A}"/>
            </c:ext>
          </c:extLst>
        </c:ser>
        <c:ser>
          <c:idx val="1"/>
          <c:order val="1"/>
          <c:tx>
            <c:strRef>
              <c:f>Sheet1!$C$1</c:f>
              <c:strCache>
                <c:ptCount val="1"/>
                <c:pt idx="0">
                  <c:v>Column2</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ST 18
(805)
%</c:v>
                </c:pt>
                <c:pt idx="1">
                  <c:v>ST 19
(808)
%</c:v>
                </c:pt>
                <c:pt idx="2">
                  <c:v>ST 20
(813)
%</c:v>
                </c:pt>
                <c:pt idx="3">
                  <c:v>ST 21
(803)
%</c:v>
                </c:pt>
                <c:pt idx="4">
                  <c:v>ST 18
(504)
%</c:v>
                </c:pt>
                <c:pt idx="5">
                  <c:v>ST 19
(507)
%</c:v>
                </c:pt>
                <c:pt idx="6">
                  <c:v>ST 20
(504)
%</c:v>
                </c:pt>
                <c:pt idx="7">
                  <c:v>ST 21
(502)
%</c:v>
                </c:pt>
                <c:pt idx="8">
                  <c:v>ST 18
(301)
%</c:v>
                </c:pt>
                <c:pt idx="9">
                  <c:v>ST 19
(301)
%</c:v>
                </c:pt>
                <c:pt idx="10">
                  <c:v>ST 20
(309)
%</c:v>
                </c:pt>
                <c:pt idx="11">
                  <c:v>ST 21
(301)
%</c:v>
                </c:pt>
                <c:pt idx="12">
                  <c:v>ST 18
(805)
%</c:v>
                </c:pt>
                <c:pt idx="13">
                  <c:v>ST 19
(808)
%</c:v>
                </c:pt>
                <c:pt idx="14">
                  <c:v>ST 20
(813)
%</c:v>
                </c:pt>
                <c:pt idx="15">
                  <c:v>ST 21
(803)
%</c:v>
                </c:pt>
                <c:pt idx="16">
                  <c:v>ST 18
(504)
%</c:v>
                </c:pt>
                <c:pt idx="17">
                  <c:v>ST 19
(507)
%</c:v>
                </c:pt>
                <c:pt idx="18">
                  <c:v>ST 20
(504)
%</c:v>
                </c:pt>
                <c:pt idx="19">
                  <c:v>ST 21
(502)
%</c:v>
                </c:pt>
                <c:pt idx="20">
                  <c:v>ST 18
(301)
%</c:v>
                </c:pt>
                <c:pt idx="21">
                  <c:v>ST 19
(301)
%</c:v>
                </c:pt>
                <c:pt idx="22">
                  <c:v>ST 20
(309)
%</c:v>
                </c:pt>
                <c:pt idx="23">
                  <c:v>ST 21
(301)
%</c:v>
                </c:pt>
              </c:strCache>
            </c:strRef>
          </c:cat>
          <c:val>
            <c:numRef>
              <c:f>Sheet1!$C$2:$C$25</c:f>
              <c:numCache>
                <c:formatCode>General</c:formatCode>
                <c:ptCount val="24"/>
                <c:pt idx="0">
                  <c:v>24</c:v>
                </c:pt>
                <c:pt idx="1">
                  <c:v>23</c:v>
                </c:pt>
                <c:pt idx="2">
                  <c:v>27</c:v>
                </c:pt>
                <c:pt idx="3">
                  <c:v>26</c:v>
                </c:pt>
                <c:pt idx="4">
                  <c:v>29</c:v>
                </c:pt>
                <c:pt idx="5">
                  <c:v>25</c:v>
                </c:pt>
                <c:pt idx="6">
                  <c:v>30</c:v>
                </c:pt>
                <c:pt idx="7">
                  <c:v>33</c:v>
                </c:pt>
                <c:pt idx="8">
                  <c:v>16</c:v>
                </c:pt>
                <c:pt idx="9">
                  <c:v>20</c:v>
                </c:pt>
                <c:pt idx="10">
                  <c:v>21</c:v>
                </c:pt>
                <c:pt idx="11">
                  <c:v>15</c:v>
                </c:pt>
                <c:pt idx="12">
                  <c:v>91</c:v>
                </c:pt>
                <c:pt idx="13">
                  <c:v>90</c:v>
                </c:pt>
                <c:pt idx="14">
                  <c:v>88</c:v>
                </c:pt>
                <c:pt idx="15">
                  <c:v>83</c:v>
                </c:pt>
                <c:pt idx="16">
                  <c:v>92</c:v>
                </c:pt>
                <c:pt idx="17">
                  <c:v>91</c:v>
                </c:pt>
                <c:pt idx="18">
                  <c:v>92</c:v>
                </c:pt>
                <c:pt idx="19">
                  <c:v>85</c:v>
                </c:pt>
                <c:pt idx="20">
                  <c:v>90</c:v>
                </c:pt>
                <c:pt idx="21">
                  <c:v>87</c:v>
                </c:pt>
                <c:pt idx="22">
                  <c:v>81</c:v>
                </c:pt>
                <c:pt idx="23">
                  <c:v>79</c:v>
                </c:pt>
              </c:numCache>
            </c:numRef>
          </c:val>
          <c:extLst>
            <c:ext xmlns:c16="http://schemas.microsoft.com/office/drawing/2014/chart" uri="{C3380CC4-5D6E-409C-BE32-E72D297353CC}">
              <c16:uniqueId val="{0000000E-6DAE-4201-85F4-77C2A68CAC4A}"/>
            </c:ext>
          </c:extLst>
        </c:ser>
        <c:ser>
          <c:idx val="2"/>
          <c:order val="2"/>
          <c:tx>
            <c:strRef>
              <c:f>Sheet1!$D$1</c:f>
              <c:strCache>
                <c:ptCount val="1"/>
                <c:pt idx="0">
                  <c:v>Column3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ST 18
(805)
%</c:v>
                </c:pt>
                <c:pt idx="1">
                  <c:v>ST 19
(808)
%</c:v>
                </c:pt>
                <c:pt idx="2">
                  <c:v>ST 20
(813)
%</c:v>
                </c:pt>
                <c:pt idx="3">
                  <c:v>ST 21
(803)
%</c:v>
                </c:pt>
                <c:pt idx="4">
                  <c:v>ST 18
(504)
%</c:v>
                </c:pt>
                <c:pt idx="5">
                  <c:v>ST 19
(507)
%</c:v>
                </c:pt>
                <c:pt idx="6">
                  <c:v>ST 20
(504)
%</c:v>
                </c:pt>
                <c:pt idx="7">
                  <c:v>ST 21
(502)
%</c:v>
                </c:pt>
                <c:pt idx="8">
                  <c:v>ST 18
(301)
%</c:v>
                </c:pt>
                <c:pt idx="9">
                  <c:v>ST 19
(301)
%</c:v>
                </c:pt>
                <c:pt idx="10">
                  <c:v>ST 20
(309)
%</c:v>
                </c:pt>
                <c:pt idx="11">
                  <c:v>ST 21
(301)
%</c:v>
                </c:pt>
                <c:pt idx="12">
                  <c:v>ST 18
(805)
%</c:v>
                </c:pt>
                <c:pt idx="13">
                  <c:v>ST 19
(808)
%</c:v>
                </c:pt>
                <c:pt idx="14">
                  <c:v>ST 20
(813)
%</c:v>
                </c:pt>
                <c:pt idx="15">
                  <c:v>ST 21
(803)
%</c:v>
                </c:pt>
                <c:pt idx="16">
                  <c:v>ST 18
(504)
%</c:v>
                </c:pt>
                <c:pt idx="17">
                  <c:v>ST 19
(507)
%</c:v>
                </c:pt>
                <c:pt idx="18">
                  <c:v>ST 20
(504)
%</c:v>
                </c:pt>
                <c:pt idx="19">
                  <c:v>ST 21
(502)
%</c:v>
                </c:pt>
                <c:pt idx="20">
                  <c:v>ST 18
(301)
%</c:v>
                </c:pt>
                <c:pt idx="21">
                  <c:v>ST 19
(301)
%</c:v>
                </c:pt>
                <c:pt idx="22">
                  <c:v>ST 20
(309)
%</c:v>
                </c:pt>
                <c:pt idx="23">
                  <c:v>ST 21
(301)
%</c:v>
                </c:pt>
              </c:strCache>
            </c:strRef>
          </c:cat>
          <c:val>
            <c:numRef>
              <c:f>Sheet1!$D$2:$D$25</c:f>
              <c:numCache>
                <c:formatCode>General</c:formatCode>
                <c:ptCount val="24"/>
                <c:pt idx="0">
                  <c:v>31</c:v>
                </c:pt>
                <c:pt idx="1">
                  <c:v>35</c:v>
                </c:pt>
                <c:pt idx="2">
                  <c:v>31</c:v>
                </c:pt>
                <c:pt idx="3">
                  <c:v>28</c:v>
                </c:pt>
                <c:pt idx="4">
                  <c:v>31</c:v>
                </c:pt>
                <c:pt idx="5">
                  <c:v>36</c:v>
                </c:pt>
                <c:pt idx="6">
                  <c:v>33</c:v>
                </c:pt>
                <c:pt idx="7">
                  <c:v>26</c:v>
                </c:pt>
                <c:pt idx="8">
                  <c:v>31</c:v>
                </c:pt>
                <c:pt idx="9">
                  <c:v>34</c:v>
                </c:pt>
                <c:pt idx="10">
                  <c:v>28</c:v>
                </c:pt>
                <c:pt idx="11">
                  <c:v>30</c:v>
                </c:pt>
                <c:pt idx="12">
                  <c:v>5</c:v>
                </c:pt>
                <c:pt idx="13">
                  <c:v>5</c:v>
                </c:pt>
                <c:pt idx="14">
                  <c:v>6</c:v>
                </c:pt>
                <c:pt idx="15">
                  <c:v>7</c:v>
                </c:pt>
                <c:pt idx="16">
                  <c:v>4</c:v>
                </c:pt>
                <c:pt idx="17">
                  <c:v>4</c:v>
                </c:pt>
                <c:pt idx="18">
                  <c:v>4</c:v>
                </c:pt>
                <c:pt idx="19">
                  <c:v>6</c:v>
                </c:pt>
                <c:pt idx="20">
                  <c:v>6</c:v>
                </c:pt>
                <c:pt idx="21">
                  <c:v>8</c:v>
                </c:pt>
                <c:pt idx="22">
                  <c:v>10</c:v>
                </c:pt>
                <c:pt idx="23">
                  <c:v>9</c:v>
                </c:pt>
              </c:numCache>
            </c:numRef>
          </c:val>
          <c:extLst>
            <c:ext xmlns:c16="http://schemas.microsoft.com/office/drawing/2014/chart" uri="{C3380CC4-5D6E-409C-BE32-E72D297353CC}">
              <c16:uniqueId val="{0000000F-6DAE-4201-85F4-77C2A68CAC4A}"/>
            </c:ext>
          </c:extLst>
        </c:ser>
        <c:ser>
          <c:idx val="3"/>
          <c:order val="3"/>
          <c:tx>
            <c:strRef>
              <c:f>Sheet1!$E$1</c:f>
              <c:strCache>
                <c:ptCount val="1"/>
                <c:pt idx="0">
                  <c:v>Column4</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ST 18
(805)
%</c:v>
                </c:pt>
                <c:pt idx="1">
                  <c:v>ST 19
(808)
%</c:v>
                </c:pt>
                <c:pt idx="2">
                  <c:v>ST 20
(813)
%</c:v>
                </c:pt>
                <c:pt idx="3">
                  <c:v>ST 21
(803)
%</c:v>
                </c:pt>
                <c:pt idx="4">
                  <c:v>ST 18
(504)
%</c:v>
                </c:pt>
                <c:pt idx="5">
                  <c:v>ST 19
(507)
%</c:v>
                </c:pt>
                <c:pt idx="6">
                  <c:v>ST 20
(504)
%</c:v>
                </c:pt>
                <c:pt idx="7">
                  <c:v>ST 21
(502)
%</c:v>
                </c:pt>
                <c:pt idx="8">
                  <c:v>ST 18
(301)
%</c:v>
                </c:pt>
                <c:pt idx="9">
                  <c:v>ST 19
(301)
%</c:v>
                </c:pt>
                <c:pt idx="10">
                  <c:v>ST 20
(309)
%</c:v>
                </c:pt>
                <c:pt idx="11">
                  <c:v>ST 21
(301)
%</c:v>
                </c:pt>
                <c:pt idx="12">
                  <c:v>ST 18
(805)
%</c:v>
                </c:pt>
                <c:pt idx="13">
                  <c:v>ST 19
(808)
%</c:v>
                </c:pt>
                <c:pt idx="14">
                  <c:v>ST 20
(813)
%</c:v>
                </c:pt>
                <c:pt idx="15">
                  <c:v>ST 21
(803)
%</c:v>
                </c:pt>
                <c:pt idx="16">
                  <c:v>ST 18
(504)
%</c:v>
                </c:pt>
                <c:pt idx="17">
                  <c:v>ST 19
(507)
%</c:v>
                </c:pt>
                <c:pt idx="18">
                  <c:v>ST 20
(504)
%</c:v>
                </c:pt>
                <c:pt idx="19">
                  <c:v>ST 21
(502)
%</c:v>
                </c:pt>
                <c:pt idx="20">
                  <c:v>ST 18
(301)
%</c:v>
                </c:pt>
                <c:pt idx="21">
                  <c:v>ST 19
(301)
%</c:v>
                </c:pt>
                <c:pt idx="22">
                  <c:v>ST 20
(309)
%</c:v>
                </c:pt>
                <c:pt idx="23">
                  <c:v>ST 21
(301)
%</c:v>
                </c:pt>
              </c:strCache>
            </c:strRef>
          </c:cat>
          <c:val>
            <c:numRef>
              <c:f>Sheet1!$E$2:$E$25</c:f>
              <c:numCache>
                <c:formatCode>General</c:formatCode>
                <c:ptCount val="24"/>
                <c:pt idx="0">
                  <c:v>44</c:v>
                </c:pt>
                <c:pt idx="1">
                  <c:v>42</c:v>
                </c:pt>
                <c:pt idx="2">
                  <c:v>41</c:v>
                </c:pt>
                <c:pt idx="3">
                  <c:v>48</c:v>
                </c:pt>
                <c:pt idx="4">
                  <c:v>39</c:v>
                </c:pt>
                <c:pt idx="5">
                  <c:v>39</c:v>
                </c:pt>
                <c:pt idx="6">
                  <c:v>35</c:v>
                </c:pt>
                <c:pt idx="7">
                  <c:v>40</c:v>
                </c:pt>
                <c:pt idx="8">
                  <c:v>53</c:v>
                </c:pt>
                <c:pt idx="9">
                  <c:v>47</c:v>
                </c:pt>
                <c:pt idx="10">
                  <c:v>50</c:v>
                </c:pt>
                <c:pt idx="11">
                  <c:v>55</c:v>
                </c:pt>
                <c:pt idx="12">
                  <c:v>4</c:v>
                </c:pt>
                <c:pt idx="13">
                  <c:v>5</c:v>
                </c:pt>
                <c:pt idx="14">
                  <c:v>6</c:v>
                </c:pt>
                <c:pt idx="15">
                  <c:v>10</c:v>
                </c:pt>
                <c:pt idx="16">
                  <c:v>4</c:v>
                </c:pt>
                <c:pt idx="17">
                  <c:v>5</c:v>
                </c:pt>
                <c:pt idx="18">
                  <c:v>4</c:v>
                </c:pt>
                <c:pt idx="19">
                  <c:v>9</c:v>
                </c:pt>
                <c:pt idx="20">
                  <c:v>4</c:v>
                </c:pt>
                <c:pt idx="21">
                  <c:v>5</c:v>
                </c:pt>
                <c:pt idx="22">
                  <c:v>9</c:v>
                </c:pt>
                <c:pt idx="23">
                  <c:v>11</c:v>
                </c:pt>
              </c:numCache>
            </c:numRef>
          </c:val>
          <c:extLst>
            <c:ext xmlns:c16="http://schemas.microsoft.com/office/drawing/2014/chart" uri="{C3380CC4-5D6E-409C-BE32-E72D297353CC}">
              <c16:uniqueId val="{00000010-6DAE-4201-85F4-77C2A68CAC4A}"/>
            </c:ext>
          </c:extLst>
        </c:ser>
        <c:dLbls>
          <c:dLblPos val="ctr"/>
          <c:showLegendKey val="0"/>
          <c:showVal val="1"/>
          <c:showCatName val="0"/>
          <c:showSerName val="0"/>
          <c:showPercent val="0"/>
          <c:showBubbleSize val="0"/>
        </c:dLbls>
        <c:gapWidth val="50"/>
        <c:overlap val="100"/>
        <c:axId val="137499136"/>
        <c:axId val="136161536"/>
      </c:barChart>
      <c:catAx>
        <c:axId val="137499136"/>
        <c:scaling>
          <c:orientation val="minMax"/>
        </c:scaling>
        <c:delete val="0"/>
        <c:axPos val="b"/>
        <c:numFmt formatCode="General" sourceLinked="1"/>
        <c:majorTickMark val="none"/>
        <c:minorTickMark val="none"/>
        <c:tickLblPos val="high"/>
        <c:spPr>
          <a:noFill/>
          <a:ln w="9525" cap="flat" cmpd="sng" algn="ctr">
            <a:solidFill>
              <a:schemeClr val="bg1"/>
            </a:solidFill>
            <a:round/>
          </a:ln>
          <a:effectLst/>
        </c:spPr>
        <c:txPr>
          <a:bodyPr rot="-6000000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en-US"/>
          </a:p>
        </c:txPr>
        <c:crossAx val="136161536"/>
        <c:crosses val="autoZero"/>
        <c:auto val="1"/>
        <c:lblAlgn val="ctr"/>
        <c:lblOffset val="100"/>
        <c:noMultiLvlLbl val="0"/>
      </c:catAx>
      <c:valAx>
        <c:axId val="136161536"/>
        <c:scaling>
          <c:orientation val="minMax"/>
        </c:scaling>
        <c:delete val="1"/>
        <c:axPos val="l"/>
        <c:numFmt formatCode="0%" sourceLinked="1"/>
        <c:majorTickMark val="none"/>
        <c:minorTickMark val="none"/>
        <c:tickLblPos val="nextTo"/>
        <c:crossAx val="137499136"/>
        <c:crosses val="autoZero"/>
        <c:crossBetween val="between"/>
      </c:valAx>
      <c:spPr>
        <a:noFill/>
        <a:ln>
          <a:noFill/>
        </a:ln>
        <a:effectLst/>
      </c:spPr>
    </c:plotArea>
    <c:plotVisOnly val="1"/>
    <c:dispBlanksAs val="gap"/>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86136272730627"/>
          <c:y val="0.28881421043743188"/>
          <c:w val="0.74366087563649574"/>
          <c:h val="0.62254762981975742"/>
        </c:manualLayout>
      </c:layout>
      <c:barChart>
        <c:barDir val="col"/>
        <c:grouping val="percentStacked"/>
        <c:varyColors val="0"/>
        <c:ser>
          <c:idx val="7"/>
          <c:order val="0"/>
          <c:tx>
            <c:strRef>
              <c:f>Sheet1!$A$9</c:f>
              <c:strCache>
                <c:ptCount val="1"/>
                <c:pt idx="0">
                  <c:v>Don't usually wash my hands</c:v>
                </c:pt>
              </c:strCache>
            </c:strRef>
          </c:tx>
          <c:spPr>
            <a:solidFill>
              <a:schemeClr val="accent5">
                <a:lumMod val="80000"/>
                <a:lumOff val="20000"/>
              </a:schemeClr>
            </a:solidFill>
            <a:ln>
              <a:noFill/>
            </a:ln>
            <a:effectLst/>
          </c:spPr>
          <c:invertIfNegative val="0"/>
          <c:dLbls>
            <c:dLbl>
              <c:idx val="0"/>
              <c:layout>
                <c:manualLayout>
                  <c:x val="-1.1009563062517153E-3"/>
                  <c:y val="6.1752789780628072E-2"/>
                </c:manualLayout>
              </c:layout>
              <c:tx>
                <c:rich>
                  <a:bodyPr/>
                  <a:lstStyle/>
                  <a:p>
                    <a:r>
                      <a:rPr lang="en-US" dirty="0"/>
                      <a:t>*</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F59-44E9-8A20-12AF6BB5F2D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IOI
(813)
%</c:v>
                </c:pt>
                <c:pt idx="1">
                  <c:v>IOI
(803)
%</c:v>
                </c:pt>
                <c:pt idx="2">
                  <c:v>ROI
(502)
%</c:v>
                </c:pt>
                <c:pt idx="3">
                  <c:v>NI
(301)
%</c:v>
                </c:pt>
                <c:pt idx="4">
                  <c:v>Male
(400)
%</c:v>
                </c:pt>
                <c:pt idx="5">
                  <c:v>Female
(403)
%</c:v>
                </c:pt>
                <c:pt idx="6">
                  <c:v>15-34
(247)
%</c:v>
                </c:pt>
                <c:pt idx="7">
                  <c:v>35-49
(232)
%</c:v>
                </c:pt>
                <c:pt idx="8">
                  <c:v>50-64
(189)
%</c:v>
                </c:pt>
                <c:pt idx="9">
                  <c:v>65-74
(135)
%</c:v>
                </c:pt>
              </c:strCache>
            </c:strRef>
          </c:cat>
          <c:val>
            <c:numRef>
              <c:f>Sheet1!$B$9:$K$9</c:f>
              <c:numCache>
                <c:formatCode>General</c:formatCode>
                <c:ptCount val="10"/>
                <c:pt idx="0" formatCode="0">
                  <c:v>0</c:v>
                </c:pt>
              </c:numCache>
            </c:numRef>
          </c:val>
          <c:extLst>
            <c:ext xmlns:c16="http://schemas.microsoft.com/office/drawing/2014/chart" uri="{C3380CC4-5D6E-409C-BE32-E72D297353CC}">
              <c16:uniqueId val="{00000019-C61B-48D2-9246-E828CAFD47D8}"/>
            </c:ext>
          </c:extLst>
        </c:ser>
        <c:ser>
          <c:idx val="6"/>
          <c:order val="1"/>
          <c:tx>
            <c:strRef>
              <c:f>Sheet1!$A$8</c:f>
              <c:strCache>
                <c:ptCount val="1"/>
                <c:pt idx="0">
                  <c:v>Don't know</c:v>
                </c:pt>
              </c:strCache>
            </c:strRef>
          </c:tx>
          <c:spPr>
            <a:solidFill>
              <a:schemeClr val="bg1">
                <a:lumMod val="50000"/>
              </a:schemeClr>
            </a:solidFill>
            <a:ln>
              <a:noFill/>
            </a:ln>
            <a:effectLst/>
          </c:spPr>
          <c:invertIfNegative val="0"/>
          <c:dLbls>
            <c:dLbl>
              <c:idx val="0"/>
              <c:tx>
                <c:rich>
                  <a:bodyPr/>
                  <a:lstStyle/>
                  <a:p>
                    <a:r>
                      <a:rPr lang="en-US"/>
                      <a:t>*</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0F59-44E9-8A20-12AF6BB5F2D0}"/>
                </c:ext>
              </c:extLst>
            </c:dLbl>
            <c:dLbl>
              <c:idx val="7"/>
              <c:tx>
                <c:rich>
                  <a:bodyPr/>
                  <a:lstStyle/>
                  <a:p>
                    <a:r>
                      <a:rPr lang="en-US"/>
                      <a:t>-</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496-4C82-A96E-291CE4A5B30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IOI
(813)
%</c:v>
                </c:pt>
                <c:pt idx="1">
                  <c:v>IOI
(803)
%</c:v>
                </c:pt>
                <c:pt idx="2">
                  <c:v>ROI
(502)
%</c:v>
                </c:pt>
                <c:pt idx="3">
                  <c:v>NI
(301)
%</c:v>
                </c:pt>
                <c:pt idx="4">
                  <c:v>Male
(400)
%</c:v>
                </c:pt>
                <c:pt idx="5">
                  <c:v>Female
(403)
%</c:v>
                </c:pt>
                <c:pt idx="6">
                  <c:v>15-34
(247)
%</c:v>
                </c:pt>
                <c:pt idx="7">
                  <c:v>35-49
(232)
%</c:v>
                </c:pt>
                <c:pt idx="8">
                  <c:v>50-64
(189)
%</c:v>
                </c:pt>
                <c:pt idx="9">
                  <c:v>65-74
(135)
%</c:v>
                </c:pt>
              </c:strCache>
            </c:strRef>
          </c:cat>
          <c:val>
            <c:numRef>
              <c:f>Sheet1!$B$8:$K$8</c:f>
              <c:numCache>
                <c:formatCode>General</c:formatCode>
                <c:ptCount val="10"/>
                <c:pt idx="0">
                  <c:v>0</c:v>
                </c:pt>
                <c:pt idx="1">
                  <c:v>1</c:v>
                </c:pt>
                <c:pt idx="2">
                  <c:v>1</c:v>
                </c:pt>
                <c:pt idx="3">
                  <c:v>1</c:v>
                </c:pt>
                <c:pt idx="4">
                  <c:v>1</c:v>
                </c:pt>
                <c:pt idx="5">
                  <c:v>1</c:v>
                </c:pt>
                <c:pt idx="6">
                  <c:v>1</c:v>
                </c:pt>
                <c:pt idx="7">
                  <c:v>0</c:v>
                </c:pt>
                <c:pt idx="8">
                  <c:v>1</c:v>
                </c:pt>
                <c:pt idx="9">
                  <c:v>3</c:v>
                </c:pt>
              </c:numCache>
            </c:numRef>
          </c:val>
          <c:extLst>
            <c:ext xmlns:c16="http://schemas.microsoft.com/office/drawing/2014/chart" uri="{C3380CC4-5D6E-409C-BE32-E72D297353CC}">
              <c16:uniqueId val="{00000018-C61B-48D2-9246-E828CAFD47D8}"/>
            </c:ext>
          </c:extLst>
        </c:ser>
        <c:ser>
          <c:idx val="5"/>
          <c:order val="2"/>
          <c:tx>
            <c:strRef>
              <c:f>Sheet1!$A$7</c:f>
              <c:strCache>
                <c:ptCount val="1"/>
                <c:pt idx="0">
                  <c:v>More than two minutes</c:v>
                </c:pt>
              </c:strCache>
            </c:strRef>
          </c:tx>
          <c:spPr>
            <a:solidFill>
              <a:schemeClr val="accent6"/>
            </a:solidFill>
            <a:ln>
              <a:noFill/>
            </a:ln>
            <a:effectLst/>
          </c:spPr>
          <c:invertIfNegative val="0"/>
          <c:dLbls>
            <c:dLbl>
              <c:idx val="0"/>
              <c:layout>
                <c:manualLayout>
                  <c:x val="1.1009563062517113E-2"/>
                  <c:y val="-4.67702917873027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F59-44E9-8A20-12AF6BB5F2D0}"/>
                </c:ext>
              </c:extLst>
            </c:dLbl>
            <c:dLbl>
              <c:idx val="1"/>
              <c:layout>
                <c:manualLayout>
                  <c:x val="1.211051936876891E-2"/>
                  <c:y val="-2.06685719998494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F59-44E9-8A20-12AF6BB5F2D0}"/>
                </c:ext>
              </c:extLst>
            </c:dLbl>
            <c:dLbl>
              <c:idx val="2"/>
              <c:layout>
                <c:manualLayout>
                  <c:x val="9.9086067562654378E-3"/>
                  <c:y val="3.563577471788529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F59-44E9-8A20-12AF6BB5F2D0}"/>
                </c:ext>
              </c:extLst>
            </c:dLbl>
            <c:dLbl>
              <c:idx val="3"/>
              <c:layout>
                <c:manualLayout>
                  <c:x val="1.211051936876887E-2"/>
                  <c:y val="3.471140808082643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F59-44E9-8A20-12AF6BB5F2D0}"/>
                </c:ext>
              </c:extLst>
            </c:dLbl>
            <c:dLbl>
              <c:idx val="4"/>
              <c:layout>
                <c:manualLayout>
                  <c:x val="1.3211475675020585E-2"/>
                  <c:y val="6.191926444356120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F59-44E9-8A20-12AF6BB5F2D0}"/>
                </c:ext>
              </c:extLst>
            </c:dLbl>
            <c:dLbl>
              <c:idx val="5"/>
              <c:layout>
                <c:manualLayout>
                  <c:x val="1.4312431981272218E-2"/>
                  <c:y val="3.471140808082643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F59-44E9-8A20-12AF6BB5F2D0}"/>
                </c:ext>
              </c:extLst>
            </c:dLbl>
            <c:dLbl>
              <c:idx val="6"/>
              <c:layout>
                <c:manualLayout>
                  <c:x val="1.5413388287524015E-2"/>
                  <c:y val="8.803871788352507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F59-44E9-8A20-12AF6BB5F2D0}"/>
                </c:ext>
              </c:extLst>
            </c:dLbl>
            <c:dLbl>
              <c:idx val="7"/>
              <c:layout>
                <c:manualLayout>
                  <c:x val="1.43124319812723E-2"/>
                  <c:y val="-1.924766309252392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F59-44E9-8A20-12AF6BB5F2D0}"/>
                </c:ext>
              </c:extLst>
            </c:dLbl>
            <c:dLbl>
              <c:idx val="8"/>
              <c:layout>
                <c:manualLayout>
                  <c:x val="1.1009563062517153E-2"/>
                  <c:y val="-5.272214891081014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F59-44E9-8A20-12AF6BB5F2D0}"/>
                </c:ext>
              </c:extLst>
            </c:dLbl>
            <c:dLbl>
              <c:idx val="9"/>
              <c:layout>
                <c:manualLayout>
                  <c:x val="1.3211475675020585E-2"/>
                  <c:y val="3.1736587872354055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59-44E9-8A20-12AF6BB5F2D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Sheet1!$B$1:$K$1</c:f>
              <c:strCache>
                <c:ptCount val="10"/>
                <c:pt idx="0">
                  <c:v>IOI
(813)
%</c:v>
                </c:pt>
                <c:pt idx="1">
                  <c:v>IOI
(803)
%</c:v>
                </c:pt>
                <c:pt idx="2">
                  <c:v>ROI
(502)
%</c:v>
                </c:pt>
                <c:pt idx="3">
                  <c:v>NI
(301)
%</c:v>
                </c:pt>
                <c:pt idx="4">
                  <c:v>Male
(400)
%</c:v>
                </c:pt>
                <c:pt idx="5">
                  <c:v>Female
(403)
%</c:v>
                </c:pt>
                <c:pt idx="6">
                  <c:v>15-34
(247)
%</c:v>
                </c:pt>
                <c:pt idx="7">
                  <c:v>35-49
(232)
%</c:v>
                </c:pt>
                <c:pt idx="8">
                  <c:v>50-64
(189)
%</c:v>
                </c:pt>
                <c:pt idx="9">
                  <c:v>65-74
(135)
%</c:v>
                </c:pt>
              </c:strCache>
            </c:strRef>
          </c:cat>
          <c:val>
            <c:numRef>
              <c:f>Sheet1!$B$7:$K$7</c:f>
              <c:numCache>
                <c:formatCode>General</c:formatCode>
                <c:ptCount val="10"/>
                <c:pt idx="0">
                  <c:v>2</c:v>
                </c:pt>
                <c:pt idx="1">
                  <c:v>3</c:v>
                </c:pt>
                <c:pt idx="2">
                  <c:v>3</c:v>
                </c:pt>
                <c:pt idx="3">
                  <c:v>3</c:v>
                </c:pt>
                <c:pt idx="4">
                  <c:v>3</c:v>
                </c:pt>
                <c:pt idx="5">
                  <c:v>3</c:v>
                </c:pt>
                <c:pt idx="6">
                  <c:v>4</c:v>
                </c:pt>
                <c:pt idx="7">
                  <c:v>2</c:v>
                </c:pt>
                <c:pt idx="8">
                  <c:v>4</c:v>
                </c:pt>
                <c:pt idx="9">
                  <c:v>4</c:v>
                </c:pt>
              </c:numCache>
            </c:numRef>
          </c:val>
          <c:extLst>
            <c:ext xmlns:c16="http://schemas.microsoft.com/office/drawing/2014/chart" uri="{C3380CC4-5D6E-409C-BE32-E72D297353CC}">
              <c16:uniqueId val="{00000017-C61B-48D2-9246-E828CAFD47D8}"/>
            </c:ext>
          </c:extLst>
        </c:ser>
        <c:ser>
          <c:idx val="0"/>
          <c:order val="3"/>
          <c:tx>
            <c:strRef>
              <c:f>Sheet1!$A$6</c:f>
              <c:strCache>
                <c:ptCount val="1"/>
                <c:pt idx="0">
                  <c:v>One to two minutes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Sheet1!$B$1:$K$1</c:f>
              <c:strCache>
                <c:ptCount val="10"/>
                <c:pt idx="0">
                  <c:v>IOI
(813)
%</c:v>
                </c:pt>
                <c:pt idx="1">
                  <c:v>IOI
(803)
%</c:v>
                </c:pt>
                <c:pt idx="2">
                  <c:v>ROI
(502)
%</c:v>
                </c:pt>
                <c:pt idx="3">
                  <c:v>NI
(301)
%</c:v>
                </c:pt>
                <c:pt idx="4">
                  <c:v>Male
(400)
%</c:v>
                </c:pt>
                <c:pt idx="5">
                  <c:v>Female
(403)
%</c:v>
                </c:pt>
                <c:pt idx="6">
                  <c:v>15-34
(247)
%</c:v>
                </c:pt>
                <c:pt idx="7">
                  <c:v>35-49
(232)
%</c:v>
                </c:pt>
                <c:pt idx="8">
                  <c:v>50-64
(189)
%</c:v>
                </c:pt>
                <c:pt idx="9">
                  <c:v>65-74
(135)
%</c:v>
                </c:pt>
              </c:strCache>
            </c:strRef>
          </c:cat>
          <c:val>
            <c:numRef>
              <c:f>Sheet1!$B$6:$K$6</c:f>
              <c:numCache>
                <c:formatCode>General</c:formatCode>
                <c:ptCount val="10"/>
                <c:pt idx="0">
                  <c:v>11</c:v>
                </c:pt>
                <c:pt idx="1">
                  <c:v>9</c:v>
                </c:pt>
                <c:pt idx="2">
                  <c:v>7</c:v>
                </c:pt>
                <c:pt idx="3">
                  <c:v>11</c:v>
                </c:pt>
                <c:pt idx="4">
                  <c:v>8</c:v>
                </c:pt>
                <c:pt idx="5">
                  <c:v>9</c:v>
                </c:pt>
                <c:pt idx="6">
                  <c:v>4</c:v>
                </c:pt>
                <c:pt idx="7">
                  <c:v>9</c:v>
                </c:pt>
                <c:pt idx="8">
                  <c:v>12</c:v>
                </c:pt>
                <c:pt idx="9">
                  <c:v>14</c:v>
                </c:pt>
              </c:numCache>
            </c:numRef>
          </c:val>
          <c:extLst>
            <c:ext xmlns:c16="http://schemas.microsoft.com/office/drawing/2014/chart" uri="{C3380CC4-5D6E-409C-BE32-E72D297353CC}">
              <c16:uniqueId val="{00000016-C61B-48D2-9246-E828CAFD47D8}"/>
            </c:ext>
          </c:extLst>
        </c:ser>
        <c:ser>
          <c:idx val="1"/>
          <c:order val="4"/>
          <c:tx>
            <c:strRef>
              <c:f>Sheet1!$A$5</c:f>
              <c:strCache>
                <c:ptCount val="1"/>
                <c:pt idx="0">
                  <c:v>About a minute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Sheet1!$B$1:$K$1</c:f>
              <c:strCache>
                <c:ptCount val="10"/>
                <c:pt idx="0">
                  <c:v>IOI
(813)
%</c:v>
                </c:pt>
                <c:pt idx="1">
                  <c:v>IOI
(803)
%</c:v>
                </c:pt>
                <c:pt idx="2">
                  <c:v>ROI
(502)
%</c:v>
                </c:pt>
                <c:pt idx="3">
                  <c:v>NI
(301)
%</c:v>
                </c:pt>
                <c:pt idx="4">
                  <c:v>Male
(400)
%</c:v>
                </c:pt>
                <c:pt idx="5">
                  <c:v>Female
(403)
%</c:v>
                </c:pt>
                <c:pt idx="6">
                  <c:v>15-34
(247)
%</c:v>
                </c:pt>
                <c:pt idx="7">
                  <c:v>35-49
(232)
%</c:v>
                </c:pt>
                <c:pt idx="8">
                  <c:v>50-64
(189)
%</c:v>
                </c:pt>
                <c:pt idx="9">
                  <c:v>65-74
(135)
%</c:v>
                </c:pt>
              </c:strCache>
            </c:strRef>
          </c:cat>
          <c:val>
            <c:numRef>
              <c:f>Sheet1!$B$5:$K$5</c:f>
              <c:numCache>
                <c:formatCode>General</c:formatCode>
                <c:ptCount val="10"/>
                <c:pt idx="0">
                  <c:v>25</c:v>
                </c:pt>
                <c:pt idx="1">
                  <c:v>20</c:v>
                </c:pt>
                <c:pt idx="2">
                  <c:v>19</c:v>
                </c:pt>
                <c:pt idx="3">
                  <c:v>21</c:v>
                </c:pt>
                <c:pt idx="4">
                  <c:v>15</c:v>
                </c:pt>
                <c:pt idx="5">
                  <c:v>24</c:v>
                </c:pt>
                <c:pt idx="6">
                  <c:v>18</c:v>
                </c:pt>
                <c:pt idx="7">
                  <c:v>18</c:v>
                </c:pt>
                <c:pt idx="8">
                  <c:v>22</c:v>
                </c:pt>
                <c:pt idx="9">
                  <c:v>23</c:v>
                </c:pt>
              </c:numCache>
            </c:numRef>
          </c:val>
          <c:extLst>
            <c:ext xmlns:c16="http://schemas.microsoft.com/office/drawing/2014/chart" uri="{C3380CC4-5D6E-409C-BE32-E72D297353CC}">
              <c16:uniqueId val="{00000015-C61B-48D2-9246-E828CAFD47D8}"/>
            </c:ext>
          </c:extLst>
        </c:ser>
        <c:ser>
          <c:idx val="2"/>
          <c:order val="5"/>
          <c:tx>
            <c:strRef>
              <c:f>Sheet1!$A$4</c:f>
              <c:strCache>
                <c:ptCount val="1"/>
                <c:pt idx="0">
                  <c:v>11-30 seconds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Sheet1!$B$1:$K$1</c:f>
              <c:strCache>
                <c:ptCount val="10"/>
                <c:pt idx="0">
                  <c:v>IOI
(813)
%</c:v>
                </c:pt>
                <c:pt idx="1">
                  <c:v>IOI
(803)
%</c:v>
                </c:pt>
                <c:pt idx="2">
                  <c:v>ROI
(502)
%</c:v>
                </c:pt>
                <c:pt idx="3">
                  <c:v>NI
(301)
%</c:v>
                </c:pt>
                <c:pt idx="4">
                  <c:v>Male
(400)
%</c:v>
                </c:pt>
                <c:pt idx="5">
                  <c:v>Female
(403)
%</c:v>
                </c:pt>
                <c:pt idx="6">
                  <c:v>15-34
(247)
%</c:v>
                </c:pt>
                <c:pt idx="7">
                  <c:v>35-49
(232)
%</c:v>
                </c:pt>
                <c:pt idx="8">
                  <c:v>50-64
(189)
%</c:v>
                </c:pt>
                <c:pt idx="9">
                  <c:v>65-74
(135)
%</c:v>
                </c:pt>
              </c:strCache>
            </c:strRef>
          </c:cat>
          <c:val>
            <c:numRef>
              <c:f>Sheet1!$B$4:$K$4</c:f>
              <c:numCache>
                <c:formatCode>General</c:formatCode>
                <c:ptCount val="10"/>
                <c:pt idx="0">
                  <c:v>38</c:v>
                </c:pt>
                <c:pt idx="1">
                  <c:v>37</c:v>
                </c:pt>
                <c:pt idx="2">
                  <c:v>39</c:v>
                </c:pt>
                <c:pt idx="3">
                  <c:v>34</c:v>
                </c:pt>
                <c:pt idx="4">
                  <c:v>37</c:v>
                </c:pt>
                <c:pt idx="5">
                  <c:v>36</c:v>
                </c:pt>
                <c:pt idx="6">
                  <c:v>38</c:v>
                </c:pt>
                <c:pt idx="7">
                  <c:v>41</c:v>
                </c:pt>
                <c:pt idx="8">
                  <c:v>32</c:v>
                </c:pt>
                <c:pt idx="9">
                  <c:v>30</c:v>
                </c:pt>
              </c:numCache>
            </c:numRef>
          </c:val>
          <c:extLst>
            <c:ext xmlns:c16="http://schemas.microsoft.com/office/drawing/2014/chart" uri="{C3380CC4-5D6E-409C-BE32-E72D297353CC}">
              <c16:uniqueId val="{00000014-C61B-48D2-9246-E828CAFD47D8}"/>
            </c:ext>
          </c:extLst>
        </c:ser>
        <c:ser>
          <c:idx val="3"/>
          <c:order val="6"/>
          <c:tx>
            <c:strRef>
              <c:f>Sheet1!$A$3</c:f>
              <c:strCache>
                <c:ptCount val="1"/>
                <c:pt idx="0">
                  <c:v>5-10 seconds</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Sheet1!$B$1:$K$1</c:f>
              <c:strCache>
                <c:ptCount val="10"/>
                <c:pt idx="0">
                  <c:v>IOI
(813)
%</c:v>
                </c:pt>
                <c:pt idx="1">
                  <c:v>IOI
(803)
%</c:v>
                </c:pt>
                <c:pt idx="2">
                  <c:v>ROI
(502)
%</c:v>
                </c:pt>
                <c:pt idx="3">
                  <c:v>NI
(301)
%</c:v>
                </c:pt>
                <c:pt idx="4">
                  <c:v>Male
(400)
%</c:v>
                </c:pt>
                <c:pt idx="5">
                  <c:v>Female
(403)
%</c:v>
                </c:pt>
                <c:pt idx="6">
                  <c:v>15-34
(247)
%</c:v>
                </c:pt>
                <c:pt idx="7">
                  <c:v>35-49
(232)
%</c:v>
                </c:pt>
                <c:pt idx="8">
                  <c:v>50-64
(189)
%</c:v>
                </c:pt>
                <c:pt idx="9">
                  <c:v>65-74
(135)
%</c:v>
                </c:pt>
              </c:strCache>
            </c:strRef>
          </c:cat>
          <c:val>
            <c:numRef>
              <c:f>Sheet1!$B$3:$K$3</c:f>
              <c:numCache>
                <c:formatCode>General</c:formatCode>
                <c:ptCount val="10"/>
                <c:pt idx="0">
                  <c:v>21</c:v>
                </c:pt>
                <c:pt idx="1">
                  <c:v>28</c:v>
                </c:pt>
                <c:pt idx="2">
                  <c:v>28</c:v>
                </c:pt>
                <c:pt idx="3">
                  <c:v>28</c:v>
                </c:pt>
                <c:pt idx="4">
                  <c:v>32</c:v>
                </c:pt>
                <c:pt idx="5">
                  <c:v>24</c:v>
                </c:pt>
                <c:pt idx="6">
                  <c:v>31</c:v>
                </c:pt>
                <c:pt idx="7">
                  <c:v>26</c:v>
                </c:pt>
                <c:pt idx="8">
                  <c:v>28</c:v>
                </c:pt>
                <c:pt idx="9">
                  <c:v>21</c:v>
                </c:pt>
              </c:numCache>
            </c:numRef>
          </c:val>
          <c:extLst>
            <c:ext xmlns:c16="http://schemas.microsoft.com/office/drawing/2014/chart" uri="{C3380CC4-5D6E-409C-BE32-E72D297353CC}">
              <c16:uniqueId val="{00000012-C61B-48D2-9246-E828CAFD47D8}"/>
            </c:ext>
          </c:extLst>
        </c:ser>
        <c:ser>
          <c:idx val="4"/>
          <c:order val="7"/>
          <c:tx>
            <c:strRef>
              <c:f>Sheet1!$A$2</c:f>
              <c:strCache>
                <c:ptCount val="1"/>
                <c:pt idx="0">
                  <c:v>Under 5 seconds</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Sheet1!$B$1:$K$1</c:f>
              <c:strCache>
                <c:ptCount val="10"/>
                <c:pt idx="0">
                  <c:v>IOI
(813)
%</c:v>
                </c:pt>
                <c:pt idx="1">
                  <c:v>IOI
(803)
%</c:v>
                </c:pt>
                <c:pt idx="2">
                  <c:v>ROI
(502)
%</c:v>
                </c:pt>
                <c:pt idx="3">
                  <c:v>NI
(301)
%</c:v>
                </c:pt>
                <c:pt idx="4">
                  <c:v>Male
(400)
%</c:v>
                </c:pt>
                <c:pt idx="5">
                  <c:v>Female
(403)
%</c:v>
                </c:pt>
                <c:pt idx="6">
                  <c:v>15-34
(247)
%</c:v>
                </c:pt>
                <c:pt idx="7">
                  <c:v>35-49
(232)
%</c:v>
                </c:pt>
                <c:pt idx="8">
                  <c:v>50-64
(189)
%</c:v>
                </c:pt>
                <c:pt idx="9">
                  <c:v>65-74
(135)
%</c:v>
                </c:pt>
              </c:strCache>
            </c:strRef>
          </c:cat>
          <c:val>
            <c:numRef>
              <c:f>Sheet1!$B$2:$K$2</c:f>
              <c:numCache>
                <c:formatCode>General</c:formatCode>
                <c:ptCount val="10"/>
                <c:pt idx="0">
                  <c:v>3</c:v>
                </c:pt>
                <c:pt idx="1">
                  <c:v>3</c:v>
                </c:pt>
                <c:pt idx="2">
                  <c:v>4</c:v>
                </c:pt>
                <c:pt idx="3">
                  <c:v>2</c:v>
                </c:pt>
                <c:pt idx="4">
                  <c:v>3</c:v>
                </c:pt>
                <c:pt idx="5">
                  <c:v>3</c:v>
                </c:pt>
                <c:pt idx="6">
                  <c:v>4</c:v>
                </c:pt>
                <c:pt idx="7">
                  <c:v>3</c:v>
                </c:pt>
                <c:pt idx="8">
                  <c:v>1</c:v>
                </c:pt>
                <c:pt idx="9">
                  <c:v>5</c:v>
                </c:pt>
              </c:numCache>
            </c:numRef>
          </c:val>
          <c:extLst>
            <c:ext xmlns:c16="http://schemas.microsoft.com/office/drawing/2014/chart" uri="{C3380CC4-5D6E-409C-BE32-E72D297353CC}">
              <c16:uniqueId val="{00000009-C61B-48D2-9246-E828CAFD47D8}"/>
            </c:ext>
          </c:extLst>
        </c:ser>
        <c:dLbls>
          <c:dLblPos val="ctr"/>
          <c:showLegendKey val="0"/>
          <c:showVal val="1"/>
          <c:showCatName val="0"/>
          <c:showSerName val="0"/>
          <c:showPercent val="0"/>
          <c:showBubbleSize val="0"/>
        </c:dLbls>
        <c:gapWidth val="50"/>
        <c:overlap val="100"/>
        <c:axId val="142092288"/>
        <c:axId val="142058624"/>
      </c:barChart>
      <c:catAx>
        <c:axId val="142092288"/>
        <c:scaling>
          <c:orientation val="minMax"/>
        </c:scaling>
        <c:delete val="0"/>
        <c:axPos val="b"/>
        <c:numFmt formatCode="General" sourceLinked="1"/>
        <c:majorTickMark val="none"/>
        <c:minorTickMark val="none"/>
        <c:tickLblPos val="high"/>
        <c:spPr>
          <a:noFill/>
          <a:ln w="6350" cap="flat" cmpd="sng" algn="ctr">
            <a:solidFill>
              <a:schemeClr val="bg1"/>
            </a:solidFill>
            <a:prstDash val="solid"/>
            <a:round/>
          </a:ln>
          <a:effectLst/>
        </c:spPr>
        <c:txPr>
          <a:bodyPr rot="-60000000" spcFirstLastPara="1" vertOverflow="ellipsis" vert="horz" wrap="square" anchor="ctr" anchorCtr="1"/>
          <a:lstStyle/>
          <a:p>
            <a:pPr>
              <a:defRPr sz="1400" b="1" i="0" u="none" strike="noStrike" kern="1200" baseline="0">
                <a:solidFill>
                  <a:schemeClr val="bg1">
                    <a:lumMod val="50000"/>
                  </a:schemeClr>
                </a:solidFill>
                <a:latin typeface="+mn-lt"/>
                <a:ea typeface="+mn-ea"/>
                <a:cs typeface="+mn-cs"/>
              </a:defRPr>
            </a:pPr>
            <a:endParaRPr lang="en-US"/>
          </a:p>
        </c:txPr>
        <c:crossAx val="142058624"/>
        <c:crosses val="autoZero"/>
        <c:auto val="1"/>
        <c:lblAlgn val="ctr"/>
        <c:lblOffset val="100"/>
        <c:noMultiLvlLbl val="0"/>
      </c:catAx>
      <c:valAx>
        <c:axId val="142058624"/>
        <c:scaling>
          <c:orientation val="minMax"/>
        </c:scaling>
        <c:delete val="1"/>
        <c:axPos val="l"/>
        <c:numFmt formatCode="0%" sourceLinked="1"/>
        <c:majorTickMark val="none"/>
        <c:minorTickMark val="none"/>
        <c:tickLblPos val="nextTo"/>
        <c:crossAx val="142092288"/>
        <c:crosses val="autoZero"/>
        <c:crossBetween val="between"/>
      </c:valAx>
      <c:spPr>
        <a:noFill/>
        <a:ln>
          <a:noFill/>
        </a:ln>
        <a:effectLst/>
      </c:spPr>
    </c:plotArea>
    <c:legend>
      <c:legendPos val="l"/>
      <c:layout>
        <c:manualLayout>
          <c:xMode val="edge"/>
          <c:yMode val="edge"/>
          <c:x val="8.9878861694832248E-3"/>
          <c:y val="0.27863822110198089"/>
          <c:w val="0.22405804519052877"/>
          <c:h val="0.6641190797032361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lumMod val="50000"/>
                </a:schemeClr>
              </a:solidFill>
              <a:latin typeface="HelveticaNeueLT Std Lt Cn" panose="020B0406020202030204" charset="0"/>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400" b="1">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7"/>
          <c:order val="0"/>
          <c:tx>
            <c:strRef>
              <c:f>Sheet1!$A$2</c:f>
              <c:strCache>
                <c:ptCount val="1"/>
                <c:pt idx="0">
                  <c:v>No</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Sheet1!$B$1:$N$1</c:f>
              <c:strCache>
                <c:ptCount val="10"/>
                <c:pt idx="0">
                  <c:v>IOI
(813)
%</c:v>
                </c:pt>
                <c:pt idx="1">
                  <c:v>IOI
(803)
%</c:v>
                </c:pt>
                <c:pt idx="2">
                  <c:v>ROI
(502)
%</c:v>
                </c:pt>
                <c:pt idx="3">
                  <c:v>NI
(301)
%</c:v>
                </c:pt>
                <c:pt idx="4">
                  <c:v>Male
(400)
%</c:v>
                </c:pt>
                <c:pt idx="5">
                  <c:v>Female
(403)
%</c:v>
                </c:pt>
                <c:pt idx="6">
                  <c:v>15-34
(247)
%</c:v>
                </c:pt>
                <c:pt idx="7">
                  <c:v>35-49
(232)
%</c:v>
                </c:pt>
                <c:pt idx="8">
                  <c:v>50-64
(189)
%</c:v>
                </c:pt>
                <c:pt idx="9">
                  <c:v>65-74
(135)
%</c:v>
                </c:pt>
              </c:strCache>
            </c:strRef>
          </c:cat>
          <c:val>
            <c:numRef>
              <c:f>Sheet1!$B$2:$N$2</c:f>
              <c:numCache>
                <c:formatCode>General</c:formatCode>
                <c:ptCount val="10"/>
                <c:pt idx="0">
                  <c:v>22</c:v>
                </c:pt>
                <c:pt idx="1">
                  <c:v>25</c:v>
                </c:pt>
                <c:pt idx="2">
                  <c:v>22</c:v>
                </c:pt>
                <c:pt idx="3">
                  <c:v>28</c:v>
                </c:pt>
                <c:pt idx="4">
                  <c:v>30</c:v>
                </c:pt>
                <c:pt idx="5">
                  <c:v>20</c:v>
                </c:pt>
                <c:pt idx="6">
                  <c:v>21</c:v>
                </c:pt>
                <c:pt idx="7">
                  <c:v>20</c:v>
                </c:pt>
                <c:pt idx="8">
                  <c:v>24</c:v>
                </c:pt>
                <c:pt idx="9">
                  <c:v>48</c:v>
                </c:pt>
              </c:numCache>
            </c:numRef>
          </c:val>
          <c:extLst>
            <c:ext xmlns:c16="http://schemas.microsoft.com/office/drawing/2014/chart" uri="{C3380CC4-5D6E-409C-BE32-E72D297353CC}">
              <c16:uniqueId val="{00000000-7260-4637-8DEF-76C14D0D0F93}"/>
            </c:ext>
          </c:extLst>
        </c:ser>
        <c:ser>
          <c:idx val="0"/>
          <c:order val="1"/>
          <c:tx>
            <c:strRef>
              <c:f>Sheet1!$A$3</c:f>
              <c:strCache>
                <c:ptCount val="1"/>
                <c:pt idx="0">
                  <c:v>Yes</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Sheet1!$B$1:$N$1</c:f>
              <c:strCache>
                <c:ptCount val="10"/>
                <c:pt idx="0">
                  <c:v>IOI
(813)
%</c:v>
                </c:pt>
                <c:pt idx="1">
                  <c:v>IOI
(803)
%</c:v>
                </c:pt>
                <c:pt idx="2">
                  <c:v>ROI
(502)
%</c:v>
                </c:pt>
                <c:pt idx="3">
                  <c:v>NI
(301)
%</c:v>
                </c:pt>
                <c:pt idx="4">
                  <c:v>Male
(400)
%</c:v>
                </c:pt>
                <c:pt idx="5">
                  <c:v>Female
(403)
%</c:v>
                </c:pt>
                <c:pt idx="6">
                  <c:v>15-34
(247)
%</c:v>
                </c:pt>
                <c:pt idx="7">
                  <c:v>35-49
(232)
%</c:v>
                </c:pt>
                <c:pt idx="8">
                  <c:v>50-64
(189)
%</c:v>
                </c:pt>
                <c:pt idx="9">
                  <c:v>65-74
(135)
%</c:v>
                </c:pt>
              </c:strCache>
            </c:strRef>
          </c:cat>
          <c:val>
            <c:numRef>
              <c:f>Sheet1!$B$3:$N$3</c:f>
              <c:numCache>
                <c:formatCode>General</c:formatCode>
                <c:ptCount val="10"/>
                <c:pt idx="0">
                  <c:v>78</c:v>
                </c:pt>
                <c:pt idx="1">
                  <c:v>75</c:v>
                </c:pt>
                <c:pt idx="2">
                  <c:v>78</c:v>
                </c:pt>
                <c:pt idx="3">
                  <c:v>72</c:v>
                </c:pt>
                <c:pt idx="4">
                  <c:v>70</c:v>
                </c:pt>
                <c:pt idx="5">
                  <c:v>80</c:v>
                </c:pt>
                <c:pt idx="6">
                  <c:v>79</c:v>
                </c:pt>
                <c:pt idx="7">
                  <c:v>80</c:v>
                </c:pt>
                <c:pt idx="8">
                  <c:v>76</c:v>
                </c:pt>
                <c:pt idx="9">
                  <c:v>52</c:v>
                </c:pt>
              </c:numCache>
            </c:numRef>
          </c:val>
          <c:extLst>
            <c:ext xmlns:c16="http://schemas.microsoft.com/office/drawing/2014/chart" uri="{C3380CC4-5D6E-409C-BE32-E72D297353CC}">
              <c16:uniqueId val="{00000000-7EDB-4E09-964F-EFD17C03BF9B}"/>
            </c:ext>
          </c:extLst>
        </c:ser>
        <c:dLbls>
          <c:dLblPos val="ctr"/>
          <c:showLegendKey val="0"/>
          <c:showVal val="1"/>
          <c:showCatName val="0"/>
          <c:showSerName val="0"/>
          <c:showPercent val="0"/>
          <c:showBubbleSize val="0"/>
        </c:dLbls>
        <c:gapWidth val="50"/>
        <c:overlap val="100"/>
        <c:axId val="142092288"/>
        <c:axId val="142058624"/>
      </c:barChart>
      <c:catAx>
        <c:axId val="142092288"/>
        <c:scaling>
          <c:orientation val="minMax"/>
        </c:scaling>
        <c:delete val="0"/>
        <c:axPos val="b"/>
        <c:numFmt formatCode="General" sourceLinked="1"/>
        <c:majorTickMark val="none"/>
        <c:minorTickMark val="none"/>
        <c:tickLblPos val="high"/>
        <c:spPr>
          <a:noFill/>
          <a:ln w="6350" cap="flat" cmpd="sng" algn="ctr">
            <a:solidFill>
              <a:schemeClr val="bg1"/>
            </a:solidFill>
            <a:prstDash val="solid"/>
            <a:round/>
          </a:ln>
          <a:effectLst/>
        </c:spPr>
        <c:txPr>
          <a:bodyPr rot="-60000000" spcFirstLastPara="1" vertOverflow="ellipsis" vert="horz" wrap="square" anchor="ctr" anchorCtr="1"/>
          <a:lstStyle/>
          <a:p>
            <a:pPr>
              <a:defRPr sz="1200" b="1" i="0" u="none" strike="noStrike" kern="1200" baseline="0">
                <a:solidFill>
                  <a:schemeClr val="bg1">
                    <a:lumMod val="50000"/>
                  </a:schemeClr>
                </a:solidFill>
                <a:latin typeface="+mn-lt"/>
                <a:ea typeface="+mn-ea"/>
                <a:cs typeface="+mn-cs"/>
              </a:defRPr>
            </a:pPr>
            <a:endParaRPr lang="en-US"/>
          </a:p>
        </c:txPr>
        <c:crossAx val="142058624"/>
        <c:crosses val="autoZero"/>
        <c:auto val="1"/>
        <c:lblAlgn val="ctr"/>
        <c:lblOffset val="100"/>
        <c:noMultiLvlLbl val="0"/>
      </c:catAx>
      <c:valAx>
        <c:axId val="142058624"/>
        <c:scaling>
          <c:orientation val="minMax"/>
        </c:scaling>
        <c:delete val="1"/>
        <c:axPos val="l"/>
        <c:numFmt formatCode="0%" sourceLinked="1"/>
        <c:majorTickMark val="none"/>
        <c:minorTickMark val="none"/>
        <c:tickLblPos val="nextTo"/>
        <c:crossAx val="142092288"/>
        <c:crosses val="autoZero"/>
        <c:crossBetween val="between"/>
      </c:valAx>
      <c:spPr>
        <a:noFill/>
        <a:ln>
          <a:noFill/>
        </a:ln>
        <a:effectLst/>
      </c:spPr>
    </c:plotArea>
    <c:legend>
      <c:legendPos val="l"/>
      <c:layout>
        <c:manualLayout>
          <c:xMode val="edge"/>
          <c:yMode val="edge"/>
          <c:x val="3.3704573135562095E-3"/>
          <c:y val="0.3687252331474522"/>
          <c:w val="5.0541290136750336E-2"/>
          <c:h val="0.1396285112533849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lumMod val="50000"/>
                </a:schemeClr>
              </a:solidFill>
              <a:latin typeface="HelveticaNeueLT Std Lt Cn" panose="020B0406020202030204" charset="0"/>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4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58CD453-6651-4F5D-AF0E-943113B7BA3E}"/>
              </a:ext>
            </a:extLst>
          </p:cNvPr>
          <p:cNvSpPr>
            <a:spLocks noGrp="1"/>
          </p:cNvSpPr>
          <p:nvPr>
            <p:ph type="sldNum" sz="quarter" idx="3"/>
          </p:nvPr>
        </p:nvSpPr>
        <p:spPr>
          <a:xfrm>
            <a:off x="1910266" y="9377318"/>
            <a:ext cx="2921582" cy="495346"/>
          </a:xfrm>
          <a:prstGeom prst="rect">
            <a:avLst/>
          </a:prstGeom>
        </p:spPr>
        <p:txBody>
          <a:bodyPr vert="horz" lIns="90696" tIns="45348" rIns="90696" bIns="45348" rtlCol="0" anchor="b"/>
          <a:lstStyle>
            <a:lvl1pPr algn="r">
              <a:defRPr sz="1200"/>
            </a:lvl1pPr>
          </a:lstStyle>
          <a:p>
            <a:pPr algn="ctr"/>
            <a:fld id="{4AFB3F6D-27DE-421A-80DD-C4F1B28388AB}" type="slidenum">
              <a:rPr lang="en-GB" smtClean="0"/>
              <a:pPr algn="ctr"/>
              <a:t>‹#›</a:t>
            </a:fld>
            <a:endParaRPr lang="en-GB" dirty="0"/>
          </a:p>
        </p:txBody>
      </p:sp>
      <p:pic>
        <p:nvPicPr>
          <p:cNvPr id="6" name="Graphique 5">
            <a:extLst>
              <a:ext uri="{FF2B5EF4-FFF2-40B4-BE49-F238E27FC236}">
                <a16:creationId xmlns:a16="http://schemas.microsoft.com/office/drawing/2014/main" id="{D0451719-3070-4E08-B8C6-FC356491DB5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19544" y="239755"/>
            <a:ext cx="703026" cy="696299"/>
          </a:xfrm>
          <a:prstGeom prst="rect">
            <a:avLst/>
          </a:prstGeom>
        </p:spPr>
      </p:pic>
    </p:spTree>
    <p:extLst>
      <p:ext uri="{BB962C8B-B14F-4D97-AF65-F5344CB8AC3E}">
        <p14:creationId xmlns:p14="http://schemas.microsoft.com/office/powerpoint/2010/main" val="1143950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0696" tIns="45348" rIns="90696" bIns="45348" rtlCol="0" anchor="ctr"/>
          <a:lstStyle/>
          <a:p>
            <a:endParaRPr lang="en-GB" dirty="0"/>
          </a:p>
        </p:txBody>
      </p:sp>
      <p:sp>
        <p:nvSpPr>
          <p:cNvPr id="5" name="Espace réservé des notes 4"/>
          <p:cNvSpPr>
            <a:spLocks noGrp="1"/>
          </p:cNvSpPr>
          <p:nvPr>
            <p:ph type="body" sz="quarter" idx="3"/>
          </p:nvPr>
        </p:nvSpPr>
        <p:spPr>
          <a:xfrm>
            <a:off x="674212" y="4751220"/>
            <a:ext cx="5393690" cy="3887361"/>
          </a:xfrm>
          <a:prstGeom prst="rect">
            <a:avLst/>
          </a:prstGeom>
        </p:spPr>
        <p:txBody>
          <a:bodyPr vert="horz" lIns="90696" tIns="45348" rIns="90696" bIns="4534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u numéro de diapositive 6"/>
          <p:cNvSpPr>
            <a:spLocks noGrp="1"/>
          </p:cNvSpPr>
          <p:nvPr>
            <p:ph type="sldNum" sz="quarter" idx="5"/>
          </p:nvPr>
        </p:nvSpPr>
        <p:spPr>
          <a:xfrm>
            <a:off x="1910266" y="9377318"/>
            <a:ext cx="2921582" cy="495346"/>
          </a:xfrm>
          <a:prstGeom prst="rect">
            <a:avLst/>
          </a:prstGeom>
        </p:spPr>
        <p:txBody>
          <a:bodyPr vert="horz" lIns="90696" tIns="45348" rIns="90696" bIns="45348" rtlCol="0" anchor="b"/>
          <a:lstStyle>
            <a:lvl1pPr algn="ctr">
              <a:defRPr sz="1200"/>
            </a:lvl1pPr>
          </a:lstStyle>
          <a:p>
            <a:fld id="{3B8578AD-0529-46A5-84EB-6338160D5A7D}" type="slidenum">
              <a:rPr lang="en-GB" smtClean="0"/>
              <a:pPr/>
              <a:t>‹#›</a:t>
            </a:fld>
            <a:endParaRPr lang="en-GB" dirty="0"/>
          </a:p>
        </p:txBody>
      </p:sp>
      <p:pic>
        <p:nvPicPr>
          <p:cNvPr id="8" name="Graphique 7">
            <a:extLst>
              <a:ext uri="{FF2B5EF4-FFF2-40B4-BE49-F238E27FC236}">
                <a16:creationId xmlns:a16="http://schemas.microsoft.com/office/drawing/2014/main" id="{6C287C20-68EB-44AA-A066-A744AB8D45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19544" y="239755"/>
            <a:ext cx="703026" cy="696299"/>
          </a:xfrm>
          <a:prstGeom prst="rect">
            <a:avLst/>
          </a:prstGeom>
        </p:spPr>
      </p:pic>
    </p:spTree>
    <p:extLst>
      <p:ext uri="{BB962C8B-B14F-4D97-AF65-F5344CB8AC3E}">
        <p14:creationId xmlns:p14="http://schemas.microsoft.com/office/powerpoint/2010/main" val="424219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628DE85F-A49F-4D4C-8D78-799212E249B2}" type="slidenum">
              <a:rPr lang="en-GB" smtClean="0"/>
              <a:t>7</a:t>
            </a:fld>
            <a:endParaRPr lang="en-GB" dirty="0"/>
          </a:p>
        </p:txBody>
      </p:sp>
    </p:spTree>
    <p:extLst>
      <p:ext uri="{BB962C8B-B14F-4D97-AF65-F5344CB8AC3E}">
        <p14:creationId xmlns:p14="http://schemas.microsoft.com/office/powerpoint/2010/main" val="3620116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628DE85F-A49F-4D4C-8D78-799212E249B2}" type="slidenum">
              <a:rPr lang="en-GB" smtClean="0"/>
              <a:t>60</a:t>
            </a:fld>
            <a:endParaRPr lang="en-GB" dirty="0"/>
          </a:p>
        </p:txBody>
      </p:sp>
    </p:spTree>
    <p:extLst>
      <p:ext uri="{BB962C8B-B14F-4D97-AF65-F5344CB8AC3E}">
        <p14:creationId xmlns:p14="http://schemas.microsoft.com/office/powerpoint/2010/main" val="4158462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628DE85F-A49F-4D4C-8D78-799212E249B2}" type="slidenum">
              <a:rPr lang="en-GB" smtClean="0"/>
              <a:t>61</a:t>
            </a:fld>
            <a:endParaRPr lang="en-GB" dirty="0"/>
          </a:p>
        </p:txBody>
      </p:sp>
    </p:spTree>
    <p:extLst>
      <p:ext uri="{BB962C8B-B14F-4D97-AF65-F5344CB8AC3E}">
        <p14:creationId xmlns:p14="http://schemas.microsoft.com/office/powerpoint/2010/main" val="482390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8DE85F-A49F-4D4C-8D78-799212E249B2}" type="slidenum">
              <a:rPr lang="en-GB" smtClean="0"/>
              <a:t>64</a:t>
            </a:fld>
            <a:endParaRPr lang="en-GB" dirty="0"/>
          </a:p>
        </p:txBody>
      </p:sp>
    </p:spTree>
    <p:extLst>
      <p:ext uri="{BB962C8B-B14F-4D97-AF65-F5344CB8AC3E}">
        <p14:creationId xmlns:p14="http://schemas.microsoft.com/office/powerpoint/2010/main" val="699969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9</a:t>
            </a:fld>
            <a:endParaRPr lang="en-GB" dirty="0"/>
          </a:p>
        </p:txBody>
      </p:sp>
    </p:spTree>
    <p:extLst>
      <p:ext uri="{BB962C8B-B14F-4D97-AF65-F5344CB8AC3E}">
        <p14:creationId xmlns:p14="http://schemas.microsoft.com/office/powerpoint/2010/main" val="2549693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628DE85F-A49F-4D4C-8D78-799212E249B2}" type="slidenum">
              <a:rPr lang="en-GB" smtClean="0"/>
              <a:t>13</a:t>
            </a:fld>
            <a:endParaRPr lang="en-GB" dirty="0"/>
          </a:p>
        </p:txBody>
      </p:sp>
    </p:spTree>
    <p:extLst>
      <p:ext uri="{BB962C8B-B14F-4D97-AF65-F5344CB8AC3E}">
        <p14:creationId xmlns:p14="http://schemas.microsoft.com/office/powerpoint/2010/main" val="3450513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628DE85F-A49F-4D4C-8D78-799212E249B2}" type="slidenum">
              <a:rPr lang="en-GB" smtClean="0"/>
              <a:t>14</a:t>
            </a:fld>
            <a:endParaRPr lang="en-GB" dirty="0"/>
          </a:p>
        </p:txBody>
      </p:sp>
    </p:spTree>
    <p:extLst>
      <p:ext uri="{BB962C8B-B14F-4D97-AF65-F5344CB8AC3E}">
        <p14:creationId xmlns:p14="http://schemas.microsoft.com/office/powerpoint/2010/main" val="134812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628DE85F-A49F-4D4C-8D78-799212E249B2}" type="slidenum">
              <a:rPr lang="en-GB" smtClean="0"/>
              <a:t>15</a:t>
            </a:fld>
            <a:endParaRPr lang="en-GB" dirty="0"/>
          </a:p>
        </p:txBody>
      </p:sp>
    </p:spTree>
    <p:extLst>
      <p:ext uri="{BB962C8B-B14F-4D97-AF65-F5344CB8AC3E}">
        <p14:creationId xmlns:p14="http://schemas.microsoft.com/office/powerpoint/2010/main" val="2630995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628DE85F-A49F-4D4C-8D78-799212E249B2}" type="slidenum">
              <a:rPr lang="en-GB" smtClean="0"/>
              <a:t>18</a:t>
            </a:fld>
            <a:endParaRPr lang="en-GB" dirty="0"/>
          </a:p>
        </p:txBody>
      </p:sp>
    </p:spTree>
    <p:extLst>
      <p:ext uri="{BB962C8B-B14F-4D97-AF65-F5344CB8AC3E}">
        <p14:creationId xmlns:p14="http://schemas.microsoft.com/office/powerpoint/2010/main" val="780570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42</a:t>
            </a:fld>
            <a:endParaRPr lang="en-GB" dirty="0"/>
          </a:p>
        </p:txBody>
      </p:sp>
    </p:spTree>
    <p:extLst>
      <p:ext uri="{BB962C8B-B14F-4D97-AF65-F5344CB8AC3E}">
        <p14:creationId xmlns:p14="http://schemas.microsoft.com/office/powerpoint/2010/main" val="916492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50</a:t>
            </a:fld>
            <a:endParaRPr lang="en-GB" dirty="0"/>
          </a:p>
        </p:txBody>
      </p:sp>
    </p:spTree>
    <p:extLst>
      <p:ext uri="{BB962C8B-B14F-4D97-AF65-F5344CB8AC3E}">
        <p14:creationId xmlns:p14="http://schemas.microsoft.com/office/powerpoint/2010/main" val="1684551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51</a:t>
            </a:fld>
            <a:endParaRPr lang="en-GB" dirty="0"/>
          </a:p>
        </p:txBody>
      </p:sp>
    </p:spTree>
    <p:extLst>
      <p:ext uri="{BB962C8B-B14F-4D97-AF65-F5344CB8AC3E}">
        <p14:creationId xmlns:p14="http://schemas.microsoft.com/office/powerpoint/2010/main" val="21299270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11.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6.jpg"/></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slideMaster" Target="../slideMasters/slideMaster1.xml"/><Relationship Id="rId7" Type="http://schemas.openxmlformats.org/officeDocument/2006/relationships/image" Target="../media/image13.emf"/><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emf"/><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12.emf"/><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7.jpg"/></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7.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8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9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9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92.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image" Target="../media/image9.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1">
    <p:bg>
      <p:bgPr>
        <a:solidFill>
          <a:schemeClr val="bg2"/>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E03E893C-6741-453F-AB83-3BF7E47452D4}"/>
              </a:ext>
            </a:extLst>
          </p:cNvPr>
          <p:cNvGraphicFramePr>
            <a:graphicFrameLocks noChangeAspect="1"/>
          </p:cNvGraphicFramePr>
          <p:nvPr userDrawn="1">
            <p:custDataLst>
              <p:tags r:id="rId1"/>
            </p:custDataLst>
            <p:extLst>
              <p:ext uri="{D42A27DB-BD31-4B8C-83A1-F6EECF244321}">
                <p14:modId xmlns:p14="http://schemas.microsoft.com/office/powerpoint/2010/main" val="37887890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E03E893C-6741-453F-AB83-3BF7E47452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4607D74-F512-4FC3-A30B-919D76C6342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Espace réservé pour une image  9">
            <a:extLst>
              <a:ext uri="{FF2B5EF4-FFF2-40B4-BE49-F238E27FC236}">
                <a16:creationId xmlns:a16="http://schemas.microsoft.com/office/drawing/2014/main" id="{137DADE0-DBBF-458A-BE30-E9B95C46FE1A}"/>
              </a:ext>
            </a:extLst>
          </p:cNvPr>
          <p:cNvSpPr>
            <a:spLocks noGrp="1"/>
          </p:cNvSpPr>
          <p:nvPr>
            <p:ph type="pic" sz="quarter" idx="11" hasCustomPrompt="1"/>
          </p:nvPr>
        </p:nvSpPr>
        <p:spPr>
          <a:xfrm>
            <a:off x="574342" y="5766400"/>
            <a:ext cx="1245895" cy="914400"/>
          </a:xfrm>
          <a:prstGeom prst="rect">
            <a:avLst/>
          </a:prstGeom>
          <a:solidFill>
            <a:schemeClr val="bg1">
              <a:lumMod val="95000"/>
            </a:schemeClr>
          </a:solidFill>
        </p:spPr>
        <p:txBody>
          <a:bodyPr tIns="72000">
            <a:normAutofit/>
          </a:bodyPr>
          <a:lstStyle>
            <a:lvl1pPr marL="0" indent="0" algn="ctr">
              <a:buNone/>
              <a:defRPr sz="1100"/>
            </a:lvl1pPr>
          </a:lstStyle>
          <a:p>
            <a:r>
              <a:rPr lang="en-GB" dirty="0"/>
              <a:t>CUSTOMER'S LOGO</a:t>
            </a:r>
          </a:p>
        </p:txBody>
      </p:sp>
      <p:cxnSp>
        <p:nvCxnSpPr>
          <p:cNvPr id="17" name="Connecteur droit 16">
            <a:extLst>
              <a:ext uri="{FF2B5EF4-FFF2-40B4-BE49-F238E27FC236}">
                <a16:creationId xmlns:a16="http://schemas.microsoft.com/office/drawing/2014/main" id="{79935D5E-B7ED-4F9D-A894-6B0811A25EEF}"/>
              </a:ext>
            </a:extLst>
          </p:cNvPr>
          <p:cNvCxnSpPr>
            <a:cxnSpLocks/>
          </p:cNvCxnSpPr>
          <p:nvPr userDrawn="1"/>
        </p:nvCxnSpPr>
        <p:spPr>
          <a:xfrm>
            <a:off x="571500"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0720AE2E-312C-4683-8989-D798355BADAA}"/>
              </a:ext>
            </a:extLst>
          </p:cNvPr>
          <p:cNvSpPr>
            <a:spLocks noGrp="1"/>
          </p:cNvSpPr>
          <p:nvPr>
            <p:ph type="ctrTitle" hasCustomPrompt="1"/>
          </p:nvPr>
        </p:nvSpPr>
        <p:spPr>
          <a:xfrm>
            <a:off x="459207" y="521852"/>
            <a:ext cx="7551997" cy="2475348"/>
          </a:xfrm>
        </p:spPr>
        <p:txBody>
          <a:bodyPr lIns="72000" anchor="t">
            <a:normAutofit/>
          </a:bodyPr>
          <a:lstStyle>
            <a:lvl1pPr algn="l">
              <a:lnSpc>
                <a:spcPct val="80000"/>
              </a:lnSpc>
              <a:defRPr sz="6000" b="1" cap="all" spc="-200" baseline="0">
                <a:solidFill>
                  <a:schemeClr val="bg1"/>
                </a:solidFill>
                <a:latin typeface="Arial Black" panose="020B0A04020102020204" pitchFamily="34" charset="0"/>
              </a:defRPr>
            </a:lvl1pPr>
          </a:lstStyle>
          <a:p>
            <a:r>
              <a:rPr lang="en-GB" dirty="0"/>
              <a:t>CLICK TO ADD TITLE</a:t>
            </a:r>
          </a:p>
        </p:txBody>
      </p:sp>
      <p:sp>
        <p:nvSpPr>
          <p:cNvPr id="24" name="Sous-titre 2">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59131" y="3001503"/>
            <a:ext cx="7551997" cy="424732"/>
          </a:xfrm>
          <a:prstGeom prst="rect">
            <a:avLst/>
          </a:prstGeo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p:txBody>
      </p:sp>
      <p:sp>
        <p:nvSpPr>
          <p:cNvPr id="15" name="Espace réservé de la date 3">
            <a:extLst>
              <a:ext uri="{FF2B5EF4-FFF2-40B4-BE49-F238E27FC236}">
                <a16:creationId xmlns:a16="http://schemas.microsoft.com/office/drawing/2014/main" id="{40509EFD-4C7C-4D04-B91B-72E1A430F01B}"/>
              </a:ext>
            </a:extLst>
          </p:cNvPr>
          <p:cNvSpPr>
            <a:spLocks noGrp="1"/>
          </p:cNvSpPr>
          <p:nvPr>
            <p:ph type="dt" sz="half" idx="10"/>
          </p:nvPr>
        </p:nvSpPr>
        <p:spPr>
          <a:xfrm>
            <a:off x="459132" y="4402897"/>
            <a:ext cx="1361105" cy="215444"/>
          </a:xfrm>
          <a:prstGeom prst="rect">
            <a:avLst/>
          </a:prstGeom>
        </p:spPr>
        <p:txBody>
          <a:bodyPr wrap="none" lIns="108000" tIns="0" rIns="180000" bIns="0">
            <a:spAutoFit/>
          </a:bodyPr>
          <a:lstStyle>
            <a:lvl1pPr>
              <a:defRPr sz="1400">
                <a:solidFill>
                  <a:schemeClr val="bg1"/>
                </a:solidFill>
              </a:defRPr>
            </a:lvl1pPr>
          </a:lstStyle>
          <a:p>
            <a:fld id="{BC882573-CF8D-477B-8EF6-9CF97BBEDB1A}" type="datetime3">
              <a:rPr lang="en-GB" smtClean="0"/>
              <a:t>23 August, 2022</a:t>
            </a:fld>
            <a:endParaRPr lang="en-GB" dirty="0"/>
          </a:p>
        </p:txBody>
      </p:sp>
      <p:sp>
        <p:nvSpPr>
          <p:cNvPr id="16" name="Espace réservé du texte 8">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59132" y="4014515"/>
            <a:ext cx="2578642" cy="369332"/>
          </a:xfrm>
          <a:prstGeom prst="rect">
            <a:avLst/>
          </a:prstGeo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Name of the speaker</a:t>
            </a:r>
          </a:p>
        </p:txBody>
      </p:sp>
      <p:grpSp>
        <p:nvGrpSpPr>
          <p:cNvPr id="19" name="Group 18">
            <a:extLst>
              <a:ext uri="{FF2B5EF4-FFF2-40B4-BE49-F238E27FC236}">
                <a16:creationId xmlns:a16="http://schemas.microsoft.com/office/drawing/2014/main" id="{AE70A658-C836-40A3-B2C4-584CB748E06A}"/>
              </a:ext>
            </a:extLst>
          </p:cNvPr>
          <p:cNvGrpSpPr/>
          <p:nvPr userDrawn="1"/>
        </p:nvGrpSpPr>
        <p:grpSpPr>
          <a:xfrm>
            <a:off x="9310524" y="6104103"/>
            <a:ext cx="2430708" cy="575987"/>
            <a:chOff x="9310524" y="6104103"/>
            <a:chExt cx="2430708" cy="575987"/>
          </a:xfrm>
        </p:grpSpPr>
        <p:pic>
          <p:nvPicPr>
            <p:cNvPr id="20" name="Picture 19">
              <a:extLst>
                <a:ext uri="{FF2B5EF4-FFF2-40B4-BE49-F238E27FC236}">
                  <a16:creationId xmlns:a16="http://schemas.microsoft.com/office/drawing/2014/main" id="{8E97A7FE-4B9C-4CF5-AEB8-E5A667D019D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21" name="Graphique 12">
              <a:extLst>
                <a:ext uri="{FF2B5EF4-FFF2-40B4-BE49-F238E27FC236}">
                  <a16:creationId xmlns:a16="http://schemas.microsoft.com/office/drawing/2014/main" id="{A11A9BD3-F0EF-429F-8C61-18CF673BE05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1869501016"/>
      </p:ext>
    </p:extLst>
  </p:cSld>
  <p:clrMapOvr>
    <a:masterClrMapping/>
  </p:clrMapOvr>
  <p:extLst>
    <p:ext uri="{DCECCB84-F9BA-43D5-87BE-67443E8EF086}">
      <p15:sldGuideLst xmlns:p15="http://schemas.microsoft.com/office/powerpoint/2012/main">
        <p15:guide id="1" orient="horz" pos="329" userDrawn="1">
          <p15:clr>
            <a:srgbClr val="F26B43"/>
          </p15:clr>
        </p15:guide>
        <p15:guide id="2" orient="horz" pos="1886" userDrawn="1">
          <p15:clr>
            <a:srgbClr val="F26B43"/>
          </p15:clr>
        </p15:guide>
        <p15:guide id="4" orient="horz" pos="3339" userDrawn="1">
          <p15:clr>
            <a:srgbClr val="F26B43"/>
          </p15:clr>
        </p15:guide>
        <p15:guide id="5" orient="horz" pos="3917" userDrawn="1">
          <p15:clr>
            <a:srgbClr val="F26B43"/>
          </p15:clr>
        </p15:guide>
        <p15:guide id="6" pos="288" userDrawn="1">
          <p15:clr>
            <a:srgbClr val="F26B43"/>
          </p15:clr>
        </p15:guide>
        <p15:guide id="7" pos="357"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Visual in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09EBE8-0C7E-4ABF-B776-8E09915DB959}"/>
              </a:ext>
            </a:extLst>
          </p:cNvPr>
          <p:cNvSpPr/>
          <p:nvPr userDrawn="1"/>
        </p:nvSpPr>
        <p:spPr>
          <a:xfrm>
            <a:off x="1931" y="2101"/>
            <a:ext cx="10097918" cy="6852677"/>
          </a:xfrm>
          <a:prstGeom prst="rect">
            <a:avLst/>
          </a:prstGeom>
          <a:gradFill flip="none" rotWithShape="1">
            <a:gsLst>
              <a:gs pos="0">
                <a:schemeClr val="tx1">
                  <a:alpha val="60000"/>
                </a:schemeClr>
              </a:gs>
              <a:gs pos="50000">
                <a:srgbClr val="000000">
                  <a:alpha val="0"/>
                </a:srgb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orme libre : forme 12">
            <a:extLst>
              <a:ext uri="{FF2B5EF4-FFF2-40B4-BE49-F238E27FC236}">
                <a16:creationId xmlns:a16="http://schemas.microsoft.com/office/drawing/2014/main" id="{63F05E0D-3D04-4017-9808-762862E50409}"/>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Forme libre : forme 13">
            <a:extLst>
              <a:ext uri="{FF2B5EF4-FFF2-40B4-BE49-F238E27FC236}">
                <a16:creationId xmlns:a16="http://schemas.microsoft.com/office/drawing/2014/main" id="{FD65DF1D-0D1A-471B-8283-644A0E829D66}"/>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8" name="Espace réservé du numéro de diapositive 5">
            <a:extLst>
              <a:ext uri="{FF2B5EF4-FFF2-40B4-BE49-F238E27FC236}">
                <a16:creationId xmlns:a16="http://schemas.microsoft.com/office/drawing/2014/main" id="{66DA5D3A-987C-4075-9644-C5FDA8154D43}"/>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9" name="Espace réservé du pied de page 4">
            <a:extLst>
              <a:ext uri="{FF2B5EF4-FFF2-40B4-BE49-F238E27FC236}">
                <a16:creationId xmlns:a16="http://schemas.microsoft.com/office/drawing/2014/main" id="{AFF70279-0DDE-431F-B017-D266E6BD6D7F}"/>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p>
        </p:txBody>
      </p:sp>
      <p:sp>
        <p:nvSpPr>
          <p:cNvPr id="2" name="Titre 1">
            <a:extLst>
              <a:ext uri="{FF2B5EF4-FFF2-40B4-BE49-F238E27FC236}">
                <a16:creationId xmlns:a16="http://schemas.microsoft.com/office/drawing/2014/main" id="{71EBE62A-2FB9-4BC1-A95C-65BB443F901A}"/>
              </a:ext>
            </a:extLst>
          </p:cNvPr>
          <p:cNvSpPr>
            <a:spLocks noGrp="1"/>
          </p:cNvSpPr>
          <p:nvPr>
            <p:ph type="title" hasCustomPrompt="1"/>
          </p:nvPr>
        </p:nvSpPr>
        <p:spPr/>
        <p:txBody>
          <a:bodyPr/>
          <a:lstStyle>
            <a:lvl1pPr>
              <a:defRPr>
                <a:solidFill>
                  <a:schemeClr val="bg1"/>
                </a:solidFill>
              </a:defRPr>
            </a:lvl1pPr>
          </a:lstStyle>
          <a:p>
            <a:r>
              <a:rPr lang="en-GB" dirty="0"/>
              <a:t>Click to add title</a:t>
            </a:r>
          </a:p>
        </p:txBody>
      </p:sp>
      <p:grpSp>
        <p:nvGrpSpPr>
          <p:cNvPr id="9" name="Group 8">
            <a:extLst>
              <a:ext uri="{FF2B5EF4-FFF2-40B4-BE49-F238E27FC236}">
                <a16:creationId xmlns:a16="http://schemas.microsoft.com/office/drawing/2014/main" id="{68E1EECC-0976-4173-A8FF-C8EF52B674C9}"/>
              </a:ext>
            </a:extLst>
          </p:cNvPr>
          <p:cNvGrpSpPr/>
          <p:nvPr userDrawn="1"/>
        </p:nvGrpSpPr>
        <p:grpSpPr>
          <a:xfrm>
            <a:off x="9310524" y="6104103"/>
            <a:ext cx="2430708" cy="575987"/>
            <a:chOff x="9310524" y="6104103"/>
            <a:chExt cx="2430708" cy="575987"/>
          </a:xfrm>
        </p:grpSpPr>
        <p:pic>
          <p:nvPicPr>
            <p:cNvPr id="10" name="Picture 9">
              <a:extLst>
                <a:ext uri="{FF2B5EF4-FFF2-40B4-BE49-F238E27FC236}">
                  <a16:creationId xmlns:a16="http://schemas.microsoft.com/office/drawing/2014/main" id="{B109EA40-EEB1-41D3-9DFF-CAF8F6F36F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5" name="Graphique 12">
              <a:extLst>
                <a:ext uri="{FF2B5EF4-FFF2-40B4-BE49-F238E27FC236}">
                  <a16:creationId xmlns:a16="http://schemas.microsoft.com/office/drawing/2014/main" id="{75A7BADB-76A8-4E03-94ED-CFC074D2CEB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3948627809"/>
      </p:ext>
    </p:extLst>
  </p:cSld>
  <p:clrMapOvr>
    <a:masterClrMapping/>
  </p:clrMapOvr>
  <p:extLst>
    <p:ext uri="{DCECCB84-F9BA-43D5-87BE-67443E8EF086}">
      <p15:sldGuideLst xmlns:p15="http://schemas.microsoft.com/office/powerpoint/2012/main">
        <p15:guide id="1" pos="288" userDrawn="1">
          <p15:clr>
            <a:srgbClr val="F26B43"/>
          </p15:clr>
        </p15:guide>
        <p15:guide id="2" pos="360"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_Dark Blue Bg">
    <p:bg>
      <p:bgPr>
        <a:solidFill>
          <a:schemeClr val="accent1"/>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extLst>
              <p:ext uri="{D42A27DB-BD31-4B8C-83A1-F6EECF244321}">
                <p14:modId xmlns:p14="http://schemas.microsoft.com/office/powerpoint/2010/main" val="259928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Click to add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24732"/>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IE" dirty="0"/>
              <a:t>Click to edit the text styles</a:t>
            </a:r>
          </a:p>
        </p:txBody>
      </p:sp>
      <p:sp>
        <p:nvSpPr>
          <p:cNvPr id="16" name="Espace réservé du numéro de diapositive 5">
            <a:extLst>
              <a:ext uri="{FF2B5EF4-FFF2-40B4-BE49-F238E27FC236}">
                <a16:creationId xmlns:a16="http://schemas.microsoft.com/office/drawing/2014/main" id="{94B68E69-F300-4943-96DE-87760FAFCD5B}"/>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7" name="Espace réservé du pied de page 4">
            <a:extLst>
              <a:ext uri="{FF2B5EF4-FFF2-40B4-BE49-F238E27FC236}">
                <a16:creationId xmlns:a16="http://schemas.microsoft.com/office/drawing/2014/main" id="{32802419-C20B-4D6A-823D-C28DB5B67B5B}"/>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p>
        </p:txBody>
      </p:sp>
      <p:grpSp>
        <p:nvGrpSpPr>
          <p:cNvPr id="18" name="Group 17">
            <a:extLst>
              <a:ext uri="{FF2B5EF4-FFF2-40B4-BE49-F238E27FC236}">
                <a16:creationId xmlns:a16="http://schemas.microsoft.com/office/drawing/2014/main" id="{CDF83EB5-44F1-4C57-8150-1EBD69922A48}"/>
              </a:ext>
            </a:extLst>
          </p:cNvPr>
          <p:cNvGrpSpPr/>
          <p:nvPr userDrawn="1"/>
        </p:nvGrpSpPr>
        <p:grpSpPr>
          <a:xfrm>
            <a:off x="9310524" y="6104103"/>
            <a:ext cx="2430708" cy="575987"/>
            <a:chOff x="9310524" y="6104103"/>
            <a:chExt cx="2430708" cy="575987"/>
          </a:xfrm>
        </p:grpSpPr>
        <p:pic>
          <p:nvPicPr>
            <p:cNvPr id="20" name="Picture 19">
              <a:extLst>
                <a:ext uri="{FF2B5EF4-FFF2-40B4-BE49-F238E27FC236}">
                  <a16:creationId xmlns:a16="http://schemas.microsoft.com/office/drawing/2014/main" id="{B35ADA78-B221-4386-9E77-76BB0328B24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22" name="Graphique 12">
              <a:extLst>
                <a:ext uri="{FF2B5EF4-FFF2-40B4-BE49-F238E27FC236}">
                  <a16:creationId xmlns:a16="http://schemas.microsoft.com/office/drawing/2014/main" id="{06B3D39B-B0B1-4EBF-A687-F80ACD82654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667041826"/>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63">
          <p15:clr>
            <a:srgbClr val="F26B43"/>
          </p15:clr>
        </p15:guide>
        <p15:guide id="4" orient="horz" pos="4194">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_Blue Bg">
    <p:bg>
      <p:bgPr>
        <a:solidFill>
          <a:schemeClr val="bg2"/>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extLst>
              <p:ext uri="{D42A27DB-BD31-4B8C-83A1-F6EECF244321}">
                <p14:modId xmlns:p14="http://schemas.microsoft.com/office/powerpoint/2010/main" val="38098050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Click to add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24732"/>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IE" dirty="0"/>
              <a:t>Click to edit the text styles</a:t>
            </a:r>
          </a:p>
        </p:txBody>
      </p:sp>
      <p:sp>
        <p:nvSpPr>
          <p:cNvPr id="16" name="Espace réservé du numéro de diapositive 5">
            <a:extLst>
              <a:ext uri="{FF2B5EF4-FFF2-40B4-BE49-F238E27FC236}">
                <a16:creationId xmlns:a16="http://schemas.microsoft.com/office/drawing/2014/main" id="{94B68E69-F300-4943-96DE-87760FAFCD5B}"/>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7" name="Espace réservé du pied de page 4">
            <a:extLst>
              <a:ext uri="{FF2B5EF4-FFF2-40B4-BE49-F238E27FC236}">
                <a16:creationId xmlns:a16="http://schemas.microsoft.com/office/drawing/2014/main" id="{32802419-C20B-4D6A-823D-C28DB5B67B5B}"/>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p>
        </p:txBody>
      </p:sp>
      <p:grpSp>
        <p:nvGrpSpPr>
          <p:cNvPr id="18" name="Group 17">
            <a:extLst>
              <a:ext uri="{FF2B5EF4-FFF2-40B4-BE49-F238E27FC236}">
                <a16:creationId xmlns:a16="http://schemas.microsoft.com/office/drawing/2014/main" id="{77A15B6A-8F3B-43D1-BFA7-7FC3C731BDA9}"/>
              </a:ext>
            </a:extLst>
          </p:cNvPr>
          <p:cNvGrpSpPr/>
          <p:nvPr userDrawn="1"/>
        </p:nvGrpSpPr>
        <p:grpSpPr>
          <a:xfrm>
            <a:off x="9310524" y="6104103"/>
            <a:ext cx="2430708" cy="575987"/>
            <a:chOff x="9310524" y="6104103"/>
            <a:chExt cx="2430708" cy="575987"/>
          </a:xfrm>
        </p:grpSpPr>
        <p:pic>
          <p:nvPicPr>
            <p:cNvPr id="20" name="Picture 19">
              <a:extLst>
                <a:ext uri="{FF2B5EF4-FFF2-40B4-BE49-F238E27FC236}">
                  <a16:creationId xmlns:a16="http://schemas.microsoft.com/office/drawing/2014/main" id="{09609A35-5B34-475B-BD00-2343D05185E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22" name="Graphique 12">
              <a:extLst>
                <a:ext uri="{FF2B5EF4-FFF2-40B4-BE49-F238E27FC236}">
                  <a16:creationId xmlns:a16="http://schemas.microsoft.com/office/drawing/2014/main" id="{224B6EA4-07FE-402A-988E-554444A98F4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3386586534"/>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63">
          <p15:clr>
            <a:srgbClr val="F26B43"/>
          </p15:clr>
        </p15:guide>
        <p15:guide id="4" orient="horz" pos="4194">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_Turquoise Bg">
    <p:bg>
      <p:bgPr>
        <a:solidFill>
          <a:schemeClr val="tx2"/>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extLst>
              <p:ext uri="{D42A27DB-BD31-4B8C-83A1-F6EECF244321}">
                <p14:modId xmlns:p14="http://schemas.microsoft.com/office/powerpoint/2010/main" val="22424810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Click to add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24732"/>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IE" dirty="0"/>
              <a:t>Click to edit the text styles</a:t>
            </a:r>
          </a:p>
        </p:txBody>
      </p:sp>
      <p:sp>
        <p:nvSpPr>
          <p:cNvPr id="17" name="Espace réservé du numéro de diapositive 5">
            <a:extLst>
              <a:ext uri="{FF2B5EF4-FFF2-40B4-BE49-F238E27FC236}">
                <a16:creationId xmlns:a16="http://schemas.microsoft.com/office/drawing/2014/main" id="{E6CD68D1-9DC4-424D-9DEA-F27AB59B6E10}"/>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8" name="Espace réservé du pied de page 4">
            <a:extLst>
              <a:ext uri="{FF2B5EF4-FFF2-40B4-BE49-F238E27FC236}">
                <a16:creationId xmlns:a16="http://schemas.microsoft.com/office/drawing/2014/main" id="{C66F1FDF-515E-49F8-B143-49B7A9F3DA99}"/>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p>
        </p:txBody>
      </p:sp>
      <p:grpSp>
        <p:nvGrpSpPr>
          <p:cNvPr id="16" name="Group 15">
            <a:extLst>
              <a:ext uri="{FF2B5EF4-FFF2-40B4-BE49-F238E27FC236}">
                <a16:creationId xmlns:a16="http://schemas.microsoft.com/office/drawing/2014/main" id="{E7F1BE1D-2DE9-44BE-B627-958355347ACB}"/>
              </a:ext>
            </a:extLst>
          </p:cNvPr>
          <p:cNvGrpSpPr/>
          <p:nvPr userDrawn="1"/>
        </p:nvGrpSpPr>
        <p:grpSpPr>
          <a:xfrm>
            <a:off x="9310524" y="6104103"/>
            <a:ext cx="2430708" cy="575987"/>
            <a:chOff x="9310524" y="6104103"/>
            <a:chExt cx="2430708" cy="575987"/>
          </a:xfrm>
        </p:grpSpPr>
        <p:pic>
          <p:nvPicPr>
            <p:cNvPr id="20" name="Picture 19">
              <a:extLst>
                <a:ext uri="{FF2B5EF4-FFF2-40B4-BE49-F238E27FC236}">
                  <a16:creationId xmlns:a16="http://schemas.microsoft.com/office/drawing/2014/main" id="{F4729A06-E205-4FC2-8E88-89653531B9E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22" name="Graphique 12">
              <a:extLst>
                <a:ext uri="{FF2B5EF4-FFF2-40B4-BE49-F238E27FC236}">
                  <a16:creationId xmlns:a16="http://schemas.microsoft.com/office/drawing/2014/main" id="{B241CA9D-B52C-4006-95CF-CF49ABDC43C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1391599018"/>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63">
          <p15:clr>
            <a:srgbClr val="F26B43"/>
          </p15:clr>
        </p15:guide>
        <p15:guide id="4" orient="horz" pos="4194">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_Violet Bg">
    <p:bg>
      <p:bgPr>
        <a:solidFill>
          <a:schemeClr val="accent4"/>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extLst>
              <p:ext uri="{D42A27DB-BD31-4B8C-83A1-F6EECF244321}">
                <p14:modId xmlns:p14="http://schemas.microsoft.com/office/powerpoint/2010/main" val="5627698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Click to add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24732"/>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IE" dirty="0"/>
              <a:t>Click to edit the text styles</a:t>
            </a:r>
          </a:p>
        </p:txBody>
      </p:sp>
      <p:sp>
        <p:nvSpPr>
          <p:cNvPr id="17" name="Espace réservé du numéro de diapositive 5">
            <a:extLst>
              <a:ext uri="{FF2B5EF4-FFF2-40B4-BE49-F238E27FC236}">
                <a16:creationId xmlns:a16="http://schemas.microsoft.com/office/drawing/2014/main" id="{EBB7A596-F68B-46C8-92F7-1B8AAA7ABAC2}"/>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8" name="Espace réservé du pied de page 4">
            <a:extLst>
              <a:ext uri="{FF2B5EF4-FFF2-40B4-BE49-F238E27FC236}">
                <a16:creationId xmlns:a16="http://schemas.microsoft.com/office/drawing/2014/main" id="{BD415381-09D9-4A3D-9C29-FFEF5C4B87C2}"/>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p>
        </p:txBody>
      </p:sp>
      <p:grpSp>
        <p:nvGrpSpPr>
          <p:cNvPr id="16" name="Group 15">
            <a:extLst>
              <a:ext uri="{FF2B5EF4-FFF2-40B4-BE49-F238E27FC236}">
                <a16:creationId xmlns:a16="http://schemas.microsoft.com/office/drawing/2014/main" id="{A249A5FA-A81C-4DE7-B00F-1ACCC559A9E3}"/>
              </a:ext>
            </a:extLst>
          </p:cNvPr>
          <p:cNvGrpSpPr/>
          <p:nvPr userDrawn="1"/>
        </p:nvGrpSpPr>
        <p:grpSpPr>
          <a:xfrm>
            <a:off x="9310524" y="6104103"/>
            <a:ext cx="2430708" cy="575987"/>
            <a:chOff x="9310524" y="6104103"/>
            <a:chExt cx="2430708" cy="575987"/>
          </a:xfrm>
        </p:grpSpPr>
        <p:pic>
          <p:nvPicPr>
            <p:cNvPr id="20" name="Picture 19">
              <a:extLst>
                <a:ext uri="{FF2B5EF4-FFF2-40B4-BE49-F238E27FC236}">
                  <a16:creationId xmlns:a16="http://schemas.microsoft.com/office/drawing/2014/main" id="{29198F96-70C0-435A-AEC9-37CD4DEF80E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22" name="Graphique 12">
              <a:extLst>
                <a:ext uri="{FF2B5EF4-FFF2-40B4-BE49-F238E27FC236}">
                  <a16:creationId xmlns:a16="http://schemas.microsoft.com/office/drawing/2014/main" id="{7C4848F6-887D-4789-9D04-D2076D3FD77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2549063650"/>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74" userDrawn="1">
          <p15:clr>
            <a:srgbClr val="F26B43"/>
          </p15:clr>
        </p15:guide>
        <p15:guide id="4" orient="horz" pos="4194">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_blue bg &amp; green lines">
    <p:bg>
      <p:bgPr>
        <a:solidFill>
          <a:schemeClr val="bg2"/>
        </a:solidFill>
        <a:effectLst/>
      </p:bgPr>
    </p:bg>
    <p:spTree>
      <p:nvGrpSpPr>
        <p:cNvPr id="1" name=""/>
        <p:cNvGrpSpPr/>
        <p:nvPr/>
      </p:nvGrpSpPr>
      <p:grpSpPr>
        <a:xfrm>
          <a:off x="0" y="0"/>
          <a:ext cx="0" cy="0"/>
          <a:chOff x="0" y="0"/>
          <a:chExt cx="0" cy="0"/>
        </a:xfrm>
      </p:grpSpPr>
      <p:sp>
        <p:nvSpPr>
          <p:cNvPr id="9" name="Forme libre : forme 8">
            <a:extLst>
              <a:ext uri="{FF2B5EF4-FFF2-40B4-BE49-F238E27FC236}">
                <a16:creationId xmlns:a16="http://schemas.microsoft.com/office/drawing/2014/main" id="{06E579EA-91DA-4593-8EE7-8C7BD8E9B3C4}"/>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orme libre : forme 9">
            <a:extLst>
              <a:ext uri="{FF2B5EF4-FFF2-40B4-BE49-F238E27FC236}">
                <a16:creationId xmlns:a16="http://schemas.microsoft.com/office/drawing/2014/main" id="{29F1B386-0FAE-41CE-A984-7AA20FB08BC9}"/>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740374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11382428"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sp>
        <p:nvSpPr>
          <p:cNvPr id="8" name="Titre 7">
            <a:extLst>
              <a:ext uri="{FF2B5EF4-FFF2-40B4-BE49-F238E27FC236}">
                <a16:creationId xmlns:a16="http://schemas.microsoft.com/office/drawing/2014/main" id="{9268312D-3189-4A3C-983A-806700EB878B}"/>
              </a:ext>
            </a:extLst>
          </p:cNvPr>
          <p:cNvSpPr>
            <a:spLocks noGrp="1"/>
          </p:cNvSpPr>
          <p:nvPr>
            <p:ph type="title" hasCustomPrompt="1"/>
          </p:nvPr>
        </p:nvSpPr>
        <p:spPr>
          <a:xfrm>
            <a:off x="380999" y="469900"/>
            <a:ext cx="11382428" cy="480131"/>
          </a:xfrm>
        </p:spPr>
        <p:txBody>
          <a:bodyPr/>
          <a:lstStyle>
            <a:lvl1pPr>
              <a:defRPr>
                <a:solidFill>
                  <a:schemeClr val="bg1"/>
                </a:solidFill>
              </a:defRPr>
            </a:lvl1pPr>
          </a:lstStyle>
          <a:p>
            <a:r>
              <a:rPr lang="en-GB" dirty="0"/>
              <a:t>CLICK TO ADD TITLE</a:t>
            </a:r>
          </a:p>
        </p:txBody>
      </p:sp>
      <p:sp>
        <p:nvSpPr>
          <p:cNvPr id="14" name="Espace réservé du numéro de diapositive 5">
            <a:extLst>
              <a:ext uri="{FF2B5EF4-FFF2-40B4-BE49-F238E27FC236}">
                <a16:creationId xmlns:a16="http://schemas.microsoft.com/office/drawing/2014/main" id="{6E59B575-0241-4DF7-A1CC-79B8AC7BF86B}"/>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5" name="Espace réservé du pied de page 4">
            <a:extLst>
              <a:ext uri="{FF2B5EF4-FFF2-40B4-BE49-F238E27FC236}">
                <a16:creationId xmlns:a16="http://schemas.microsoft.com/office/drawing/2014/main" id="{EF60B883-C5BE-41BB-865E-DE1EFBF2047A}"/>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p>
        </p:txBody>
      </p:sp>
      <p:sp>
        <p:nvSpPr>
          <p:cNvPr id="12" name="Text Placeholder 5">
            <a:extLst>
              <a:ext uri="{FF2B5EF4-FFF2-40B4-BE49-F238E27FC236}">
                <a16:creationId xmlns:a16="http://schemas.microsoft.com/office/drawing/2014/main" id="{1C7EC617-99AC-4619-A3E2-03F03BE503E6}"/>
              </a:ext>
            </a:extLst>
          </p:cNvPr>
          <p:cNvSpPr>
            <a:spLocks noGrp="1"/>
          </p:cNvSpPr>
          <p:nvPr>
            <p:ph type="body" sz="quarter" idx="16" hasCustomPrompt="1"/>
          </p:nvPr>
        </p:nvSpPr>
        <p:spPr>
          <a:xfrm>
            <a:off x="380999" y="1016732"/>
            <a:ext cx="11384280" cy="323165"/>
          </a:xfrm>
          <a:prstGeom prst="rect">
            <a:avLst/>
          </a:prstGeom>
          <a:solidFill>
            <a:schemeClr val="bg1"/>
          </a:solidFill>
        </p:spPr>
        <p:txBody>
          <a:bodyPr wrap="none" lIns="108000" rIns="108000" bIns="0">
            <a:spAutoFit/>
          </a:bodyPr>
          <a:lstStyle>
            <a:lvl1pPr marL="0" indent="0">
              <a:buNone/>
              <a:defRPr sz="2000">
                <a:solidFill>
                  <a:schemeClr val="bg2"/>
                </a:solidFill>
              </a:defRPr>
            </a:lvl1pPr>
          </a:lstStyle>
          <a:p>
            <a:pPr lvl="0"/>
            <a:r>
              <a:rPr lang="en-GB" dirty="0"/>
              <a:t>Subtitle of the slide</a:t>
            </a:r>
          </a:p>
        </p:txBody>
      </p:sp>
      <p:sp>
        <p:nvSpPr>
          <p:cNvPr id="18" name="Text Placeholder 8">
            <a:extLst>
              <a:ext uri="{FF2B5EF4-FFF2-40B4-BE49-F238E27FC236}">
                <a16:creationId xmlns:a16="http://schemas.microsoft.com/office/drawing/2014/main" id="{20F33283-31EC-4F10-AEF2-2B73EB09259E}"/>
              </a:ext>
            </a:extLst>
          </p:cNvPr>
          <p:cNvSpPr>
            <a:spLocks noGrp="1"/>
          </p:cNvSpPr>
          <p:nvPr>
            <p:ph type="body" sz="quarter" idx="17" hasCustomPrompt="1"/>
          </p:nvPr>
        </p:nvSpPr>
        <p:spPr>
          <a:xfrm>
            <a:off x="404786" y="5791523"/>
            <a:ext cx="8686800" cy="338554"/>
          </a:xfrm>
          <a:prstGeom prst="rect">
            <a:avLst/>
          </a:prstGeom>
        </p:spPr>
        <p:txBody>
          <a:bodyPr vert="horz" wrap="square" lIns="180000" tIns="45720" rIns="91440" bIns="45720" rtlCol="0" anchor="t">
            <a:spAutoFit/>
          </a:bodyPr>
          <a:lstStyle>
            <a:lvl1pPr>
              <a:defRPr lang="en-GB" sz="800" i="1" dirty="0">
                <a:solidFill>
                  <a:schemeClr val="bg1"/>
                </a:solidFill>
              </a:defRPr>
            </a:lvl1pPr>
          </a:lstStyle>
          <a:p>
            <a:pPr marL="457200" lvl="0" indent="-457200">
              <a:lnSpc>
                <a:spcPct val="100000"/>
              </a:lnSpc>
              <a:spcBef>
                <a:spcPts val="0"/>
              </a:spcBef>
              <a:buNone/>
            </a:pPr>
            <a:r>
              <a:rPr lang="en-GB" dirty="0"/>
              <a:t>Q.		</a:t>
            </a:r>
          </a:p>
          <a:p>
            <a:pPr marL="457200" lvl="0" indent="-457200">
              <a:lnSpc>
                <a:spcPct val="100000"/>
              </a:lnSpc>
              <a:spcBef>
                <a:spcPts val="0"/>
              </a:spcBef>
              <a:buNone/>
            </a:pPr>
            <a:r>
              <a:rPr lang="en-GB" dirty="0"/>
              <a:t>Base:</a:t>
            </a:r>
          </a:p>
        </p:txBody>
      </p:sp>
      <p:grpSp>
        <p:nvGrpSpPr>
          <p:cNvPr id="13" name="Group 12">
            <a:extLst>
              <a:ext uri="{FF2B5EF4-FFF2-40B4-BE49-F238E27FC236}">
                <a16:creationId xmlns:a16="http://schemas.microsoft.com/office/drawing/2014/main" id="{80E4FA39-B33E-4213-BA17-C95223875353}"/>
              </a:ext>
            </a:extLst>
          </p:cNvPr>
          <p:cNvGrpSpPr/>
          <p:nvPr userDrawn="1"/>
        </p:nvGrpSpPr>
        <p:grpSpPr>
          <a:xfrm>
            <a:off x="9310524" y="6104103"/>
            <a:ext cx="2430708" cy="575987"/>
            <a:chOff x="9310524" y="6104103"/>
            <a:chExt cx="2430708" cy="575987"/>
          </a:xfrm>
        </p:grpSpPr>
        <p:pic>
          <p:nvPicPr>
            <p:cNvPr id="16" name="Picture 15">
              <a:extLst>
                <a:ext uri="{FF2B5EF4-FFF2-40B4-BE49-F238E27FC236}">
                  <a16:creationId xmlns:a16="http://schemas.microsoft.com/office/drawing/2014/main" id="{2AE00A13-4D66-4070-9FBC-4C651363702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9" name="Graphique 12">
              <a:extLst>
                <a:ext uri="{FF2B5EF4-FFF2-40B4-BE49-F238E27FC236}">
                  <a16:creationId xmlns:a16="http://schemas.microsoft.com/office/drawing/2014/main" id="{E882197D-8ECB-458C-9BEB-116C1398C1A1}"/>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630431754"/>
      </p:ext>
    </p:extLst>
  </p:cSld>
  <p:clrMapOvr>
    <a:masterClrMapping/>
  </p:clrMapOvr>
  <p:extLst>
    <p:ext uri="{DCECCB84-F9BA-43D5-87BE-67443E8EF086}">
      <p15:sldGuideLst xmlns:p15="http://schemas.microsoft.com/office/powerpoint/2012/main">
        <p15:guide id="1" pos="248">
          <p15:clr>
            <a:srgbClr val="F26B43"/>
          </p15:clr>
        </p15:guide>
        <p15:guide id="2" pos="7428" userDrawn="1">
          <p15:clr>
            <a:srgbClr val="F26B43"/>
          </p15:clr>
        </p15:guide>
        <p15:guide id="3" orient="horz" pos="296">
          <p15:clr>
            <a:srgbClr val="F26B43"/>
          </p15:clr>
        </p15:guide>
        <p15:guide id="4" orient="horz" pos="608">
          <p15:clr>
            <a:srgbClr val="F26B43"/>
          </p15:clr>
        </p15:guide>
        <p15:guide id="5" orient="horz" pos="1040">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userDrawn="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6666614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a:prstGeom prst="rect">
            <a:avLst/>
          </a:prstGeom>
        </p:spPr>
        <p:txBody>
          <a:bodyPr>
            <a:normAutofit/>
          </a:bodyPr>
          <a:lstStyle>
            <a:lvl1pPr marL="285750" indent="-285750">
              <a:spcBef>
                <a:spcPts val="1800"/>
              </a:spcBef>
              <a:buSzPct val="80000"/>
              <a:buFont typeface="Wingdings" panose="05000000000000000000" pitchFamily="2" charset="2"/>
              <a:buChar char="l"/>
              <a:defRPr sz="1800">
                <a:solidFill>
                  <a:schemeClr val="bg2"/>
                </a:solidFill>
              </a:defRPr>
            </a:lvl1pPr>
            <a:lvl2pPr marL="622300" indent="-314325">
              <a:defRPr sz="1600">
                <a:solidFill>
                  <a:schemeClr val="bg2"/>
                </a:solidFill>
              </a:defRPr>
            </a:lvl2pPr>
            <a:lvl3pPr>
              <a:defRPr sz="1400">
                <a:solidFill>
                  <a:schemeClr val="bg2"/>
                </a:solidFill>
              </a:defRPr>
            </a:lvl3pPr>
            <a:lvl4pPr>
              <a:defRPr>
                <a:solidFill>
                  <a:schemeClr val="bg2"/>
                </a:solidFill>
              </a:defRPr>
            </a:lvl4pPr>
            <a:lvl5pPr>
              <a:defRPr>
                <a:solidFill>
                  <a:schemeClr val="bg2"/>
                </a:solidFill>
              </a:defRPr>
            </a:lvl5pPr>
          </a:lstStyle>
          <a:p>
            <a:pPr lvl="0"/>
            <a:r>
              <a:rPr lang="en-GB" dirty="0"/>
              <a:t>Click to add text </a:t>
            </a:r>
          </a:p>
          <a:p>
            <a:pPr lvl="1"/>
            <a:r>
              <a:rPr lang="en-GB" dirty="0"/>
              <a:t>Second level</a:t>
            </a:r>
          </a:p>
          <a:p>
            <a:pPr lvl="2"/>
            <a:r>
              <a:rPr lang="en-GB" dirty="0"/>
              <a:t>Third level</a:t>
            </a:r>
          </a:p>
        </p:txBody>
      </p:sp>
      <p:sp>
        <p:nvSpPr>
          <p:cNvPr id="8" name="Titre 7">
            <a:extLst>
              <a:ext uri="{FF2B5EF4-FFF2-40B4-BE49-F238E27FC236}">
                <a16:creationId xmlns:a16="http://schemas.microsoft.com/office/drawing/2014/main" id="{9268312D-3189-4A3C-983A-806700EB878B}"/>
              </a:ext>
            </a:extLst>
          </p:cNvPr>
          <p:cNvSpPr>
            <a:spLocks noGrp="1"/>
          </p:cNvSpPr>
          <p:nvPr>
            <p:ph type="title" hasCustomPrompt="1"/>
          </p:nvPr>
        </p:nvSpPr>
        <p:spPr/>
        <p:txBody>
          <a:bodyPr/>
          <a:lstStyle>
            <a:lvl1pPr>
              <a:defRPr/>
            </a:lvl1pPr>
          </a:lstStyle>
          <a:p>
            <a:r>
              <a:rPr lang="en-GB" dirty="0"/>
              <a:t>Click to add title</a:t>
            </a: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a:xfrm>
            <a:off x="577672" y="6219234"/>
            <a:ext cx="360037" cy="365125"/>
          </a:xfrm>
        </p:spPr>
        <p:txBody>
          <a:bodyPr/>
          <a:lstStyle/>
          <a:p>
            <a:fld id="{D61AABEC-672F-4B68-B914-690DA978312C}" type="slidenum">
              <a:rPr lang="en-GB" smtClean="0"/>
              <a:pPr/>
              <a:t>‹#›</a:t>
            </a:fld>
            <a:r>
              <a:rPr lang="en-GB" dirty="0"/>
              <a:t> ‒ </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6022" y="1808820"/>
            <a:ext cx="5511194" cy="3868080"/>
          </a:xfrm>
          <a:prstGeom prst="rect">
            <a:avLst/>
          </a:prstGeom>
        </p:spPr>
        <p:txBody>
          <a:bodyPr vert="horz" lIns="91440" tIns="45720" rIns="91440" bIns="45720" rtlCol="0">
            <a:normAutofit/>
          </a:bodyPr>
          <a:lstStyle>
            <a:lvl1pPr>
              <a:defRPr lang="en-GB" dirty="0"/>
            </a:lvl1pPr>
            <a:lvl2pPr>
              <a:defRPr lang="en-GB" dirty="0"/>
            </a:lvl2pPr>
            <a:lvl3pPr>
              <a:defRPr lang="en-GB" dirty="0"/>
            </a:lvl3pPr>
          </a:lstStyle>
          <a:p>
            <a:pPr marL="285750" lvl="0" indent="-285750">
              <a:buSzPct val="80000"/>
              <a:buFont typeface="Wingdings" panose="05000000000000000000" pitchFamily="2" charset="2"/>
              <a:buChar char="l"/>
            </a:pPr>
            <a:r>
              <a:rPr lang="en-GB" dirty="0"/>
              <a:t>Click to add text </a:t>
            </a:r>
          </a:p>
          <a:p>
            <a:pPr marL="622300" lvl="1"/>
            <a:r>
              <a:rPr lang="en-GB" dirty="0"/>
              <a:t>Second level</a:t>
            </a:r>
          </a:p>
          <a:p>
            <a:pPr lvl="2"/>
            <a:r>
              <a:rPr lang="en-GB" dirty="0"/>
              <a:t>Third level</a:t>
            </a:r>
          </a:p>
        </p:txBody>
      </p:sp>
      <p:cxnSp>
        <p:nvCxnSpPr>
          <p:cNvPr id="15" name="Straight Connector 35">
            <a:extLst>
              <a:ext uri="{FF2B5EF4-FFF2-40B4-BE49-F238E27FC236}">
                <a16:creationId xmlns:a16="http://schemas.microsoft.com/office/drawing/2014/main" id="{C36AA8F6-3282-4008-B363-606EF79D5A92}"/>
              </a:ext>
            </a:extLst>
          </p:cNvPr>
          <p:cNvCxnSpPr>
            <a:cxnSpLocks/>
          </p:cNvCxnSpPr>
          <p:nvPr userDrawn="1"/>
        </p:nvCxnSpPr>
        <p:spPr>
          <a:xfrm flipV="1">
            <a:off x="6095938"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Text Placeholder 5">
            <a:extLst>
              <a:ext uri="{FF2B5EF4-FFF2-40B4-BE49-F238E27FC236}">
                <a16:creationId xmlns:a16="http://schemas.microsoft.com/office/drawing/2014/main" id="{E289381D-000C-4698-9886-87BDE2F423F7}"/>
              </a:ext>
            </a:extLst>
          </p:cNvPr>
          <p:cNvSpPr>
            <a:spLocks noGrp="1"/>
          </p:cNvSpPr>
          <p:nvPr>
            <p:ph type="body" sz="quarter" idx="18"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tx2"/>
                </a:solidFill>
              </a:defRPr>
            </a:lvl1pPr>
          </a:lstStyle>
          <a:p>
            <a:pPr lvl="0"/>
            <a:r>
              <a:rPr lang="en-GB" dirty="0"/>
              <a:t>Subtitle of the slide</a:t>
            </a:r>
          </a:p>
        </p:txBody>
      </p:sp>
      <p:sp>
        <p:nvSpPr>
          <p:cNvPr id="12" name="Text Placeholder 8">
            <a:extLst>
              <a:ext uri="{FF2B5EF4-FFF2-40B4-BE49-F238E27FC236}">
                <a16:creationId xmlns:a16="http://schemas.microsoft.com/office/drawing/2014/main" id="{1902F3D7-536F-4C93-A1A5-2968C2FE378C}"/>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spTree>
    <p:extLst>
      <p:ext uri="{BB962C8B-B14F-4D97-AF65-F5344CB8AC3E}">
        <p14:creationId xmlns:p14="http://schemas.microsoft.com/office/powerpoint/2010/main" val="2909548647"/>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96">
          <p15:clr>
            <a:srgbClr val="F26B43"/>
          </p15:clr>
        </p15:guide>
        <p15:guide id="5" orient="horz" pos="1136">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490776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3633820" cy="3868080"/>
          </a:xfrm>
          <a:prstGeom prst="rect">
            <a:avLst/>
          </a:prstGeom>
        </p:spPr>
        <p:txBody>
          <a:bodyPr vert="horz" lIns="91440" tIns="45720" rIns="91440" bIns="45720" rtlCol="0">
            <a:normAutofit/>
          </a:bodyPr>
          <a:lstStyle>
            <a:lvl1pPr>
              <a:defRPr lang="en-GB" dirty="0"/>
            </a:lvl1pPr>
            <a:lvl2pPr>
              <a:defRPr lang="en-GB" dirty="0"/>
            </a:lvl2pPr>
            <a:lvl3pPr>
              <a:defRPr lang="en-GB" dirty="0"/>
            </a:lvl3pPr>
          </a:lstStyle>
          <a:p>
            <a:pPr marL="285750" lvl="0" indent="-285750">
              <a:buSzPct val="80000"/>
              <a:buFont typeface="Wingdings" panose="05000000000000000000" pitchFamily="2" charset="2"/>
              <a:buChar char="l"/>
            </a:pPr>
            <a:r>
              <a:rPr lang="en-GB" dirty="0"/>
              <a:t>Click to add text </a:t>
            </a:r>
          </a:p>
          <a:p>
            <a:pPr marL="622300" lvl="1"/>
            <a:r>
              <a:rPr lang="en-GB" dirty="0"/>
              <a:t>Second level</a:t>
            </a:r>
          </a:p>
          <a:p>
            <a:pPr lvl="2"/>
            <a:r>
              <a:rPr lang="en-GB" dirty="0"/>
              <a:t>Third level</a:t>
            </a:r>
          </a:p>
        </p:txBody>
      </p:sp>
      <p:sp>
        <p:nvSpPr>
          <p:cNvPr id="8" name="Titre 7">
            <a:extLst>
              <a:ext uri="{FF2B5EF4-FFF2-40B4-BE49-F238E27FC236}">
                <a16:creationId xmlns:a16="http://schemas.microsoft.com/office/drawing/2014/main" id="{9268312D-3189-4A3C-983A-806700EB878B}"/>
              </a:ext>
            </a:extLst>
          </p:cNvPr>
          <p:cNvSpPr>
            <a:spLocks noGrp="1"/>
          </p:cNvSpPr>
          <p:nvPr>
            <p:ph type="title" hasCustomPrompt="1"/>
          </p:nvPr>
        </p:nvSpPr>
        <p:spPr/>
        <p:txBody>
          <a:bodyPr/>
          <a:lstStyle>
            <a:lvl1pPr>
              <a:defRPr/>
            </a:lvl1pPr>
          </a:lstStyle>
          <a:p>
            <a:r>
              <a:rPr lang="en-GB" dirty="0"/>
              <a:t>Click to add title</a:t>
            </a: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4279090" y="1808820"/>
            <a:ext cx="3633820" cy="3868080"/>
          </a:xfrm>
          <a:prstGeom prst="rect">
            <a:avLst/>
          </a:prstGeom>
        </p:spPr>
        <p:txBody>
          <a:bodyPr vert="horz" lIns="91440" tIns="45720" rIns="91440" bIns="45720" rtlCol="0">
            <a:normAutofit/>
          </a:bodyPr>
          <a:lstStyle>
            <a:lvl1pPr>
              <a:defRPr lang="en-GB" dirty="0"/>
            </a:lvl1pPr>
            <a:lvl2pPr>
              <a:defRPr lang="en-GB" dirty="0"/>
            </a:lvl2pPr>
            <a:lvl3pPr>
              <a:defRPr lang="en-GB" dirty="0"/>
            </a:lvl3pPr>
          </a:lstStyle>
          <a:p>
            <a:pPr marL="285750" lvl="0" indent="-285750">
              <a:buSzPct val="80000"/>
              <a:buFont typeface="Wingdings" panose="05000000000000000000" pitchFamily="2" charset="2"/>
              <a:buChar char="l"/>
            </a:pPr>
            <a:r>
              <a:rPr lang="en-GB" dirty="0"/>
              <a:t>Click to add text </a:t>
            </a:r>
          </a:p>
          <a:p>
            <a:pPr marL="622300" lvl="1"/>
            <a:r>
              <a:rPr lang="en-GB" dirty="0"/>
              <a:t>Second level</a:t>
            </a:r>
          </a:p>
          <a:p>
            <a:pPr lvl="2"/>
            <a:r>
              <a:rPr lang="en-GB" dirty="0"/>
              <a:t>Third level</a:t>
            </a:r>
          </a:p>
        </p:txBody>
      </p:sp>
      <p:sp>
        <p:nvSpPr>
          <p:cNvPr id="12" name="Content Placeholder 2">
            <a:extLst>
              <a:ext uri="{FF2B5EF4-FFF2-40B4-BE49-F238E27FC236}">
                <a16:creationId xmlns:a16="http://schemas.microsoft.com/office/drawing/2014/main" id="{DACE61B7-02B5-4E0A-8D96-29AA5F2E9A05}"/>
              </a:ext>
            </a:extLst>
          </p:cNvPr>
          <p:cNvSpPr>
            <a:spLocks noGrp="1"/>
          </p:cNvSpPr>
          <p:nvPr>
            <p:ph idx="16" hasCustomPrompt="1"/>
          </p:nvPr>
        </p:nvSpPr>
        <p:spPr>
          <a:xfrm>
            <a:off x="8153368" y="1808820"/>
            <a:ext cx="3633820" cy="3868080"/>
          </a:xfrm>
          <a:prstGeom prst="rect">
            <a:avLst/>
          </a:prstGeom>
        </p:spPr>
        <p:txBody>
          <a:bodyPr vert="horz" lIns="91440" tIns="45720" rIns="91440" bIns="45720" rtlCol="0">
            <a:normAutofit/>
          </a:bodyPr>
          <a:lstStyle>
            <a:lvl1pPr>
              <a:defRPr lang="en-GB" dirty="0"/>
            </a:lvl1pPr>
            <a:lvl2pPr>
              <a:defRPr lang="en-GB" dirty="0"/>
            </a:lvl2pPr>
            <a:lvl3pPr>
              <a:defRPr lang="en-GB" dirty="0"/>
            </a:lvl3pPr>
          </a:lstStyle>
          <a:p>
            <a:pPr marL="285750" lvl="0" indent="-285750">
              <a:buSzPct val="80000"/>
              <a:buFont typeface="Wingdings" panose="05000000000000000000" pitchFamily="2" charset="2"/>
              <a:buChar char="l"/>
            </a:pPr>
            <a:r>
              <a:rPr lang="en-GB" dirty="0"/>
              <a:t>Click to add text </a:t>
            </a:r>
          </a:p>
          <a:p>
            <a:pPr marL="622300" lvl="1"/>
            <a:r>
              <a:rPr lang="en-GB" dirty="0"/>
              <a:t>Second level</a:t>
            </a:r>
          </a:p>
          <a:p>
            <a:pPr lvl="2"/>
            <a:r>
              <a:rPr lang="en-GB" dirty="0"/>
              <a:t>Third level</a:t>
            </a:r>
          </a:p>
        </p:txBody>
      </p:sp>
      <p:cxnSp>
        <p:nvCxnSpPr>
          <p:cNvPr id="19" name="Straight Connector 35">
            <a:extLst>
              <a:ext uri="{FF2B5EF4-FFF2-40B4-BE49-F238E27FC236}">
                <a16:creationId xmlns:a16="http://schemas.microsoft.com/office/drawing/2014/main" id="{0787DC91-F0A6-4A21-852B-178E5CE870BF}"/>
              </a:ext>
            </a:extLst>
          </p:cNvPr>
          <p:cNvCxnSpPr>
            <a:cxnSpLocks/>
          </p:cNvCxnSpPr>
          <p:nvPr userDrawn="1"/>
        </p:nvCxnSpPr>
        <p:spPr>
          <a:xfrm flipV="1">
            <a:off x="4158848"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35">
            <a:extLst>
              <a:ext uri="{FF2B5EF4-FFF2-40B4-BE49-F238E27FC236}">
                <a16:creationId xmlns:a16="http://schemas.microsoft.com/office/drawing/2014/main" id="{B0D45BA5-0953-443E-9CCE-7604FB5592B8}"/>
              </a:ext>
            </a:extLst>
          </p:cNvPr>
          <p:cNvCxnSpPr>
            <a:cxnSpLocks/>
          </p:cNvCxnSpPr>
          <p:nvPr userDrawn="1"/>
        </p:nvCxnSpPr>
        <p:spPr>
          <a:xfrm flipV="1">
            <a:off x="803313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 name="Text Placeholder 5">
            <a:extLst>
              <a:ext uri="{FF2B5EF4-FFF2-40B4-BE49-F238E27FC236}">
                <a16:creationId xmlns:a16="http://schemas.microsoft.com/office/drawing/2014/main" id="{84C9D314-6CC0-4407-88EC-FFA7776896FA}"/>
              </a:ext>
            </a:extLst>
          </p:cNvPr>
          <p:cNvSpPr>
            <a:spLocks noGrp="1"/>
          </p:cNvSpPr>
          <p:nvPr>
            <p:ph type="body" sz="quarter" idx="19"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tx2"/>
                </a:solidFill>
              </a:defRPr>
            </a:lvl1pPr>
          </a:lstStyle>
          <a:p>
            <a:pPr lvl="0"/>
            <a:r>
              <a:rPr lang="en-GB" dirty="0"/>
              <a:t>Subtitle of the slide</a:t>
            </a:r>
          </a:p>
        </p:txBody>
      </p:sp>
      <p:sp>
        <p:nvSpPr>
          <p:cNvPr id="14" name="Text Placeholder 8">
            <a:extLst>
              <a:ext uri="{FF2B5EF4-FFF2-40B4-BE49-F238E27FC236}">
                <a16:creationId xmlns:a16="http://schemas.microsoft.com/office/drawing/2014/main" id="{92CB5B41-DE66-418C-B8D6-9FFD4FDA8A79}"/>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spTree>
    <p:extLst>
      <p:ext uri="{BB962C8B-B14F-4D97-AF65-F5344CB8AC3E}">
        <p14:creationId xmlns:p14="http://schemas.microsoft.com/office/powerpoint/2010/main" val="1643958615"/>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96">
          <p15:clr>
            <a:srgbClr val="F26B43"/>
          </p15:clr>
        </p15:guide>
        <p15:guide id="5" orient="horz" pos="1136">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mpty_Dark Blue Bg">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6953967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8" name="Titre 7">
            <a:extLst>
              <a:ext uri="{FF2B5EF4-FFF2-40B4-BE49-F238E27FC236}">
                <a16:creationId xmlns:a16="http://schemas.microsoft.com/office/drawing/2014/main" id="{9268312D-3189-4A3C-983A-806700EB878B}"/>
              </a:ext>
            </a:extLst>
          </p:cNvPr>
          <p:cNvSpPr>
            <a:spLocks noGrp="1"/>
          </p:cNvSpPr>
          <p:nvPr>
            <p:ph type="title" hasCustomPrompt="1"/>
          </p:nvPr>
        </p:nvSpPr>
        <p:spPr/>
        <p:txBody>
          <a:bodyPr/>
          <a:lstStyle>
            <a:lvl1pPr>
              <a:defRPr>
                <a:solidFill>
                  <a:schemeClr val="bg1"/>
                </a:solidFill>
              </a:defRPr>
            </a:lvl1pPr>
          </a:lstStyle>
          <a:p>
            <a:r>
              <a:rPr lang="en-GB" dirty="0"/>
              <a:t>Click to add title</a:t>
            </a:r>
          </a:p>
        </p:txBody>
      </p:sp>
      <p:sp>
        <p:nvSpPr>
          <p:cNvPr id="12" name="Espace réservé du numéro de diapositive 5">
            <a:extLst>
              <a:ext uri="{FF2B5EF4-FFF2-40B4-BE49-F238E27FC236}">
                <a16:creationId xmlns:a16="http://schemas.microsoft.com/office/drawing/2014/main" id="{4E5B4C9A-06EB-4EBD-8415-B778FD166969}"/>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3" name="Espace réservé du pied de page 4">
            <a:extLst>
              <a:ext uri="{FF2B5EF4-FFF2-40B4-BE49-F238E27FC236}">
                <a16:creationId xmlns:a16="http://schemas.microsoft.com/office/drawing/2014/main" id="{751C94C4-9051-447A-AEE1-B0475B693DDA}"/>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p>
        </p:txBody>
      </p:sp>
      <p:sp>
        <p:nvSpPr>
          <p:cNvPr id="15" name="Text Placeholder 5">
            <a:extLst>
              <a:ext uri="{FF2B5EF4-FFF2-40B4-BE49-F238E27FC236}">
                <a16:creationId xmlns:a16="http://schemas.microsoft.com/office/drawing/2014/main" id="{59738957-5836-49C7-9D56-29C7DAB6EA95}"/>
              </a:ext>
            </a:extLst>
          </p:cNvPr>
          <p:cNvSpPr>
            <a:spLocks noGrp="1"/>
          </p:cNvSpPr>
          <p:nvPr>
            <p:ph type="body" sz="quarter" idx="15"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bg1"/>
                </a:solidFill>
              </a:defRPr>
            </a:lvl1pPr>
          </a:lstStyle>
          <a:p>
            <a:pPr lvl="0"/>
            <a:r>
              <a:rPr lang="en-GB" dirty="0"/>
              <a:t>Subtitle of the slide</a:t>
            </a:r>
          </a:p>
        </p:txBody>
      </p:sp>
      <p:sp>
        <p:nvSpPr>
          <p:cNvPr id="17" name="Text Placeholder 8">
            <a:extLst>
              <a:ext uri="{FF2B5EF4-FFF2-40B4-BE49-F238E27FC236}">
                <a16:creationId xmlns:a16="http://schemas.microsoft.com/office/drawing/2014/main" id="{EA8C3DA7-0E5C-4CD1-99A3-841A1C492BEB}"/>
              </a:ext>
            </a:extLst>
          </p:cNvPr>
          <p:cNvSpPr>
            <a:spLocks noGrp="1"/>
          </p:cNvSpPr>
          <p:nvPr>
            <p:ph type="body" sz="quarter" idx="17" hasCustomPrompt="1"/>
          </p:nvPr>
        </p:nvSpPr>
        <p:spPr>
          <a:xfrm>
            <a:off x="404786" y="5791523"/>
            <a:ext cx="8686800" cy="338554"/>
          </a:xfrm>
          <a:prstGeom prst="rect">
            <a:avLst/>
          </a:prstGeom>
        </p:spPr>
        <p:txBody>
          <a:bodyPr vert="horz" wrap="square" lIns="180000" tIns="45720" rIns="91440" bIns="45720" rtlCol="0" anchor="t">
            <a:spAutoFit/>
          </a:bodyPr>
          <a:lstStyle>
            <a:lvl1pPr>
              <a:defRPr lang="en-GB" sz="800" i="1" dirty="0">
                <a:solidFill>
                  <a:schemeClr val="bg1"/>
                </a:solidFill>
              </a:defRPr>
            </a:lvl1pPr>
          </a:lstStyle>
          <a:p>
            <a:pPr marL="457200" lvl="0" indent="-457200">
              <a:lnSpc>
                <a:spcPct val="100000"/>
              </a:lnSpc>
              <a:spcBef>
                <a:spcPts val="0"/>
              </a:spcBef>
              <a:buNone/>
            </a:pPr>
            <a:r>
              <a:rPr lang="en-GB" dirty="0"/>
              <a:t>Q.		</a:t>
            </a:r>
          </a:p>
          <a:p>
            <a:pPr marL="457200" lvl="0" indent="-457200">
              <a:lnSpc>
                <a:spcPct val="100000"/>
              </a:lnSpc>
              <a:spcBef>
                <a:spcPts val="0"/>
              </a:spcBef>
              <a:buNone/>
            </a:pPr>
            <a:r>
              <a:rPr lang="en-GB" dirty="0"/>
              <a:t>Base:</a:t>
            </a:r>
          </a:p>
        </p:txBody>
      </p:sp>
      <p:grpSp>
        <p:nvGrpSpPr>
          <p:cNvPr id="10" name="Group 9">
            <a:extLst>
              <a:ext uri="{FF2B5EF4-FFF2-40B4-BE49-F238E27FC236}">
                <a16:creationId xmlns:a16="http://schemas.microsoft.com/office/drawing/2014/main" id="{E607309D-172F-43A7-9DB1-DDF902F7DC34}"/>
              </a:ext>
            </a:extLst>
          </p:cNvPr>
          <p:cNvGrpSpPr/>
          <p:nvPr userDrawn="1"/>
        </p:nvGrpSpPr>
        <p:grpSpPr>
          <a:xfrm>
            <a:off x="9310524" y="6104103"/>
            <a:ext cx="2430708" cy="575987"/>
            <a:chOff x="9310524" y="6104103"/>
            <a:chExt cx="2430708" cy="575987"/>
          </a:xfrm>
        </p:grpSpPr>
        <p:pic>
          <p:nvPicPr>
            <p:cNvPr id="11" name="Picture 10">
              <a:extLst>
                <a:ext uri="{FF2B5EF4-FFF2-40B4-BE49-F238E27FC236}">
                  <a16:creationId xmlns:a16="http://schemas.microsoft.com/office/drawing/2014/main" id="{8797B31C-4557-402E-AF46-5CF6C943D10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4" name="Graphique 12">
              <a:extLst>
                <a:ext uri="{FF2B5EF4-FFF2-40B4-BE49-F238E27FC236}">
                  <a16:creationId xmlns:a16="http://schemas.microsoft.com/office/drawing/2014/main" id="{B9C4424B-4065-467C-BA18-12D94FEF053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746130063"/>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96">
          <p15:clr>
            <a:srgbClr val="F26B43"/>
          </p15:clr>
        </p15:guide>
        <p15:guide id="5" orient="horz" pos="1136">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_Dark Blue Bg">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277492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11382428" cy="3868080"/>
          </a:xfrm>
          <a:prstGeom prst="rect">
            <a:avLst/>
          </a:prstGeom>
        </p:spPr>
        <p:txBody>
          <a:bodyPr/>
          <a:lstStyle>
            <a:lvl1pPr marL="292100" indent="-292100">
              <a:buClr>
                <a:schemeClr val="bg1"/>
              </a:buClr>
              <a:buSzPct val="80000"/>
              <a:buFont typeface="Arial" panose="020B0604020202020204" pitchFamily="34" charset="0"/>
              <a:buChar char="●"/>
              <a:defRPr>
                <a:solidFill>
                  <a:schemeClr val="bg1"/>
                </a:solidFill>
              </a:defRPr>
            </a:lvl1pPr>
            <a:lvl2pPr marL="569913" indent="-225425">
              <a:buFontTx/>
              <a:buBlip>
                <a:blip r:embed="rId6"/>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 </a:t>
            </a:r>
          </a:p>
          <a:p>
            <a:pPr lvl="1"/>
            <a:r>
              <a:rPr lang="en-GB" dirty="0"/>
              <a:t>Second level</a:t>
            </a:r>
          </a:p>
          <a:p>
            <a:pPr lvl="2"/>
            <a:r>
              <a:rPr lang="en-GB" dirty="0"/>
              <a:t>Third level</a:t>
            </a:r>
          </a:p>
        </p:txBody>
      </p:sp>
      <p:sp>
        <p:nvSpPr>
          <p:cNvPr id="8" name="Titre 7">
            <a:extLst>
              <a:ext uri="{FF2B5EF4-FFF2-40B4-BE49-F238E27FC236}">
                <a16:creationId xmlns:a16="http://schemas.microsoft.com/office/drawing/2014/main" id="{9268312D-3189-4A3C-983A-806700EB878B}"/>
              </a:ext>
            </a:extLst>
          </p:cNvPr>
          <p:cNvSpPr>
            <a:spLocks noGrp="1"/>
          </p:cNvSpPr>
          <p:nvPr>
            <p:ph type="title" hasCustomPrompt="1"/>
          </p:nvPr>
        </p:nvSpPr>
        <p:spPr/>
        <p:txBody>
          <a:bodyPr/>
          <a:lstStyle>
            <a:lvl1pPr>
              <a:defRPr>
                <a:solidFill>
                  <a:schemeClr val="bg1"/>
                </a:solidFill>
              </a:defRPr>
            </a:lvl1pPr>
          </a:lstStyle>
          <a:p>
            <a:r>
              <a:rPr lang="en-GB" dirty="0"/>
              <a:t>Click to add title</a:t>
            </a:r>
          </a:p>
        </p:txBody>
      </p:sp>
      <p:sp>
        <p:nvSpPr>
          <p:cNvPr id="12" name="Espace réservé du numéro de diapositive 5">
            <a:extLst>
              <a:ext uri="{FF2B5EF4-FFF2-40B4-BE49-F238E27FC236}">
                <a16:creationId xmlns:a16="http://schemas.microsoft.com/office/drawing/2014/main" id="{4E5B4C9A-06EB-4EBD-8415-B778FD166969}"/>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3" name="Espace réservé du pied de page 4">
            <a:extLst>
              <a:ext uri="{FF2B5EF4-FFF2-40B4-BE49-F238E27FC236}">
                <a16:creationId xmlns:a16="http://schemas.microsoft.com/office/drawing/2014/main" id="{751C94C4-9051-447A-AEE1-B0475B693DDA}"/>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p>
        </p:txBody>
      </p:sp>
      <p:sp>
        <p:nvSpPr>
          <p:cNvPr id="15" name="Text Placeholder 5">
            <a:extLst>
              <a:ext uri="{FF2B5EF4-FFF2-40B4-BE49-F238E27FC236}">
                <a16:creationId xmlns:a16="http://schemas.microsoft.com/office/drawing/2014/main" id="{59738957-5836-49C7-9D56-29C7DAB6EA95}"/>
              </a:ext>
            </a:extLst>
          </p:cNvPr>
          <p:cNvSpPr>
            <a:spLocks noGrp="1"/>
          </p:cNvSpPr>
          <p:nvPr>
            <p:ph type="body" sz="quarter" idx="15" hasCustomPrompt="1"/>
          </p:nvPr>
        </p:nvSpPr>
        <p:spPr>
          <a:xfrm>
            <a:off x="404786" y="1017603"/>
            <a:ext cx="11384280" cy="323165"/>
          </a:xfrm>
          <a:prstGeom prst="rect">
            <a:avLst/>
          </a:prstGeom>
          <a:noFill/>
        </p:spPr>
        <p:txBody>
          <a:bodyPr wrap="none" lIns="162000" rIns="162000" bIns="0">
            <a:spAutoFit/>
          </a:bodyPr>
          <a:lstStyle>
            <a:lvl1pPr marL="0" indent="0">
              <a:buNone/>
              <a:defRPr sz="2000">
                <a:solidFill>
                  <a:schemeClr val="bg1"/>
                </a:solidFill>
              </a:defRPr>
            </a:lvl1pPr>
          </a:lstStyle>
          <a:p>
            <a:pPr lvl="0"/>
            <a:r>
              <a:rPr lang="en-GB" dirty="0"/>
              <a:t>Subtitle of the slide</a:t>
            </a:r>
          </a:p>
        </p:txBody>
      </p:sp>
      <p:sp>
        <p:nvSpPr>
          <p:cNvPr id="17" name="Text Placeholder 8">
            <a:extLst>
              <a:ext uri="{FF2B5EF4-FFF2-40B4-BE49-F238E27FC236}">
                <a16:creationId xmlns:a16="http://schemas.microsoft.com/office/drawing/2014/main" id="{F6384043-9C26-485C-BADC-22C68BB8160E}"/>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1" name="Group 10">
            <a:extLst>
              <a:ext uri="{FF2B5EF4-FFF2-40B4-BE49-F238E27FC236}">
                <a16:creationId xmlns:a16="http://schemas.microsoft.com/office/drawing/2014/main" id="{87563384-4BD2-47BE-8ECD-1BF9896F76A9}"/>
              </a:ext>
            </a:extLst>
          </p:cNvPr>
          <p:cNvGrpSpPr/>
          <p:nvPr userDrawn="1"/>
        </p:nvGrpSpPr>
        <p:grpSpPr>
          <a:xfrm>
            <a:off x="9310524" y="6104103"/>
            <a:ext cx="2430708" cy="575987"/>
            <a:chOff x="9310524" y="6104103"/>
            <a:chExt cx="2430708" cy="575987"/>
          </a:xfrm>
        </p:grpSpPr>
        <p:pic>
          <p:nvPicPr>
            <p:cNvPr id="14" name="Picture 13">
              <a:extLst>
                <a:ext uri="{FF2B5EF4-FFF2-40B4-BE49-F238E27FC236}">
                  <a16:creationId xmlns:a16="http://schemas.microsoft.com/office/drawing/2014/main" id="{FA019D10-9DAF-4B43-87CA-BDA0D2555AE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8" name="Graphique 12">
              <a:extLst>
                <a:ext uri="{FF2B5EF4-FFF2-40B4-BE49-F238E27FC236}">
                  <a16:creationId xmlns:a16="http://schemas.microsoft.com/office/drawing/2014/main" id="{0E78D1F9-BC5A-4A20-AD5B-780D9311230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3686634683"/>
      </p:ext>
    </p:extLst>
  </p:cSld>
  <p:clrMapOvr>
    <a:masterClrMapping/>
  </p:clrMapOvr>
  <p:extLst>
    <p:ext uri="{DCECCB84-F9BA-43D5-87BE-67443E8EF086}">
      <p15:sldGuideLst xmlns:p15="http://schemas.microsoft.com/office/powerpoint/2012/main">
        <p15:guide id="1" pos="248">
          <p15:clr>
            <a:srgbClr val="F26B43"/>
          </p15:clr>
        </p15:guide>
        <p15:guide id="2" pos="7428" userDrawn="1">
          <p15:clr>
            <a:srgbClr val="F26B43"/>
          </p15:clr>
        </p15:guide>
        <p15:guide id="3" orient="horz" pos="296">
          <p15:clr>
            <a:srgbClr val="F26B43"/>
          </p15:clr>
        </p15:guide>
        <p15:guide id="5" orient="horz" pos="1136" userDrawn="1">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451036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11382428" cy="3868080"/>
          </a:xfrm>
          <a:prstGeom prst="rect">
            <a:avLst/>
          </a:prstGeom>
        </p:spPr>
        <p:txBody>
          <a:bodyPr vert="horz" lIns="91440" tIns="45720" rIns="91440" bIns="45720" rtlCol="0">
            <a:normAutofit/>
          </a:bodyPr>
          <a:lstStyle>
            <a:lvl1pPr>
              <a:defRPr lang="en-GB" dirty="0"/>
            </a:lvl1pPr>
            <a:lvl2pPr>
              <a:defRPr lang="en-GB" dirty="0"/>
            </a:lvl2pPr>
            <a:lvl3pPr>
              <a:defRPr lang="en-GB" dirty="0"/>
            </a:lvl3pPr>
          </a:lstStyle>
          <a:p>
            <a:pPr marL="285750" lvl="0" indent="-285750">
              <a:buSzPct val="80000"/>
              <a:buFont typeface="Wingdings" panose="05000000000000000000" pitchFamily="2" charset="2"/>
              <a:buChar char="l"/>
            </a:pPr>
            <a:r>
              <a:rPr lang="en-GB" dirty="0"/>
              <a:t>Click to add text </a:t>
            </a:r>
          </a:p>
          <a:p>
            <a:pPr marL="622300" lvl="1"/>
            <a:r>
              <a:rPr lang="en-GB" dirty="0"/>
              <a:t>Second level</a:t>
            </a:r>
          </a:p>
          <a:p>
            <a:pPr lvl="2"/>
            <a:r>
              <a:rPr lang="en-GB" dirty="0"/>
              <a:t>Third level</a:t>
            </a:r>
          </a:p>
        </p:txBody>
      </p:sp>
      <p:sp>
        <p:nvSpPr>
          <p:cNvPr id="8" name="Titre 7">
            <a:extLst>
              <a:ext uri="{FF2B5EF4-FFF2-40B4-BE49-F238E27FC236}">
                <a16:creationId xmlns:a16="http://schemas.microsoft.com/office/drawing/2014/main" id="{9268312D-3189-4A3C-983A-806700EB878B}"/>
              </a:ext>
            </a:extLst>
          </p:cNvPr>
          <p:cNvSpPr>
            <a:spLocks noGrp="1"/>
          </p:cNvSpPr>
          <p:nvPr>
            <p:ph type="title" hasCustomPrompt="1"/>
          </p:nvPr>
        </p:nvSpPr>
        <p:spPr>
          <a:xfrm>
            <a:off x="404786" y="304800"/>
            <a:ext cx="11382428" cy="480131"/>
          </a:xfrm>
        </p:spPr>
        <p:txBody>
          <a:bodyPr anchor="t"/>
          <a:lstStyle>
            <a:lvl1pPr>
              <a:defRPr b="1"/>
            </a:lvl1pPr>
          </a:lstStyle>
          <a:p>
            <a:r>
              <a:rPr lang="en-GB" dirty="0"/>
              <a:t>Click to add title</a:t>
            </a: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a:xfrm>
            <a:off x="577672" y="6219234"/>
            <a:ext cx="360037" cy="365125"/>
          </a:xfrm>
        </p:spPr>
        <p:txBody>
          <a:bodyPr/>
          <a:lstStyle/>
          <a:p>
            <a:fld id="{D61AABEC-672F-4B68-B914-690DA978312C}" type="slidenum">
              <a:rPr lang="en-GB" smtClean="0"/>
              <a:pPr/>
              <a:t>‹#›</a:t>
            </a:fld>
            <a:r>
              <a:rPr lang="en-GB" dirty="0"/>
              <a:t> ‒ </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4786" y="883335"/>
            <a:ext cx="11384280" cy="323165"/>
          </a:xfrm>
          <a:prstGeom prst="rect">
            <a:avLst/>
          </a:prstGeom>
          <a:noFill/>
        </p:spPr>
        <p:txBody>
          <a:bodyPr wrap="none" lIns="162000" rIns="162000" bIns="0">
            <a:spAutoFit/>
          </a:bodyPr>
          <a:lstStyle>
            <a:lvl1pPr marL="0" indent="0">
              <a:buNone/>
              <a:defRPr sz="2000">
                <a:solidFill>
                  <a:schemeClr val="tx2"/>
                </a:solidFill>
              </a:defRPr>
            </a:lvl1pPr>
          </a:lstStyle>
          <a:p>
            <a:pPr lvl="0"/>
            <a:r>
              <a:rPr lang="en-GB" dirty="0"/>
              <a:t>Subtitle of the slide</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506896" y="5909846"/>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spTree>
    <p:extLst>
      <p:ext uri="{BB962C8B-B14F-4D97-AF65-F5344CB8AC3E}">
        <p14:creationId xmlns:p14="http://schemas.microsoft.com/office/powerpoint/2010/main" val="1193695246"/>
      </p:ext>
    </p:extLst>
  </p:cSld>
  <p:clrMapOvr>
    <a:masterClrMapping/>
  </p:clrMapOvr>
  <p:extLst>
    <p:ext uri="{DCECCB84-F9BA-43D5-87BE-67443E8EF086}">
      <p15:sldGuideLst xmlns:p15="http://schemas.microsoft.com/office/powerpoint/2012/main">
        <p15:guide id="1" pos="248" userDrawn="1">
          <p15:clr>
            <a:srgbClr val="F26B43"/>
          </p15:clr>
        </p15:guide>
        <p15:guide id="2" pos="7425" userDrawn="1">
          <p15:clr>
            <a:srgbClr val="F26B43"/>
          </p15:clr>
        </p15:guide>
        <p15:guide id="3" orient="horz" pos="296" userDrawn="1">
          <p15:clr>
            <a:srgbClr val="F26B43"/>
          </p15:clr>
        </p15:guide>
        <p15:guide id="5" orient="horz" pos="1136" userDrawn="1">
          <p15:clr>
            <a:srgbClr val="F26B43"/>
          </p15:clr>
        </p15:guide>
        <p15:guide id="6" orient="horz" pos="3584" userDrawn="1">
          <p15:clr>
            <a:srgbClr val="F26B43"/>
          </p15:clr>
        </p15:guide>
        <p15:guide id="7" orient="horz" pos="3963" userDrawn="1">
          <p15:clr>
            <a:srgbClr val="F26B43"/>
          </p15:clr>
        </p15:guide>
        <p15:guide id="8" orient="horz" pos="4194" userDrawn="1">
          <p15:clr>
            <a:srgbClr val="F26B43"/>
          </p15:clr>
        </p15:guide>
        <p15:guide id="9" pos="366" userDrawn="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 columns_Dark Blue Bg">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2916820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8" name="Titre 7">
            <a:extLst>
              <a:ext uri="{FF2B5EF4-FFF2-40B4-BE49-F238E27FC236}">
                <a16:creationId xmlns:a16="http://schemas.microsoft.com/office/drawing/2014/main" id="{9268312D-3189-4A3C-983A-806700EB878B}"/>
              </a:ext>
            </a:extLst>
          </p:cNvPr>
          <p:cNvSpPr>
            <a:spLocks noGrp="1"/>
          </p:cNvSpPr>
          <p:nvPr>
            <p:ph type="title" hasCustomPrompt="1"/>
          </p:nvPr>
        </p:nvSpPr>
        <p:spPr/>
        <p:txBody>
          <a:bodyPr/>
          <a:lstStyle>
            <a:lvl1pPr>
              <a:defRPr>
                <a:solidFill>
                  <a:schemeClr val="bg1"/>
                </a:solidFill>
              </a:defRPr>
            </a:lvl1pPr>
          </a:lstStyle>
          <a:p>
            <a:r>
              <a:rPr lang="en-GB" dirty="0"/>
              <a:t>Click to add title</a:t>
            </a:r>
          </a:p>
        </p:txBody>
      </p:sp>
      <p:sp>
        <p:nvSpPr>
          <p:cNvPr id="12" name="Espace réservé du numéro de diapositive 5">
            <a:extLst>
              <a:ext uri="{FF2B5EF4-FFF2-40B4-BE49-F238E27FC236}">
                <a16:creationId xmlns:a16="http://schemas.microsoft.com/office/drawing/2014/main" id="{4E5B4C9A-06EB-4EBD-8415-B778FD166969}"/>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3" name="Espace réservé du pied de page 4">
            <a:extLst>
              <a:ext uri="{FF2B5EF4-FFF2-40B4-BE49-F238E27FC236}">
                <a16:creationId xmlns:a16="http://schemas.microsoft.com/office/drawing/2014/main" id="{751C94C4-9051-447A-AEE1-B0475B693DDA}"/>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p>
        </p:txBody>
      </p:sp>
      <p:sp>
        <p:nvSpPr>
          <p:cNvPr id="10" name="Content Placeholder 2">
            <a:extLst>
              <a:ext uri="{FF2B5EF4-FFF2-40B4-BE49-F238E27FC236}">
                <a16:creationId xmlns:a16="http://schemas.microsoft.com/office/drawing/2014/main" id="{367D8D94-1F4F-4570-BE87-CC0ACCECF1F4}"/>
              </a:ext>
            </a:extLst>
          </p:cNvPr>
          <p:cNvSpPr>
            <a:spLocks noGrp="1"/>
          </p:cNvSpPr>
          <p:nvPr>
            <p:ph idx="1" hasCustomPrompt="1"/>
          </p:nvPr>
        </p:nvSpPr>
        <p:spPr>
          <a:xfrm>
            <a:off x="404786" y="1808820"/>
            <a:ext cx="5511194"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92100" lvl="0" indent="-292100">
              <a:buClr>
                <a:schemeClr val="bg1"/>
              </a:buClr>
              <a:buSzPct val="80000"/>
              <a:buFont typeface="Arial" panose="020B0604020202020204" pitchFamily="34" charset="0"/>
              <a:buChar char="●"/>
            </a:pPr>
            <a:r>
              <a:rPr lang="en-GB" dirty="0"/>
              <a:t>Click to add text </a:t>
            </a:r>
          </a:p>
          <a:p>
            <a:pPr marL="569913" lvl="1" indent="-225425">
              <a:buBlip>
                <a:blip r:embed="rId6"/>
              </a:buBlip>
            </a:pPr>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2F236AEC-C7EC-4113-A52E-42CBE9E2CEC5}"/>
              </a:ext>
            </a:extLst>
          </p:cNvPr>
          <p:cNvSpPr>
            <a:spLocks noGrp="1"/>
          </p:cNvSpPr>
          <p:nvPr>
            <p:ph idx="15" hasCustomPrompt="1"/>
          </p:nvPr>
        </p:nvSpPr>
        <p:spPr>
          <a:xfrm>
            <a:off x="6276022" y="1808820"/>
            <a:ext cx="5511194"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92100" lvl="0" indent="-292100">
              <a:buClr>
                <a:schemeClr val="bg1"/>
              </a:buClr>
              <a:buSzPct val="80000"/>
              <a:buFont typeface="Arial" panose="020B0604020202020204" pitchFamily="34" charset="0"/>
              <a:buChar char="●"/>
            </a:pPr>
            <a:r>
              <a:rPr lang="en-GB" dirty="0"/>
              <a:t>Click to add text </a:t>
            </a:r>
          </a:p>
          <a:p>
            <a:pPr marL="569913" lvl="1" indent="-225425">
              <a:buBlip>
                <a:blip r:embed="rId6"/>
              </a:buBlip>
            </a:pPr>
            <a:r>
              <a:rPr lang="en-GB" dirty="0"/>
              <a:t>Second level</a:t>
            </a:r>
          </a:p>
          <a:p>
            <a:pPr lvl="2"/>
            <a:r>
              <a:rPr lang="en-GB" dirty="0"/>
              <a:t>Third level</a:t>
            </a:r>
          </a:p>
        </p:txBody>
      </p:sp>
      <p:cxnSp>
        <p:nvCxnSpPr>
          <p:cNvPr id="17" name="Straight Connector 35">
            <a:extLst>
              <a:ext uri="{FF2B5EF4-FFF2-40B4-BE49-F238E27FC236}">
                <a16:creationId xmlns:a16="http://schemas.microsoft.com/office/drawing/2014/main" id="{1256D181-10D1-4FB8-9816-FC8014886EA1}"/>
              </a:ext>
            </a:extLst>
          </p:cNvPr>
          <p:cNvCxnSpPr>
            <a:cxnSpLocks/>
          </p:cNvCxnSpPr>
          <p:nvPr userDrawn="1"/>
        </p:nvCxnSpPr>
        <p:spPr>
          <a:xfrm flipV="1">
            <a:off x="6096001"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Text Placeholder 5">
            <a:extLst>
              <a:ext uri="{FF2B5EF4-FFF2-40B4-BE49-F238E27FC236}">
                <a16:creationId xmlns:a16="http://schemas.microsoft.com/office/drawing/2014/main" id="{6A9886B0-8569-4139-99AF-0B9DE09DB010}"/>
              </a:ext>
            </a:extLst>
          </p:cNvPr>
          <p:cNvSpPr>
            <a:spLocks noGrp="1"/>
          </p:cNvSpPr>
          <p:nvPr>
            <p:ph type="body" sz="quarter" idx="18" hasCustomPrompt="1"/>
          </p:nvPr>
        </p:nvSpPr>
        <p:spPr>
          <a:xfrm>
            <a:off x="404786" y="1017603"/>
            <a:ext cx="11384280" cy="323165"/>
          </a:xfrm>
          <a:prstGeom prst="rect">
            <a:avLst/>
          </a:prstGeom>
          <a:noFill/>
        </p:spPr>
        <p:txBody>
          <a:bodyPr wrap="none" lIns="162000" rIns="162000" bIns="0">
            <a:spAutoFit/>
          </a:bodyPr>
          <a:lstStyle>
            <a:lvl1pPr marL="0" indent="0">
              <a:buNone/>
              <a:defRPr sz="2000">
                <a:solidFill>
                  <a:schemeClr val="bg1"/>
                </a:solidFill>
              </a:defRPr>
            </a:lvl1pPr>
          </a:lstStyle>
          <a:p>
            <a:pPr lvl="0"/>
            <a:r>
              <a:rPr lang="en-GB" dirty="0"/>
              <a:t>Subtitle of the slide</a:t>
            </a:r>
          </a:p>
        </p:txBody>
      </p:sp>
      <p:sp>
        <p:nvSpPr>
          <p:cNvPr id="19" name="Text Placeholder 8">
            <a:extLst>
              <a:ext uri="{FF2B5EF4-FFF2-40B4-BE49-F238E27FC236}">
                <a16:creationId xmlns:a16="http://schemas.microsoft.com/office/drawing/2014/main" id="{FE6CB112-5817-4C3D-8908-D3F67B09609D}"/>
              </a:ext>
            </a:extLst>
          </p:cNvPr>
          <p:cNvSpPr>
            <a:spLocks noGrp="1"/>
          </p:cNvSpPr>
          <p:nvPr>
            <p:ph type="body" sz="quarter" idx="17" hasCustomPrompt="1"/>
          </p:nvPr>
        </p:nvSpPr>
        <p:spPr>
          <a:xfrm>
            <a:off x="506896" y="5909846"/>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4" name="Group 13">
            <a:extLst>
              <a:ext uri="{FF2B5EF4-FFF2-40B4-BE49-F238E27FC236}">
                <a16:creationId xmlns:a16="http://schemas.microsoft.com/office/drawing/2014/main" id="{48A3F937-0926-4D87-A382-82153926F9B8}"/>
              </a:ext>
            </a:extLst>
          </p:cNvPr>
          <p:cNvGrpSpPr/>
          <p:nvPr userDrawn="1"/>
        </p:nvGrpSpPr>
        <p:grpSpPr>
          <a:xfrm>
            <a:off x="9310524" y="6104103"/>
            <a:ext cx="2430708" cy="575987"/>
            <a:chOff x="9310524" y="6104103"/>
            <a:chExt cx="2430708" cy="575987"/>
          </a:xfrm>
        </p:grpSpPr>
        <p:pic>
          <p:nvPicPr>
            <p:cNvPr id="16" name="Picture 15">
              <a:extLst>
                <a:ext uri="{FF2B5EF4-FFF2-40B4-BE49-F238E27FC236}">
                  <a16:creationId xmlns:a16="http://schemas.microsoft.com/office/drawing/2014/main" id="{F0A224B0-33BE-43D8-BAE8-EF19F4C124F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20" name="Graphique 12">
              <a:extLst>
                <a:ext uri="{FF2B5EF4-FFF2-40B4-BE49-F238E27FC236}">
                  <a16:creationId xmlns:a16="http://schemas.microsoft.com/office/drawing/2014/main" id="{A9A57758-DAA7-4221-B215-0AC1508D361E}"/>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1457655266"/>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96">
          <p15:clr>
            <a:srgbClr val="F26B43"/>
          </p15:clr>
        </p15:guide>
        <p15:guide id="5" orient="horz" pos="1136">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 columns_Dark Blue Bg">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6155797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8" name="Titre 7">
            <a:extLst>
              <a:ext uri="{FF2B5EF4-FFF2-40B4-BE49-F238E27FC236}">
                <a16:creationId xmlns:a16="http://schemas.microsoft.com/office/drawing/2014/main" id="{9268312D-3189-4A3C-983A-806700EB878B}"/>
              </a:ext>
            </a:extLst>
          </p:cNvPr>
          <p:cNvSpPr>
            <a:spLocks noGrp="1"/>
          </p:cNvSpPr>
          <p:nvPr>
            <p:ph type="title" hasCustomPrompt="1"/>
          </p:nvPr>
        </p:nvSpPr>
        <p:spPr/>
        <p:txBody>
          <a:bodyPr/>
          <a:lstStyle>
            <a:lvl1pPr>
              <a:defRPr>
                <a:solidFill>
                  <a:schemeClr val="bg1"/>
                </a:solidFill>
              </a:defRPr>
            </a:lvl1pPr>
          </a:lstStyle>
          <a:p>
            <a:r>
              <a:rPr lang="en-GB" dirty="0"/>
              <a:t>Click to add title</a:t>
            </a:r>
          </a:p>
        </p:txBody>
      </p:sp>
      <p:sp>
        <p:nvSpPr>
          <p:cNvPr id="12" name="Espace réservé du numéro de diapositive 5">
            <a:extLst>
              <a:ext uri="{FF2B5EF4-FFF2-40B4-BE49-F238E27FC236}">
                <a16:creationId xmlns:a16="http://schemas.microsoft.com/office/drawing/2014/main" id="{4E5B4C9A-06EB-4EBD-8415-B778FD166969}"/>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3" name="Espace réservé du pied de page 4">
            <a:extLst>
              <a:ext uri="{FF2B5EF4-FFF2-40B4-BE49-F238E27FC236}">
                <a16:creationId xmlns:a16="http://schemas.microsoft.com/office/drawing/2014/main" id="{751C94C4-9051-447A-AEE1-B0475B693DDA}"/>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p>
        </p:txBody>
      </p:sp>
      <p:sp>
        <p:nvSpPr>
          <p:cNvPr id="10" name="Content Placeholder 2">
            <a:extLst>
              <a:ext uri="{FF2B5EF4-FFF2-40B4-BE49-F238E27FC236}">
                <a16:creationId xmlns:a16="http://schemas.microsoft.com/office/drawing/2014/main" id="{97A52EDD-AB3D-46B8-9552-5D0D13D5F36D}"/>
              </a:ext>
            </a:extLst>
          </p:cNvPr>
          <p:cNvSpPr>
            <a:spLocks noGrp="1"/>
          </p:cNvSpPr>
          <p:nvPr>
            <p:ph idx="1" hasCustomPrompt="1"/>
          </p:nvPr>
        </p:nvSpPr>
        <p:spPr>
          <a:xfrm>
            <a:off x="404786" y="1808820"/>
            <a:ext cx="3633820"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92100" lvl="0" indent="-292100">
              <a:buClr>
                <a:schemeClr val="bg1"/>
              </a:buClr>
              <a:buSzPct val="80000"/>
              <a:buFont typeface="Arial" panose="020B0604020202020204" pitchFamily="34" charset="0"/>
              <a:buChar char="●"/>
            </a:pPr>
            <a:r>
              <a:rPr lang="en-GB" dirty="0"/>
              <a:t>Click to add text </a:t>
            </a:r>
          </a:p>
          <a:p>
            <a:pPr marL="569913" lvl="1" indent="-225425">
              <a:buBlip>
                <a:blip r:embed="rId6"/>
              </a:buBlip>
            </a:pPr>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8768F86D-E142-4E52-9D2E-634CC9C1576C}"/>
              </a:ext>
            </a:extLst>
          </p:cNvPr>
          <p:cNvSpPr>
            <a:spLocks noGrp="1"/>
          </p:cNvSpPr>
          <p:nvPr>
            <p:ph idx="15" hasCustomPrompt="1"/>
          </p:nvPr>
        </p:nvSpPr>
        <p:spPr>
          <a:xfrm>
            <a:off x="4279090" y="1808820"/>
            <a:ext cx="3633820"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92100" lvl="0" indent="-292100">
              <a:buClr>
                <a:schemeClr val="bg1"/>
              </a:buClr>
              <a:buSzPct val="80000"/>
              <a:buFont typeface="Arial" panose="020B0604020202020204" pitchFamily="34" charset="0"/>
              <a:buChar char="●"/>
            </a:pPr>
            <a:r>
              <a:rPr lang="en-GB" dirty="0"/>
              <a:t>Click to add text </a:t>
            </a:r>
          </a:p>
          <a:p>
            <a:pPr marL="569913" lvl="1" indent="-225425">
              <a:buBlip>
                <a:blip r:embed="rId6"/>
              </a:buBlip>
            </a:pPr>
            <a:r>
              <a:rPr lang="en-GB" dirty="0"/>
              <a:t>Second level</a:t>
            </a:r>
          </a:p>
          <a:p>
            <a:pPr lvl="2"/>
            <a:r>
              <a:rPr lang="en-GB" dirty="0"/>
              <a:t>Third level</a:t>
            </a:r>
          </a:p>
        </p:txBody>
      </p:sp>
      <p:sp>
        <p:nvSpPr>
          <p:cNvPr id="15" name="Content Placeholder 2">
            <a:extLst>
              <a:ext uri="{FF2B5EF4-FFF2-40B4-BE49-F238E27FC236}">
                <a16:creationId xmlns:a16="http://schemas.microsoft.com/office/drawing/2014/main" id="{0768956C-096A-4710-B05A-BFA418BB4758}"/>
              </a:ext>
            </a:extLst>
          </p:cNvPr>
          <p:cNvSpPr>
            <a:spLocks noGrp="1"/>
          </p:cNvSpPr>
          <p:nvPr>
            <p:ph idx="16" hasCustomPrompt="1"/>
          </p:nvPr>
        </p:nvSpPr>
        <p:spPr>
          <a:xfrm>
            <a:off x="8153368" y="1808820"/>
            <a:ext cx="3633820"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92100" lvl="0" indent="-292100">
              <a:buClr>
                <a:schemeClr val="bg1"/>
              </a:buClr>
              <a:buSzPct val="80000"/>
              <a:buFont typeface="Arial" panose="020B0604020202020204" pitchFamily="34" charset="0"/>
              <a:buChar char="●"/>
            </a:pPr>
            <a:r>
              <a:rPr lang="en-GB" dirty="0"/>
              <a:t>Click to add text </a:t>
            </a:r>
          </a:p>
          <a:p>
            <a:pPr marL="569913" lvl="1" indent="-225425">
              <a:buBlip>
                <a:blip r:embed="rId6"/>
              </a:buBlip>
            </a:pPr>
            <a:r>
              <a:rPr lang="en-GB" dirty="0"/>
              <a:t>Second level</a:t>
            </a:r>
          </a:p>
          <a:p>
            <a:pPr lvl="2"/>
            <a:r>
              <a:rPr lang="en-GB" dirty="0"/>
              <a:t>Third level</a:t>
            </a:r>
          </a:p>
        </p:txBody>
      </p:sp>
      <p:cxnSp>
        <p:nvCxnSpPr>
          <p:cNvPr id="18" name="Straight Connector 35">
            <a:extLst>
              <a:ext uri="{FF2B5EF4-FFF2-40B4-BE49-F238E27FC236}">
                <a16:creationId xmlns:a16="http://schemas.microsoft.com/office/drawing/2014/main" id="{9BECF50D-E10D-4905-890E-755BBE4285B5}"/>
              </a:ext>
            </a:extLst>
          </p:cNvPr>
          <p:cNvCxnSpPr>
            <a:cxnSpLocks/>
          </p:cNvCxnSpPr>
          <p:nvPr userDrawn="1"/>
        </p:nvCxnSpPr>
        <p:spPr>
          <a:xfrm flipV="1">
            <a:off x="415884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DCCF0167-47BD-4648-8513-27B1451F27CA}"/>
              </a:ext>
            </a:extLst>
          </p:cNvPr>
          <p:cNvCxnSpPr>
            <a:cxnSpLocks/>
          </p:cNvCxnSpPr>
          <p:nvPr userDrawn="1"/>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Text Placeholder 5">
            <a:extLst>
              <a:ext uri="{FF2B5EF4-FFF2-40B4-BE49-F238E27FC236}">
                <a16:creationId xmlns:a16="http://schemas.microsoft.com/office/drawing/2014/main" id="{BD9AA888-498B-4391-B3B0-40DF8ADC74DF}"/>
              </a:ext>
            </a:extLst>
          </p:cNvPr>
          <p:cNvSpPr>
            <a:spLocks noGrp="1"/>
          </p:cNvSpPr>
          <p:nvPr>
            <p:ph type="body" sz="quarter" idx="19"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bg1"/>
                </a:solidFill>
              </a:defRPr>
            </a:lvl1pPr>
          </a:lstStyle>
          <a:p>
            <a:pPr lvl="0"/>
            <a:r>
              <a:rPr lang="en-GB" dirty="0"/>
              <a:t>Subtitle of the slide</a:t>
            </a:r>
          </a:p>
        </p:txBody>
      </p:sp>
      <p:sp>
        <p:nvSpPr>
          <p:cNvPr id="21" name="Text Placeholder 8">
            <a:extLst>
              <a:ext uri="{FF2B5EF4-FFF2-40B4-BE49-F238E27FC236}">
                <a16:creationId xmlns:a16="http://schemas.microsoft.com/office/drawing/2014/main" id="{036787A2-BAA5-4434-9E85-FD96FC3505A8}"/>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7" name="Group 16">
            <a:extLst>
              <a:ext uri="{FF2B5EF4-FFF2-40B4-BE49-F238E27FC236}">
                <a16:creationId xmlns:a16="http://schemas.microsoft.com/office/drawing/2014/main" id="{0464FDD2-40F7-44F2-98E2-4D35F54E4802}"/>
              </a:ext>
            </a:extLst>
          </p:cNvPr>
          <p:cNvGrpSpPr/>
          <p:nvPr userDrawn="1"/>
        </p:nvGrpSpPr>
        <p:grpSpPr>
          <a:xfrm>
            <a:off x="9310524" y="6104103"/>
            <a:ext cx="2430708" cy="575987"/>
            <a:chOff x="9310524" y="6104103"/>
            <a:chExt cx="2430708" cy="575987"/>
          </a:xfrm>
        </p:grpSpPr>
        <p:pic>
          <p:nvPicPr>
            <p:cNvPr id="22" name="Picture 21">
              <a:extLst>
                <a:ext uri="{FF2B5EF4-FFF2-40B4-BE49-F238E27FC236}">
                  <a16:creationId xmlns:a16="http://schemas.microsoft.com/office/drawing/2014/main" id="{0B08E2FA-1804-43BF-9D0E-580F3C81ECD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23" name="Graphique 12">
              <a:extLst>
                <a:ext uri="{FF2B5EF4-FFF2-40B4-BE49-F238E27FC236}">
                  <a16:creationId xmlns:a16="http://schemas.microsoft.com/office/drawing/2014/main" id="{15C6E30B-8DFE-44BB-AF3D-1DB78FBF15E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271123866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96">
          <p15:clr>
            <a:srgbClr val="F26B43"/>
          </p15:clr>
        </p15:guide>
        <p15:guide id="5" orient="horz" pos="1136">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mpty_Blue Bg">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6208956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8" name="Titre 7">
            <a:extLst>
              <a:ext uri="{FF2B5EF4-FFF2-40B4-BE49-F238E27FC236}">
                <a16:creationId xmlns:a16="http://schemas.microsoft.com/office/drawing/2014/main" id="{9268312D-3189-4A3C-983A-806700EB878B}"/>
              </a:ext>
            </a:extLst>
          </p:cNvPr>
          <p:cNvSpPr>
            <a:spLocks noGrp="1"/>
          </p:cNvSpPr>
          <p:nvPr>
            <p:ph type="title" hasCustomPrompt="1"/>
          </p:nvPr>
        </p:nvSpPr>
        <p:spPr/>
        <p:txBody>
          <a:bodyPr/>
          <a:lstStyle>
            <a:lvl1pPr>
              <a:defRPr>
                <a:solidFill>
                  <a:schemeClr val="bg1"/>
                </a:solidFill>
              </a:defRPr>
            </a:lvl1pPr>
          </a:lstStyle>
          <a:p>
            <a:r>
              <a:rPr lang="en-GB" dirty="0"/>
              <a:t>Click to add title</a:t>
            </a:r>
          </a:p>
        </p:txBody>
      </p:sp>
      <p:sp>
        <p:nvSpPr>
          <p:cNvPr id="10" name="Espace réservé du numéro de diapositive 5">
            <a:extLst>
              <a:ext uri="{FF2B5EF4-FFF2-40B4-BE49-F238E27FC236}">
                <a16:creationId xmlns:a16="http://schemas.microsoft.com/office/drawing/2014/main" id="{20425221-03AE-4477-BAB7-33555FC4E87B}"/>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1" name="Espace réservé du pied de page 4">
            <a:extLst>
              <a:ext uri="{FF2B5EF4-FFF2-40B4-BE49-F238E27FC236}">
                <a16:creationId xmlns:a16="http://schemas.microsoft.com/office/drawing/2014/main" id="{693C2373-B0FF-4EAE-86FF-A097C639846B}"/>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p>
        </p:txBody>
      </p:sp>
      <p:sp>
        <p:nvSpPr>
          <p:cNvPr id="15" name="Text Placeholder 5">
            <a:extLst>
              <a:ext uri="{FF2B5EF4-FFF2-40B4-BE49-F238E27FC236}">
                <a16:creationId xmlns:a16="http://schemas.microsoft.com/office/drawing/2014/main" id="{BB4E576E-938E-4512-B45B-E0DD802A22CA}"/>
              </a:ext>
            </a:extLst>
          </p:cNvPr>
          <p:cNvSpPr>
            <a:spLocks noGrp="1"/>
          </p:cNvSpPr>
          <p:nvPr>
            <p:ph type="body" sz="quarter" idx="15"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bg1"/>
                </a:solidFill>
              </a:defRPr>
            </a:lvl1pPr>
          </a:lstStyle>
          <a:p>
            <a:pPr lvl="0"/>
            <a:r>
              <a:rPr lang="en-GB" dirty="0"/>
              <a:t>Subtitle of the slide</a:t>
            </a:r>
          </a:p>
        </p:txBody>
      </p:sp>
      <p:sp>
        <p:nvSpPr>
          <p:cNvPr id="16" name="Text Placeholder 8">
            <a:extLst>
              <a:ext uri="{FF2B5EF4-FFF2-40B4-BE49-F238E27FC236}">
                <a16:creationId xmlns:a16="http://schemas.microsoft.com/office/drawing/2014/main" id="{340D993F-64AB-44F0-82FB-00363C2F9BBE}"/>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2" name="Group 11">
            <a:extLst>
              <a:ext uri="{FF2B5EF4-FFF2-40B4-BE49-F238E27FC236}">
                <a16:creationId xmlns:a16="http://schemas.microsoft.com/office/drawing/2014/main" id="{7E5877A0-4D48-477D-95A3-6D6753880EEC}"/>
              </a:ext>
            </a:extLst>
          </p:cNvPr>
          <p:cNvGrpSpPr/>
          <p:nvPr userDrawn="1"/>
        </p:nvGrpSpPr>
        <p:grpSpPr>
          <a:xfrm>
            <a:off x="9310524" y="6104103"/>
            <a:ext cx="2430708" cy="575987"/>
            <a:chOff x="9310524" y="6104103"/>
            <a:chExt cx="2430708" cy="575987"/>
          </a:xfrm>
        </p:grpSpPr>
        <p:pic>
          <p:nvPicPr>
            <p:cNvPr id="14" name="Picture 13">
              <a:extLst>
                <a:ext uri="{FF2B5EF4-FFF2-40B4-BE49-F238E27FC236}">
                  <a16:creationId xmlns:a16="http://schemas.microsoft.com/office/drawing/2014/main" id="{DB9CC234-9058-40A8-9940-AA1AE9DF51F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7" name="Graphique 12">
              <a:extLst>
                <a:ext uri="{FF2B5EF4-FFF2-40B4-BE49-F238E27FC236}">
                  <a16:creationId xmlns:a16="http://schemas.microsoft.com/office/drawing/2014/main" id="{6DE6824C-01B5-4DED-A0ED-94E9344031E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3507673593"/>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96">
          <p15:clr>
            <a:srgbClr val="F26B43"/>
          </p15:clr>
        </p15:guide>
        <p15:guide id="5" orient="horz" pos="1136">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_Blue Bg">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463794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11382428"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sp>
        <p:nvSpPr>
          <p:cNvPr id="8" name="Titre 7">
            <a:extLst>
              <a:ext uri="{FF2B5EF4-FFF2-40B4-BE49-F238E27FC236}">
                <a16:creationId xmlns:a16="http://schemas.microsoft.com/office/drawing/2014/main" id="{9268312D-3189-4A3C-983A-806700EB878B}"/>
              </a:ext>
            </a:extLst>
          </p:cNvPr>
          <p:cNvSpPr>
            <a:spLocks noGrp="1"/>
          </p:cNvSpPr>
          <p:nvPr>
            <p:ph type="title" hasCustomPrompt="1"/>
          </p:nvPr>
        </p:nvSpPr>
        <p:spPr/>
        <p:txBody>
          <a:bodyPr/>
          <a:lstStyle>
            <a:lvl1pPr>
              <a:defRPr>
                <a:solidFill>
                  <a:schemeClr val="bg1"/>
                </a:solidFill>
              </a:defRPr>
            </a:lvl1pPr>
          </a:lstStyle>
          <a:p>
            <a:r>
              <a:rPr lang="en-GB" dirty="0"/>
              <a:t>Click to add title</a:t>
            </a:r>
          </a:p>
        </p:txBody>
      </p:sp>
      <p:sp>
        <p:nvSpPr>
          <p:cNvPr id="10" name="Espace réservé du numéro de diapositive 5">
            <a:extLst>
              <a:ext uri="{FF2B5EF4-FFF2-40B4-BE49-F238E27FC236}">
                <a16:creationId xmlns:a16="http://schemas.microsoft.com/office/drawing/2014/main" id="{20425221-03AE-4477-BAB7-33555FC4E87B}"/>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1" name="Espace réservé du pied de page 4">
            <a:extLst>
              <a:ext uri="{FF2B5EF4-FFF2-40B4-BE49-F238E27FC236}">
                <a16:creationId xmlns:a16="http://schemas.microsoft.com/office/drawing/2014/main" id="{693C2373-B0FF-4EAE-86FF-A097C639846B}"/>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p>
        </p:txBody>
      </p:sp>
      <p:sp>
        <p:nvSpPr>
          <p:cNvPr id="15" name="Text Placeholder 5">
            <a:extLst>
              <a:ext uri="{FF2B5EF4-FFF2-40B4-BE49-F238E27FC236}">
                <a16:creationId xmlns:a16="http://schemas.microsoft.com/office/drawing/2014/main" id="{BB4E576E-938E-4512-B45B-E0DD802A22CA}"/>
              </a:ext>
            </a:extLst>
          </p:cNvPr>
          <p:cNvSpPr>
            <a:spLocks noGrp="1"/>
          </p:cNvSpPr>
          <p:nvPr>
            <p:ph type="body" sz="quarter" idx="15"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bg1"/>
                </a:solidFill>
              </a:defRPr>
            </a:lvl1pPr>
          </a:lstStyle>
          <a:p>
            <a:pPr lvl="0"/>
            <a:r>
              <a:rPr lang="en-GB" dirty="0"/>
              <a:t>Subtitle of the slide</a:t>
            </a:r>
          </a:p>
        </p:txBody>
      </p:sp>
      <p:sp>
        <p:nvSpPr>
          <p:cNvPr id="16" name="Text Placeholder 8">
            <a:extLst>
              <a:ext uri="{FF2B5EF4-FFF2-40B4-BE49-F238E27FC236}">
                <a16:creationId xmlns:a16="http://schemas.microsoft.com/office/drawing/2014/main" id="{0453952E-6553-4B8E-8297-FCFF04D3DB2B}"/>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2" name="Group 11">
            <a:extLst>
              <a:ext uri="{FF2B5EF4-FFF2-40B4-BE49-F238E27FC236}">
                <a16:creationId xmlns:a16="http://schemas.microsoft.com/office/drawing/2014/main" id="{FDB5FB02-48AA-402F-BD6C-AE7F38BA363A}"/>
              </a:ext>
            </a:extLst>
          </p:cNvPr>
          <p:cNvGrpSpPr/>
          <p:nvPr userDrawn="1"/>
        </p:nvGrpSpPr>
        <p:grpSpPr>
          <a:xfrm>
            <a:off x="9310524" y="6104103"/>
            <a:ext cx="2430708" cy="575987"/>
            <a:chOff x="9310524" y="6104103"/>
            <a:chExt cx="2430708" cy="575987"/>
          </a:xfrm>
        </p:grpSpPr>
        <p:pic>
          <p:nvPicPr>
            <p:cNvPr id="14" name="Picture 13">
              <a:extLst>
                <a:ext uri="{FF2B5EF4-FFF2-40B4-BE49-F238E27FC236}">
                  <a16:creationId xmlns:a16="http://schemas.microsoft.com/office/drawing/2014/main" id="{9502CA5F-6C40-46F2-874D-3CA315B60DB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7" name="Graphique 12">
              <a:extLst>
                <a:ext uri="{FF2B5EF4-FFF2-40B4-BE49-F238E27FC236}">
                  <a16:creationId xmlns:a16="http://schemas.microsoft.com/office/drawing/2014/main" id="{06BFD9FF-9FF7-4A63-BFDA-B98AF3C12F3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47683236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96">
          <p15:clr>
            <a:srgbClr val="F26B43"/>
          </p15:clr>
        </p15:guide>
        <p15:guide id="5" orient="horz" pos="1136">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 columns_Blue Bg">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5747383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5511194"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sp>
        <p:nvSpPr>
          <p:cNvPr id="8" name="Titre 7">
            <a:extLst>
              <a:ext uri="{FF2B5EF4-FFF2-40B4-BE49-F238E27FC236}">
                <a16:creationId xmlns:a16="http://schemas.microsoft.com/office/drawing/2014/main" id="{9268312D-3189-4A3C-983A-806700EB878B}"/>
              </a:ext>
            </a:extLst>
          </p:cNvPr>
          <p:cNvSpPr>
            <a:spLocks noGrp="1"/>
          </p:cNvSpPr>
          <p:nvPr>
            <p:ph type="title" hasCustomPrompt="1"/>
          </p:nvPr>
        </p:nvSpPr>
        <p:spPr/>
        <p:txBody>
          <a:bodyPr/>
          <a:lstStyle>
            <a:lvl1pPr>
              <a:defRPr>
                <a:solidFill>
                  <a:schemeClr val="bg1"/>
                </a:solidFill>
              </a:defRPr>
            </a:lvl1pPr>
          </a:lstStyle>
          <a:p>
            <a:r>
              <a:rPr lang="en-GB" dirty="0"/>
              <a:t>Click to add title</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6022" y="1808820"/>
            <a:ext cx="5511194"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sp>
        <p:nvSpPr>
          <p:cNvPr id="15" name="Espace réservé du numéro de diapositive 5">
            <a:extLst>
              <a:ext uri="{FF2B5EF4-FFF2-40B4-BE49-F238E27FC236}">
                <a16:creationId xmlns:a16="http://schemas.microsoft.com/office/drawing/2014/main" id="{993D49DB-DA99-4CF6-B5B0-3662931F3C83}"/>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6" name="Espace réservé du pied de page 4">
            <a:extLst>
              <a:ext uri="{FF2B5EF4-FFF2-40B4-BE49-F238E27FC236}">
                <a16:creationId xmlns:a16="http://schemas.microsoft.com/office/drawing/2014/main" id="{44567C3A-76B5-4518-8D66-116B0A79A6B6}"/>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endParaRPr lang="en-GB" dirty="0">
              <a:solidFill>
                <a:schemeClr val="bg1"/>
              </a:solidFill>
            </a:endParaRPr>
          </a:p>
        </p:txBody>
      </p:sp>
      <p:cxnSp>
        <p:nvCxnSpPr>
          <p:cNvPr id="14" name="Straight Connector 35">
            <a:extLst>
              <a:ext uri="{FF2B5EF4-FFF2-40B4-BE49-F238E27FC236}">
                <a16:creationId xmlns:a16="http://schemas.microsoft.com/office/drawing/2014/main" id="{E0C36FD3-0A56-4BCA-A687-1A517E01FCF8}"/>
              </a:ext>
            </a:extLst>
          </p:cNvPr>
          <p:cNvCxnSpPr>
            <a:cxnSpLocks/>
          </p:cNvCxnSpPr>
          <p:nvPr userDrawn="1"/>
        </p:nvCxnSpPr>
        <p:spPr>
          <a:xfrm flipV="1">
            <a:off x="6096001"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Text Placeholder 5">
            <a:extLst>
              <a:ext uri="{FF2B5EF4-FFF2-40B4-BE49-F238E27FC236}">
                <a16:creationId xmlns:a16="http://schemas.microsoft.com/office/drawing/2014/main" id="{682E1813-7D60-4DF0-B632-321853330769}"/>
              </a:ext>
            </a:extLst>
          </p:cNvPr>
          <p:cNvSpPr>
            <a:spLocks noGrp="1"/>
          </p:cNvSpPr>
          <p:nvPr>
            <p:ph type="body" sz="quarter" idx="18"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bg1"/>
                </a:solidFill>
              </a:defRPr>
            </a:lvl1pPr>
          </a:lstStyle>
          <a:p>
            <a:pPr lvl="0"/>
            <a:r>
              <a:rPr lang="en-GB" dirty="0"/>
              <a:t>Subtitle of the slide</a:t>
            </a:r>
          </a:p>
        </p:txBody>
      </p:sp>
      <p:sp>
        <p:nvSpPr>
          <p:cNvPr id="19" name="Text Placeholder 8">
            <a:extLst>
              <a:ext uri="{FF2B5EF4-FFF2-40B4-BE49-F238E27FC236}">
                <a16:creationId xmlns:a16="http://schemas.microsoft.com/office/drawing/2014/main" id="{A04CEA2E-8CF1-4C7C-861D-F7998C8D67D4}"/>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3" name="Group 12">
            <a:extLst>
              <a:ext uri="{FF2B5EF4-FFF2-40B4-BE49-F238E27FC236}">
                <a16:creationId xmlns:a16="http://schemas.microsoft.com/office/drawing/2014/main" id="{06BDC0EF-ACCF-44C3-BC12-992BCC1CCCA3}"/>
              </a:ext>
            </a:extLst>
          </p:cNvPr>
          <p:cNvGrpSpPr/>
          <p:nvPr userDrawn="1"/>
        </p:nvGrpSpPr>
        <p:grpSpPr>
          <a:xfrm>
            <a:off x="9310524" y="6104103"/>
            <a:ext cx="2430708" cy="575987"/>
            <a:chOff x="9310524" y="6104103"/>
            <a:chExt cx="2430708" cy="575987"/>
          </a:xfrm>
        </p:grpSpPr>
        <p:pic>
          <p:nvPicPr>
            <p:cNvPr id="20" name="Picture 19">
              <a:extLst>
                <a:ext uri="{FF2B5EF4-FFF2-40B4-BE49-F238E27FC236}">
                  <a16:creationId xmlns:a16="http://schemas.microsoft.com/office/drawing/2014/main" id="{03099189-A92F-454C-AB24-AFBBA2A4B7D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21" name="Graphique 12">
              <a:extLst>
                <a:ext uri="{FF2B5EF4-FFF2-40B4-BE49-F238E27FC236}">
                  <a16:creationId xmlns:a16="http://schemas.microsoft.com/office/drawing/2014/main" id="{95CA90FD-E69C-4AE2-B0E2-94C462758F1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1826644413"/>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96">
          <p15:clr>
            <a:srgbClr val="F26B43"/>
          </p15:clr>
        </p15:guide>
        <p15:guide id="5" orient="horz" pos="1136">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 columns_Blue Bg">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471171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8" name="Titre 7">
            <a:extLst>
              <a:ext uri="{FF2B5EF4-FFF2-40B4-BE49-F238E27FC236}">
                <a16:creationId xmlns:a16="http://schemas.microsoft.com/office/drawing/2014/main" id="{9268312D-3189-4A3C-983A-806700EB878B}"/>
              </a:ext>
            </a:extLst>
          </p:cNvPr>
          <p:cNvSpPr>
            <a:spLocks noGrp="1"/>
          </p:cNvSpPr>
          <p:nvPr>
            <p:ph type="title" hasCustomPrompt="1"/>
          </p:nvPr>
        </p:nvSpPr>
        <p:spPr/>
        <p:txBody>
          <a:bodyPr/>
          <a:lstStyle>
            <a:lvl1pPr>
              <a:defRPr>
                <a:solidFill>
                  <a:schemeClr val="bg1"/>
                </a:solidFill>
              </a:defRPr>
            </a:lvl1pPr>
          </a:lstStyle>
          <a:p>
            <a:r>
              <a:rPr lang="en-GB" dirty="0"/>
              <a:t>Click to add title</a:t>
            </a:r>
          </a:p>
        </p:txBody>
      </p:sp>
      <p:sp>
        <p:nvSpPr>
          <p:cNvPr id="15" name="Espace réservé du numéro de diapositive 5">
            <a:extLst>
              <a:ext uri="{FF2B5EF4-FFF2-40B4-BE49-F238E27FC236}">
                <a16:creationId xmlns:a16="http://schemas.microsoft.com/office/drawing/2014/main" id="{993D49DB-DA99-4CF6-B5B0-3662931F3C83}"/>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6" name="Espace réservé du pied de page 4">
            <a:extLst>
              <a:ext uri="{FF2B5EF4-FFF2-40B4-BE49-F238E27FC236}">
                <a16:creationId xmlns:a16="http://schemas.microsoft.com/office/drawing/2014/main" id="{44567C3A-76B5-4518-8D66-116B0A79A6B6}"/>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endParaRPr lang="en-GB" dirty="0">
              <a:solidFill>
                <a:schemeClr val="bg1"/>
              </a:solidFill>
            </a:endParaRPr>
          </a:p>
        </p:txBody>
      </p:sp>
      <p:sp>
        <p:nvSpPr>
          <p:cNvPr id="11" name="Content Placeholder 2">
            <a:extLst>
              <a:ext uri="{FF2B5EF4-FFF2-40B4-BE49-F238E27FC236}">
                <a16:creationId xmlns:a16="http://schemas.microsoft.com/office/drawing/2014/main" id="{A86D5BC3-F5D3-415B-B920-B84A14BC8E32}"/>
              </a:ext>
            </a:extLst>
          </p:cNvPr>
          <p:cNvSpPr>
            <a:spLocks noGrp="1"/>
          </p:cNvSpPr>
          <p:nvPr>
            <p:ph idx="1" hasCustomPrompt="1"/>
          </p:nvPr>
        </p:nvSpPr>
        <p:spPr>
          <a:xfrm>
            <a:off x="404786" y="1808820"/>
            <a:ext cx="3633820"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sp>
        <p:nvSpPr>
          <p:cNvPr id="12" name="Content Placeholder 2">
            <a:extLst>
              <a:ext uri="{FF2B5EF4-FFF2-40B4-BE49-F238E27FC236}">
                <a16:creationId xmlns:a16="http://schemas.microsoft.com/office/drawing/2014/main" id="{0114C476-0380-4CDD-850C-316ADAE5BF6C}"/>
              </a:ext>
            </a:extLst>
          </p:cNvPr>
          <p:cNvSpPr>
            <a:spLocks noGrp="1"/>
          </p:cNvSpPr>
          <p:nvPr>
            <p:ph idx="15" hasCustomPrompt="1"/>
          </p:nvPr>
        </p:nvSpPr>
        <p:spPr>
          <a:xfrm>
            <a:off x="4279090" y="1808820"/>
            <a:ext cx="3633820"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sp>
        <p:nvSpPr>
          <p:cNvPr id="13" name="Content Placeholder 2">
            <a:extLst>
              <a:ext uri="{FF2B5EF4-FFF2-40B4-BE49-F238E27FC236}">
                <a16:creationId xmlns:a16="http://schemas.microsoft.com/office/drawing/2014/main" id="{6A1D61AC-BD7C-4366-9299-08E3EFE54064}"/>
              </a:ext>
            </a:extLst>
          </p:cNvPr>
          <p:cNvSpPr>
            <a:spLocks noGrp="1"/>
          </p:cNvSpPr>
          <p:nvPr>
            <p:ph idx="16" hasCustomPrompt="1"/>
          </p:nvPr>
        </p:nvSpPr>
        <p:spPr>
          <a:xfrm>
            <a:off x="8153368" y="1808820"/>
            <a:ext cx="3633820"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cxnSp>
        <p:nvCxnSpPr>
          <p:cNvPr id="19" name="Straight Connector 35">
            <a:extLst>
              <a:ext uri="{FF2B5EF4-FFF2-40B4-BE49-F238E27FC236}">
                <a16:creationId xmlns:a16="http://schemas.microsoft.com/office/drawing/2014/main" id="{B2106CAC-8C9C-4B65-BF74-0C33896DEF0F}"/>
              </a:ext>
            </a:extLst>
          </p:cNvPr>
          <p:cNvCxnSpPr>
            <a:cxnSpLocks/>
          </p:cNvCxnSpPr>
          <p:nvPr userDrawn="1"/>
        </p:nvCxnSpPr>
        <p:spPr>
          <a:xfrm flipV="1">
            <a:off x="415884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35">
            <a:extLst>
              <a:ext uri="{FF2B5EF4-FFF2-40B4-BE49-F238E27FC236}">
                <a16:creationId xmlns:a16="http://schemas.microsoft.com/office/drawing/2014/main" id="{2C494DC5-84E7-47C0-AE29-CFD5FFB3BC86}"/>
              </a:ext>
            </a:extLst>
          </p:cNvPr>
          <p:cNvCxnSpPr>
            <a:cxnSpLocks/>
          </p:cNvCxnSpPr>
          <p:nvPr userDrawn="1"/>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 name="Text Placeholder 5">
            <a:extLst>
              <a:ext uri="{FF2B5EF4-FFF2-40B4-BE49-F238E27FC236}">
                <a16:creationId xmlns:a16="http://schemas.microsoft.com/office/drawing/2014/main" id="{E791836D-9BC9-439C-8E3D-7BFEDD0E2367}"/>
              </a:ext>
            </a:extLst>
          </p:cNvPr>
          <p:cNvSpPr>
            <a:spLocks noGrp="1"/>
          </p:cNvSpPr>
          <p:nvPr>
            <p:ph type="body" sz="quarter" idx="19"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bg1"/>
                </a:solidFill>
              </a:defRPr>
            </a:lvl1pPr>
          </a:lstStyle>
          <a:p>
            <a:pPr lvl="0"/>
            <a:r>
              <a:rPr lang="en-GB" dirty="0"/>
              <a:t>Subtitle of the slide</a:t>
            </a:r>
          </a:p>
        </p:txBody>
      </p:sp>
      <p:sp>
        <p:nvSpPr>
          <p:cNvPr id="23" name="Text Placeholder 8">
            <a:extLst>
              <a:ext uri="{FF2B5EF4-FFF2-40B4-BE49-F238E27FC236}">
                <a16:creationId xmlns:a16="http://schemas.microsoft.com/office/drawing/2014/main" id="{6EEC0C75-2990-4FF0-925A-79852D2BF31B}"/>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7" name="Group 16">
            <a:extLst>
              <a:ext uri="{FF2B5EF4-FFF2-40B4-BE49-F238E27FC236}">
                <a16:creationId xmlns:a16="http://schemas.microsoft.com/office/drawing/2014/main" id="{C4C3EE71-CBB0-48F3-BE2C-BC09457A5EFD}"/>
              </a:ext>
            </a:extLst>
          </p:cNvPr>
          <p:cNvGrpSpPr/>
          <p:nvPr userDrawn="1"/>
        </p:nvGrpSpPr>
        <p:grpSpPr>
          <a:xfrm>
            <a:off x="9310524" y="6104103"/>
            <a:ext cx="2430708" cy="575987"/>
            <a:chOff x="9310524" y="6104103"/>
            <a:chExt cx="2430708" cy="575987"/>
          </a:xfrm>
        </p:grpSpPr>
        <p:pic>
          <p:nvPicPr>
            <p:cNvPr id="18" name="Picture 17">
              <a:extLst>
                <a:ext uri="{FF2B5EF4-FFF2-40B4-BE49-F238E27FC236}">
                  <a16:creationId xmlns:a16="http://schemas.microsoft.com/office/drawing/2014/main" id="{4C7BCF05-A038-4745-9388-E763E26FD12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24" name="Graphique 12">
              <a:extLst>
                <a:ext uri="{FF2B5EF4-FFF2-40B4-BE49-F238E27FC236}">
                  <a16:creationId xmlns:a16="http://schemas.microsoft.com/office/drawing/2014/main" id="{1C1A0AA5-0350-436C-A2E5-9300A1036BF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2407947476"/>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96">
          <p15:clr>
            <a:srgbClr val="F26B43"/>
          </p15:clr>
        </p15:guide>
        <p15:guide id="5" orient="horz" pos="1136">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Empty_Turquoise Bg">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4021404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8" name="Titre 7">
            <a:extLst>
              <a:ext uri="{FF2B5EF4-FFF2-40B4-BE49-F238E27FC236}">
                <a16:creationId xmlns:a16="http://schemas.microsoft.com/office/drawing/2014/main" id="{9268312D-3189-4A3C-983A-806700EB878B}"/>
              </a:ext>
            </a:extLst>
          </p:cNvPr>
          <p:cNvSpPr>
            <a:spLocks noGrp="1"/>
          </p:cNvSpPr>
          <p:nvPr>
            <p:ph type="title" hasCustomPrompt="1"/>
          </p:nvPr>
        </p:nvSpPr>
        <p:spPr/>
        <p:txBody>
          <a:bodyPr/>
          <a:lstStyle>
            <a:lvl1pPr>
              <a:defRPr>
                <a:solidFill>
                  <a:schemeClr val="bg1"/>
                </a:solidFill>
              </a:defRPr>
            </a:lvl1pPr>
          </a:lstStyle>
          <a:p>
            <a:r>
              <a:rPr lang="en-GB" dirty="0"/>
              <a:t>Click to add title</a:t>
            </a:r>
          </a:p>
        </p:txBody>
      </p:sp>
      <p:sp>
        <p:nvSpPr>
          <p:cNvPr id="10" name="Espace réservé du numéro de diapositive 5">
            <a:extLst>
              <a:ext uri="{FF2B5EF4-FFF2-40B4-BE49-F238E27FC236}">
                <a16:creationId xmlns:a16="http://schemas.microsoft.com/office/drawing/2014/main" id="{92DD30FF-0F98-4B25-A4A5-1FA29D6025F4}"/>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1" name="Espace réservé du pied de page 4">
            <a:extLst>
              <a:ext uri="{FF2B5EF4-FFF2-40B4-BE49-F238E27FC236}">
                <a16:creationId xmlns:a16="http://schemas.microsoft.com/office/drawing/2014/main" id="{ABC62E09-922C-4E0D-9AF6-7A0F46A009E1}"/>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endParaRPr lang="en-GB" dirty="0">
              <a:solidFill>
                <a:schemeClr val="bg1"/>
              </a:solidFill>
            </a:endParaRPr>
          </a:p>
        </p:txBody>
      </p:sp>
      <p:sp>
        <p:nvSpPr>
          <p:cNvPr id="16" name="Text Placeholder 5">
            <a:extLst>
              <a:ext uri="{FF2B5EF4-FFF2-40B4-BE49-F238E27FC236}">
                <a16:creationId xmlns:a16="http://schemas.microsoft.com/office/drawing/2014/main" id="{29F48F2F-5B9D-40F9-A2C0-181CA2B9C827}"/>
              </a:ext>
            </a:extLst>
          </p:cNvPr>
          <p:cNvSpPr>
            <a:spLocks noGrp="1"/>
          </p:cNvSpPr>
          <p:nvPr>
            <p:ph type="body" sz="quarter" idx="19"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bg1"/>
                </a:solidFill>
              </a:defRPr>
            </a:lvl1pPr>
          </a:lstStyle>
          <a:p>
            <a:pPr lvl="0"/>
            <a:r>
              <a:rPr lang="en-GB" dirty="0"/>
              <a:t>Subtitle of the slide</a:t>
            </a:r>
          </a:p>
        </p:txBody>
      </p:sp>
      <p:sp>
        <p:nvSpPr>
          <p:cNvPr id="17" name="Text Placeholder 8">
            <a:extLst>
              <a:ext uri="{FF2B5EF4-FFF2-40B4-BE49-F238E27FC236}">
                <a16:creationId xmlns:a16="http://schemas.microsoft.com/office/drawing/2014/main" id="{86959A1D-3D51-4A56-BECE-33395D12A7C8}"/>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2" name="Group 11">
            <a:extLst>
              <a:ext uri="{FF2B5EF4-FFF2-40B4-BE49-F238E27FC236}">
                <a16:creationId xmlns:a16="http://schemas.microsoft.com/office/drawing/2014/main" id="{4121108C-4FCF-4E66-8096-D496BC057FF1}"/>
              </a:ext>
            </a:extLst>
          </p:cNvPr>
          <p:cNvGrpSpPr/>
          <p:nvPr userDrawn="1"/>
        </p:nvGrpSpPr>
        <p:grpSpPr>
          <a:xfrm>
            <a:off x="9310524" y="6104103"/>
            <a:ext cx="2430708" cy="575987"/>
            <a:chOff x="9310524" y="6104103"/>
            <a:chExt cx="2430708" cy="575987"/>
          </a:xfrm>
        </p:grpSpPr>
        <p:pic>
          <p:nvPicPr>
            <p:cNvPr id="13" name="Picture 12">
              <a:extLst>
                <a:ext uri="{FF2B5EF4-FFF2-40B4-BE49-F238E27FC236}">
                  <a16:creationId xmlns:a16="http://schemas.microsoft.com/office/drawing/2014/main" id="{13C05017-E32A-45F2-8AB2-689501AAD87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4" name="Graphique 12">
              <a:extLst>
                <a:ext uri="{FF2B5EF4-FFF2-40B4-BE49-F238E27FC236}">
                  <a16:creationId xmlns:a16="http://schemas.microsoft.com/office/drawing/2014/main" id="{5903719E-FF19-4B03-B087-12996BD298E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2862451416"/>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96">
          <p15:clr>
            <a:srgbClr val="F26B43"/>
          </p15:clr>
        </p15:guide>
        <p15:guide id="5" orient="horz" pos="1135">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nt_Turquoise Bg">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1464905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11382428"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sp>
        <p:nvSpPr>
          <p:cNvPr id="8" name="Titre 7">
            <a:extLst>
              <a:ext uri="{FF2B5EF4-FFF2-40B4-BE49-F238E27FC236}">
                <a16:creationId xmlns:a16="http://schemas.microsoft.com/office/drawing/2014/main" id="{9268312D-3189-4A3C-983A-806700EB878B}"/>
              </a:ext>
            </a:extLst>
          </p:cNvPr>
          <p:cNvSpPr>
            <a:spLocks noGrp="1"/>
          </p:cNvSpPr>
          <p:nvPr>
            <p:ph type="title" hasCustomPrompt="1"/>
          </p:nvPr>
        </p:nvSpPr>
        <p:spPr/>
        <p:txBody>
          <a:bodyPr/>
          <a:lstStyle>
            <a:lvl1pPr>
              <a:defRPr>
                <a:solidFill>
                  <a:schemeClr val="bg1"/>
                </a:solidFill>
              </a:defRPr>
            </a:lvl1pPr>
          </a:lstStyle>
          <a:p>
            <a:r>
              <a:rPr lang="en-GB" dirty="0"/>
              <a:t>Click to add title</a:t>
            </a:r>
          </a:p>
        </p:txBody>
      </p:sp>
      <p:sp>
        <p:nvSpPr>
          <p:cNvPr id="10" name="Espace réservé du numéro de diapositive 5">
            <a:extLst>
              <a:ext uri="{FF2B5EF4-FFF2-40B4-BE49-F238E27FC236}">
                <a16:creationId xmlns:a16="http://schemas.microsoft.com/office/drawing/2014/main" id="{92DD30FF-0F98-4B25-A4A5-1FA29D6025F4}"/>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1" name="Espace réservé du pied de page 4">
            <a:extLst>
              <a:ext uri="{FF2B5EF4-FFF2-40B4-BE49-F238E27FC236}">
                <a16:creationId xmlns:a16="http://schemas.microsoft.com/office/drawing/2014/main" id="{ABC62E09-922C-4E0D-9AF6-7A0F46A009E1}"/>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endParaRPr lang="en-GB" dirty="0">
              <a:solidFill>
                <a:schemeClr val="bg1"/>
              </a:solidFill>
            </a:endParaRPr>
          </a:p>
        </p:txBody>
      </p:sp>
      <p:sp>
        <p:nvSpPr>
          <p:cNvPr id="16" name="Text Placeholder 5">
            <a:extLst>
              <a:ext uri="{FF2B5EF4-FFF2-40B4-BE49-F238E27FC236}">
                <a16:creationId xmlns:a16="http://schemas.microsoft.com/office/drawing/2014/main" id="{29F48F2F-5B9D-40F9-A2C0-181CA2B9C827}"/>
              </a:ext>
            </a:extLst>
          </p:cNvPr>
          <p:cNvSpPr>
            <a:spLocks noGrp="1"/>
          </p:cNvSpPr>
          <p:nvPr>
            <p:ph type="body" sz="quarter" idx="19"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bg1"/>
                </a:solidFill>
              </a:defRPr>
            </a:lvl1pPr>
          </a:lstStyle>
          <a:p>
            <a:pPr lvl="0"/>
            <a:r>
              <a:rPr lang="en-GB" dirty="0"/>
              <a:t>Subtitle of the slide</a:t>
            </a:r>
          </a:p>
        </p:txBody>
      </p:sp>
      <p:sp>
        <p:nvSpPr>
          <p:cNvPr id="17" name="Text Placeholder 8">
            <a:extLst>
              <a:ext uri="{FF2B5EF4-FFF2-40B4-BE49-F238E27FC236}">
                <a16:creationId xmlns:a16="http://schemas.microsoft.com/office/drawing/2014/main" id="{0BD49BFB-4F08-43E9-98B3-7452C416EB35}"/>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2" name="Group 11">
            <a:extLst>
              <a:ext uri="{FF2B5EF4-FFF2-40B4-BE49-F238E27FC236}">
                <a16:creationId xmlns:a16="http://schemas.microsoft.com/office/drawing/2014/main" id="{E9AB581B-81E8-42A0-BDC4-28811DD76120}"/>
              </a:ext>
            </a:extLst>
          </p:cNvPr>
          <p:cNvGrpSpPr/>
          <p:nvPr userDrawn="1"/>
        </p:nvGrpSpPr>
        <p:grpSpPr>
          <a:xfrm>
            <a:off x="9310524" y="6104103"/>
            <a:ext cx="2430708" cy="575987"/>
            <a:chOff x="9310524" y="6104103"/>
            <a:chExt cx="2430708" cy="575987"/>
          </a:xfrm>
        </p:grpSpPr>
        <p:pic>
          <p:nvPicPr>
            <p:cNvPr id="13" name="Picture 12">
              <a:extLst>
                <a:ext uri="{FF2B5EF4-FFF2-40B4-BE49-F238E27FC236}">
                  <a16:creationId xmlns:a16="http://schemas.microsoft.com/office/drawing/2014/main" id="{9479446B-4EE3-4CEA-96D4-0E84F239DAE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4" name="Graphique 12">
              <a:extLst>
                <a:ext uri="{FF2B5EF4-FFF2-40B4-BE49-F238E27FC236}">
                  <a16:creationId xmlns:a16="http://schemas.microsoft.com/office/drawing/2014/main" id="{2A57595F-0FC6-45C6-BA85-7483E255915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1357981734"/>
      </p:ext>
    </p:extLst>
  </p:cSld>
  <p:clrMapOvr>
    <a:masterClrMapping/>
  </p:clrMapOvr>
  <p:extLst>
    <p:ext uri="{DCECCB84-F9BA-43D5-87BE-67443E8EF086}">
      <p15:sldGuideLst xmlns:p15="http://schemas.microsoft.com/office/powerpoint/2012/main">
        <p15:guide id="1" pos="248">
          <p15:clr>
            <a:srgbClr val="F26B43"/>
          </p15:clr>
        </p15:guide>
        <p15:guide id="2" pos="7428" userDrawn="1">
          <p15:clr>
            <a:srgbClr val="F26B43"/>
          </p15:clr>
        </p15:guide>
        <p15:guide id="3" orient="horz" pos="296">
          <p15:clr>
            <a:srgbClr val="F26B43"/>
          </p15:clr>
        </p15:guide>
        <p15:guide id="5" orient="horz" pos="1135" userDrawn="1">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userDrawn="1">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 columns_Turquoise Bg">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41198594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Espace réservé du numéro de diapositive 5">
            <a:extLst>
              <a:ext uri="{FF2B5EF4-FFF2-40B4-BE49-F238E27FC236}">
                <a16:creationId xmlns:a16="http://schemas.microsoft.com/office/drawing/2014/main" id="{92DD30FF-0F98-4B25-A4A5-1FA29D6025F4}"/>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1" name="Espace réservé du pied de page 4">
            <a:extLst>
              <a:ext uri="{FF2B5EF4-FFF2-40B4-BE49-F238E27FC236}">
                <a16:creationId xmlns:a16="http://schemas.microsoft.com/office/drawing/2014/main" id="{ABC62E09-922C-4E0D-9AF6-7A0F46A009E1}"/>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endParaRPr lang="en-GB" dirty="0">
              <a:solidFill>
                <a:schemeClr val="bg1"/>
              </a:solidFill>
            </a:endParaRPr>
          </a:p>
        </p:txBody>
      </p:sp>
      <p:sp>
        <p:nvSpPr>
          <p:cNvPr id="13" name="Content Placeholder 2">
            <a:extLst>
              <a:ext uri="{FF2B5EF4-FFF2-40B4-BE49-F238E27FC236}">
                <a16:creationId xmlns:a16="http://schemas.microsoft.com/office/drawing/2014/main" id="{D5051729-BB8F-4F8B-9768-535B59EB220A}"/>
              </a:ext>
            </a:extLst>
          </p:cNvPr>
          <p:cNvSpPr>
            <a:spLocks noGrp="1"/>
          </p:cNvSpPr>
          <p:nvPr>
            <p:ph idx="1" hasCustomPrompt="1"/>
          </p:nvPr>
        </p:nvSpPr>
        <p:spPr>
          <a:xfrm>
            <a:off x="404786" y="1808820"/>
            <a:ext cx="5511194"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4A67810E-C380-4F6B-97F0-4AACF4232B48}"/>
              </a:ext>
            </a:extLst>
          </p:cNvPr>
          <p:cNvSpPr>
            <a:spLocks noGrp="1"/>
          </p:cNvSpPr>
          <p:nvPr>
            <p:ph idx="15" hasCustomPrompt="1"/>
          </p:nvPr>
        </p:nvSpPr>
        <p:spPr>
          <a:xfrm>
            <a:off x="6276022" y="1808820"/>
            <a:ext cx="5511194"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cxnSp>
        <p:nvCxnSpPr>
          <p:cNvPr id="17" name="Straight Connector 35">
            <a:extLst>
              <a:ext uri="{FF2B5EF4-FFF2-40B4-BE49-F238E27FC236}">
                <a16:creationId xmlns:a16="http://schemas.microsoft.com/office/drawing/2014/main" id="{4E749599-539A-4D6C-9D8C-068F9D5E7F7F}"/>
              </a:ext>
            </a:extLst>
          </p:cNvPr>
          <p:cNvCxnSpPr>
            <a:cxnSpLocks/>
          </p:cNvCxnSpPr>
          <p:nvPr userDrawn="1"/>
        </p:nvCxnSpPr>
        <p:spPr>
          <a:xfrm flipV="1">
            <a:off x="6096001"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Titre 7">
            <a:extLst>
              <a:ext uri="{FF2B5EF4-FFF2-40B4-BE49-F238E27FC236}">
                <a16:creationId xmlns:a16="http://schemas.microsoft.com/office/drawing/2014/main" id="{59E8F21A-3D65-4E23-A07C-8EAAAF66390D}"/>
              </a:ext>
            </a:extLst>
          </p:cNvPr>
          <p:cNvSpPr>
            <a:spLocks noGrp="1"/>
          </p:cNvSpPr>
          <p:nvPr>
            <p:ph type="title" hasCustomPrompt="1"/>
          </p:nvPr>
        </p:nvSpPr>
        <p:spPr>
          <a:xfrm>
            <a:off x="404786" y="469900"/>
            <a:ext cx="11382428" cy="480131"/>
          </a:xfrm>
        </p:spPr>
        <p:txBody>
          <a:bodyPr/>
          <a:lstStyle>
            <a:lvl1pPr>
              <a:defRPr>
                <a:solidFill>
                  <a:schemeClr val="bg1"/>
                </a:solidFill>
              </a:defRPr>
            </a:lvl1pPr>
          </a:lstStyle>
          <a:p>
            <a:r>
              <a:rPr lang="en-GB" dirty="0"/>
              <a:t>Click to add title</a:t>
            </a:r>
          </a:p>
        </p:txBody>
      </p:sp>
      <p:sp>
        <p:nvSpPr>
          <p:cNvPr id="21" name="Text Placeholder 5">
            <a:extLst>
              <a:ext uri="{FF2B5EF4-FFF2-40B4-BE49-F238E27FC236}">
                <a16:creationId xmlns:a16="http://schemas.microsoft.com/office/drawing/2014/main" id="{7E65AF65-0359-4DF3-B287-31F2D5F14EF7}"/>
              </a:ext>
            </a:extLst>
          </p:cNvPr>
          <p:cNvSpPr>
            <a:spLocks noGrp="1"/>
          </p:cNvSpPr>
          <p:nvPr>
            <p:ph type="body" sz="quarter" idx="19"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bg1"/>
                </a:solidFill>
              </a:defRPr>
            </a:lvl1pPr>
          </a:lstStyle>
          <a:p>
            <a:pPr lvl="0"/>
            <a:r>
              <a:rPr lang="en-GB" dirty="0"/>
              <a:t>Subtitle of the slide</a:t>
            </a:r>
          </a:p>
        </p:txBody>
      </p:sp>
      <p:sp>
        <p:nvSpPr>
          <p:cNvPr id="22" name="Text Placeholder 8">
            <a:extLst>
              <a:ext uri="{FF2B5EF4-FFF2-40B4-BE49-F238E27FC236}">
                <a16:creationId xmlns:a16="http://schemas.microsoft.com/office/drawing/2014/main" id="{5919626A-DE23-4FB4-8600-19ED5F04F1FA}"/>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5" name="Group 14">
            <a:extLst>
              <a:ext uri="{FF2B5EF4-FFF2-40B4-BE49-F238E27FC236}">
                <a16:creationId xmlns:a16="http://schemas.microsoft.com/office/drawing/2014/main" id="{82B9DA2A-8C85-4635-8C7F-307789F517F3}"/>
              </a:ext>
            </a:extLst>
          </p:cNvPr>
          <p:cNvGrpSpPr/>
          <p:nvPr userDrawn="1"/>
        </p:nvGrpSpPr>
        <p:grpSpPr>
          <a:xfrm>
            <a:off x="9310524" y="6104103"/>
            <a:ext cx="2430708" cy="575987"/>
            <a:chOff x="9310524" y="6104103"/>
            <a:chExt cx="2430708" cy="575987"/>
          </a:xfrm>
        </p:grpSpPr>
        <p:pic>
          <p:nvPicPr>
            <p:cNvPr id="16" name="Picture 15">
              <a:extLst>
                <a:ext uri="{FF2B5EF4-FFF2-40B4-BE49-F238E27FC236}">
                  <a16:creationId xmlns:a16="http://schemas.microsoft.com/office/drawing/2014/main" id="{966D50F4-F500-4690-BA84-0935CDEDCEA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8" name="Graphique 12">
              <a:extLst>
                <a:ext uri="{FF2B5EF4-FFF2-40B4-BE49-F238E27FC236}">
                  <a16:creationId xmlns:a16="http://schemas.microsoft.com/office/drawing/2014/main" id="{256DC162-3A26-48F6-8D02-8C053EFEC1F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64843000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96">
          <p15:clr>
            <a:srgbClr val="F26B43"/>
          </p15:clr>
        </p15:guide>
        <p15:guide id="5" orient="horz" pos="1135">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 columns_Turquoise Bg">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541841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Espace réservé du numéro de diapositive 5">
            <a:extLst>
              <a:ext uri="{FF2B5EF4-FFF2-40B4-BE49-F238E27FC236}">
                <a16:creationId xmlns:a16="http://schemas.microsoft.com/office/drawing/2014/main" id="{92DD30FF-0F98-4B25-A4A5-1FA29D6025F4}"/>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1" name="Espace réservé du pied de page 4">
            <a:extLst>
              <a:ext uri="{FF2B5EF4-FFF2-40B4-BE49-F238E27FC236}">
                <a16:creationId xmlns:a16="http://schemas.microsoft.com/office/drawing/2014/main" id="{ABC62E09-922C-4E0D-9AF6-7A0F46A009E1}"/>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endParaRPr lang="en-GB" dirty="0">
              <a:solidFill>
                <a:schemeClr val="bg1"/>
              </a:solidFill>
            </a:endParaRPr>
          </a:p>
        </p:txBody>
      </p:sp>
      <p:sp>
        <p:nvSpPr>
          <p:cNvPr id="15" name="Content Placeholder 2">
            <a:extLst>
              <a:ext uri="{FF2B5EF4-FFF2-40B4-BE49-F238E27FC236}">
                <a16:creationId xmlns:a16="http://schemas.microsoft.com/office/drawing/2014/main" id="{E6FF21A3-5C44-47ED-B6D7-AE6CB6A1102B}"/>
              </a:ext>
            </a:extLst>
          </p:cNvPr>
          <p:cNvSpPr>
            <a:spLocks noGrp="1"/>
          </p:cNvSpPr>
          <p:nvPr>
            <p:ph idx="1" hasCustomPrompt="1"/>
          </p:nvPr>
        </p:nvSpPr>
        <p:spPr>
          <a:xfrm>
            <a:off x="404786" y="1808820"/>
            <a:ext cx="3633820"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sp>
        <p:nvSpPr>
          <p:cNvPr id="16" name="Content Placeholder 2">
            <a:extLst>
              <a:ext uri="{FF2B5EF4-FFF2-40B4-BE49-F238E27FC236}">
                <a16:creationId xmlns:a16="http://schemas.microsoft.com/office/drawing/2014/main" id="{75D31501-DC21-4740-ACF3-F1316E598191}"/>
              </a:ext>
            </a:extLst>
          </p:cNvPr>
          <p:cNvSpPr>
            <a:spLocks noGrp="1"/>
          </p:cNvSpPr>
          <p:nvPr>
            <p:ph idx="15" hasCustomPrompt="1"/>
          </p:nvPr>
        </p:nvSpPr>
        <p:spPr>
          <a:xfrm>
            <a:off x="4279090" y="1808820"/>
            <a:ext cx="3633820"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sp>
        <p:nvSpPr>
          <p:cNvPr id="17" name="Content Placeholder 2">
            <a:extLst>
              <a:ext uri="{FF2B5EF4-FFF2-40B4-BE49-F238E27FC236}">
                <a16:creationId xmlns:a16="http://schemas.microsoft.com/office/drawing/2014/main" id="{C9E9C974-F8D0-482E-9985-E67DFC62129F}"/>
              </a:ext>
            </a:extLst>
          </p:cNvPr>
          <p:cNvSpPr>
            <a:spLocks noGrp="1"/>
          </p:cNvSpPr>
          <p:nvPr>
            <p:ph idx="16" hasCustomPrompt="1"/>
          </p:nvPr>
        </p:nvSpPr>
        <p:spPr>
          <a:xfrm>
            <a:off x="8153368" y="1808820"/>
            <a:ext cx="3633820"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cxnSp>
        <p:nvCxnSpPr>
          <p:cNvPr id="19" name="Straight Connector 35">
            <a:extLst>
              <a:ext uri="{FF2B5EF4-FFF2-40B4-BE49-F238E27FC236}">
                <a16:creationId xmlns:a16="http://schemas.microsoft.com/office/drawing/2014/main" id="{74262B29-0FE5-429B-8728-F71A9FAD3A54}"/>
              </a:ext>
            </a:extLst>
          </p:cNvPr>
          <p:cNvCxnSpPr>
            <a:cxnSpLocks/>
          </p:cNvCxnSpPr>
          <p:nvPr userDrawn="1"/>
        </p:nvCxnSpPr>
        <p:spPr>
          <a:xfrm flipV="1">
            <a:off x="415884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35">
            <a:extLst>
              <a:ext uri="{FF2B5EF4-FFF2-40B4-BE49-F238E27FC236}">
                <a16:creationId xmlns:a16="http://schemas.microsoft.com/office/drawing/2014/main" id="{42CF5A11-2458-4D52-8E3C-6F3A6018FB52}"/>
              </a:ext>
            </a:extLst>
          </p:cNvPr>
          <p:cNvCxnSpPr>
            <a:cxnSpLocks/>
          </p:cNvCxnSpPr>
          <p:nvPr userDrawn="1"/>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Titre 7">
            <a:extLst>
              <a:ext uri="{FF2B5EF4-FFF2-40B4-BE49-F238E27FC236}">
                <a16:creationId xmlns:a16="http://schemas.microsoft.com/office/drawing/2014/main" id="{C2EC2581-2C8D-4AC8-BF07-704C95C75A7B}"/>
              </a:ext>
            </a:extLst>
          </p:cNvPr>
          <p:cNvSpPr>
            <a:spLocks noGrp="1"/>
          </p:cNvSpPr>
          <p:nvPr>
            <p:ph type="title" hasCustomPrompt="1"/>
          </p:nvPr>
        </p:nvSpPr>
        <p:spPr>
          <a:xfrm>
            <a:off x="404786" y="469900"/>
            <a:ext cx="11382428" cy="480131"/>
          </a:xfrm>
        </p:spPr>
        <p:txBody>
          <a:bodyPr/>
          <a:lstStyle>
            <a:lvl1pPr>
              <a:defRPr>
                <a:solidFill>
                  <a:schemeClr val="bg1"/>
                </a:solidFill>
              </a:defRPr>
            </a:lvl1pPr>
          </a:lstStyle>
          <a:p>
            <a:r>
              <a:rPr lang="en-GB" dirty="0"/>
              <a:t>Click to add title</a:t>
            </a:r>
          </a:p>
        </p:txBody>
      </p:sp>
      <p:sp>
        <p:nvSpPr>
          <p:cNvPr id="25" name="Text Placeholder 5">
            <a:extLst>
              <a:ext uri="{FF2B5EF4-FFF2-40B4-BE49-F238E27FC236}">
                <a16:creationId xmlns:a16="http://schemas.microsoft.com/office/drawing/2014/main" id="{E1005EBA-F83C-4364-BFDC-CEB02BBBAE6D}"/>
              </a:ext>
            </a:extLst>
          </p:cNvPr>
          <p:cNvSpPr>
            <a:spLocks noGrp="1"/>
          </p:cNvSpPr>
          <p:nvPr>
            <p:ph type="body" sz="quarter" idx="19"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bg1"/>
                </a:solidFill>
              </a:defRPr>
            </a:lvl1pPr>
          </a:lstStyle>
          <a:p>
            <a:pPr lvl="0"/>
            <a:r>
              <a:rPr lang="en-GB" dirty="0"/>
              <a:t>Subtitle of the slide</a:t>
            </a:r>
          </a:p>
        </p:txBody>
      </p:sp>
      <p:sp>
        <p:nvSpPr>
          <p:cNvPr id="26" name="Text Placeholder 8">
            <a:extLst>
              <a:ext uri="{FF2B5EF4-FFF2-40B4-BE49-F238E27FC236}">
                <a16:creationId xmlns:a16="http://schemas.microsoft.com/office/drawing/2014/main" id="{7737277C-8415-479A-863A-877065230BAD}"/>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8" name="Group 17">
            <a:extLst>
              <a:ext uri="{FF2B5EF4-FFF2-40B4-BE49-F238E27FC236}">
                <a16:creationId xmlns:a16="http://schemas.microsoft.com/office/drawing/2014/main" id="{2D266255-4F21-43B0-B2D1-CF34F2CC9ABD}"/>
              </a:ext>
            </a:extLst>
          </p:cNvPr>
          <p:cNvGrpSpPr/>
          <p:nvPr userDrawn="1"/>
        </p:nvGrpSpPr>
        <p:grpSpPr>
          <a:xfrm>
            <a:off x="9310524" y="6104103"/>
            <a:ext cx="2430708" cy="575987"/>
            <a:chOff x="9310524" y="6104103"/>
            <a:chExt cx="2430708" cy="575987"/>
          </a:xfrm>
        </p:grpSpPr>
        <p:pic>
          <p:nvPicPr>
            <p:cNvPr id="21" name="Picture 20">
              <a:extLst>
                <a:ext uri="{FF2B5EF4-FFF2-40B4-BE49-F238E27FC236}">
                  <a16:creationId xmlns:a16="http://schemas.microsoft.com/office/drawing/2014/main" id="{08382D78-C907-41EA-B540-CCAFAF533CE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22" name="Graphique 12">
              <a:extLst>
                <a:ext uri="{FF2B5EF4-FFF2-40B4-BE49-F238E27FC236}">
                  <a16:creationId xmlns:a16="http://schemas.microsoft.com/office/drawing/2014/main" id="{2EC46D02-94C1-415F-8F19-091D98AF0C8D}"/>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2573450497"/>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96">
          <p15:clr>
            <a:srgbClr val="F26B43"/>
          </p15:clr>
        </p15:guide>
        <p15:guide id="5" orient="horz" pos="1135">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3">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075C7A91-CC93-4B69-84A3-D6E6299E1C1C}"/>
              </a:ext>
            </a:extLst>
          </p:cNvPr>
          <p:cNvGraphicFramePr>
            <a:graphicFrameLocks noChangeAspect="1"/>
          </p:cNvGraphicFramePr>
          <p:nvPr userDrawn="1">
            <p:custDataLst>
              <p:tags r:id="rId1"/>
            </p:custDataLst>
            <p:extLst>
              <p:ext uri="{D42A27DB-BD31-4B8C-83A1-F6EECF244321}">
                <p14:modId xmlns:p14="http://schemas.microsoft.com/office/powerpoint/2010/main" val="3952047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075C7A91-CC93-4B69-84A3-D6E6299E1C1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55627D-8E54-4A37-802B-8C427B3EB1B5}"/>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0" name="Rectangle 9">
            <a:extLst>
              <a:ext uri="{FF2B5EF4-FFF2-40B4-BE49-F238E27FC236}">
                <a16:creationId xmlns:a16="http://schemas.microsoft.com/office/drawing/2014/main" id="{57E47097-F136-43B2-BE43-71747E067B34}"/>
              </a:ext>
            </a:extLst>
          </p:cNvPr>
          <p:cNvSpPr/>
          <p:nvPr userDrawn="1"/>
        </p:nvSpPr>
        <p:spPr>
          <a:xfrm>
            <a:off x="1931" y="2101"/>
            <a:ext cx="10097918" cy="6852677"/>
          </a:xfrm>
          <a:prstGeom prst="rect">
            <a:avLst/>
          </a:prstGeom>
          <a:gradFill flip="none" rotWithShape="1">
            <a:gsLst>
              <a:gs pos="0">
                <a:schemeClr val="tx1">
                  <a:alpha val="60000"/>
                </a:schemeClr>
              </a:gs>
              <a:gs pos="50000">
                <a:srgbClr val="000000">
                  <a:alpha val="0"/>
                </a:srgb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Forme libre : forme 22">
            <a:extLst>
              <a:ext uri="{FF2B5EF4-FFF2-40B4-BE49-F238E27FC236}">
                <a16:creationId xmlns:a16="http://schemas.microsoft.com/office/drawing/2014/main" id="{66AEBE2B-012F-42BB-A823-995DB0D71DD2}"/>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1" name="Forme libre : forme 20">
            <a:extLst>
              <a:ext uri="{FF2B5EF4-FFF2-40B4-BE49-F238E27FC236}">
                <a16:creationId xmlns:a16="http://schemas.microsoft.com/office/drawing/2014/main" id="{534AE452-7F08-4FA5-B95D-44688A32E41E}"/>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59131" y="3001503"/>
            <a:ext cx="7551997" cy="424732"/>
          </a:xfrm>
          <a:prstGeom prst="rect">
            <a:avLst/>
          </a:prstGeo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p:txBody>
      </p:sp>
      <p:sp>
        <p:nvSpPr>
          <p:cNvPr id="19" name="Espace réservé de la date 3">
            <a:extLst>
              <a:ext uri="{FF2B5EF4-FFF2-40B4-BE49-F238E27FC236}">
                <a16:creationId xmlns:a16="http://schemas.microsoft.com/office/drawing/2014/main" id="{11CD5301-9586-45EF-BD7D-6FD0A6A5B078}"/>
              </a:ext>
            </a:extLst>
          </p:cNvPr>
          <p:cNvSpPr>
            <a:spLocks noGrp="1"/>
          </p:cNvSpPr>
          <p:nvPr>
            <p:ph type="dt" sz="half" idx="10"/>
          </p:nvPr>
        </p:nvSpPr>
        <p:spPr>
          <a:xfrm>
            <a:off x="459132" y="4402897"/>
            <a:ext cx="1361105" cy="215444"/>
          </a:xfrm>
          <a:prstGeom prst="rect">
            <a:avLst/>
          </a:prstGeom>
        </p:spPr>
        <p:txBody>
          <a:bodyPr wrap="none" lIns="108000" tIns="0" rIns="180000" bIns="0">
            <a:spAutoFit/>
          </a:bodyPr>
          <a:lstStyle>
            <a:lvl1pPr>
              <a:defRPr sz="1400">
                <a:solidFill>
                  <a:schemeClr val="bg1"/>
                </a:solidFill>
              </a:defRPr>
            </a:lvl1pPr>
          </a:lstStyle>
          <a:p>
            <a:fld id="{BC882573-CF8D-477B-8EF6-9CF97BBEDB1A}" type="datetime3">
              <a:rPr lang="en-GB" smtClean="0"/>
              <a:t>23 August, 2022</a:t>
            </a:fld>
            <a:endParaRPr lang="en-GB" dirty="0"/>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459207" y="521852"/>
            <a:ext cx="7551997" cy="2475348"/>
          </a:xfrm>
        </p:spPr>
        <p:txBody>
          <a:bodyPr lIns="72000" anchor="t">
            <a:normAutofit/>
          </a:bodyPr>
          <a:lstStyle>
            <a:lvl1pPr algn="l">
              <a:lnSpc>
                <a:spcPct val="80000"/>
              </a:lnSpc>
              <a:defRPr sz="6000" b="1" cap="all" spc="-200" baseline="0">
                <a:solidFill>
                  <a:schemeClr val="bg1"/>
                </a:solidFill>
                <a:latin typeface="Arial Black" panose="020B0A04020102020204" pitchFamily="34" charset="0"/>
              </a:defRPr>
            </a:lvl1pPr>
          </a:lstStyle>
          <a:p>
            <a:r>
              <a:rPr lang="en-GB" dirty="0"/>
              <a:t>Click to add title</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59132" y="4014515"/>
            <a:ext cx="2578642" cy="369332"/>
          </a:xfrm>
          <a:prstGeom prst="rect">
            <a:avLst/>
          </a:prstGeo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Name of the speaker</a:t>
            </a:r>
          </a:p>
        </p:txBody>
      </p:sp>
      <p:cxnSp>
        <p:nvCxnSpPr>
          <p:cNvPr id="27" name="Connecteur droit 26">
            <a:extLst>
              <a:ext uri="{FF2B5EF4-FFF2-40B4-BE49-F238E27FC236}">
                <a16:creationId xmlns:a16="http://schemas.microsoft.com/office/drawing/2014/main" id="{55C72328-61FF-4531-AF88-298161BE3728}"/>
              </a:ext>
            </a:extLst>
          </p:cNvPr>
          <p:cNvCxnSpPr>
            <a:cxnSpLocks/>
          </p:cNvCxnSpPr>
          <p:nvPr userDrawn="1"/>
        </p:nvCxnSpPr>
        <p:spPr>
          <a:xfrm>
            <a:off x="571500"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space réservé pour une image  9">
            <a:extLst>
              <a:ext uri="{FF2B5EF4-FFF2-40B4-BE49-F238E27FC236}">
                <a16:creationId xmlns:a16="http://schemas.microsoft.com/office/drawing/2014/main" id="{6570424C-A4FD-430C-B217-64197FE3C035}"/>
              </a:ext>
            </a:extLst>
          </p:cNvPr>
          <p:cNvSpPr>
            <a:spLocks noGrp="1"/>
          </p:cNvSpPr>
          <p:nvPr>
            <p:ph type="pic" sz="quarter" idx="11" hasCustomPrompt="1"/>
          </p:nvPr>
        </p:nvSpPr>
        <p:spPr>
          <a:xfrm>
            <a:off x="574342" y="5766400"/>
            <a:ext cx="1245895" cy="914400"/>
          </a:xfrm>
          <a:prstGeom prst="rect">
            <a:avLst/>
          </a:prstGeom>
          <a:solidFill>
            <a:schemeClr val="bg1">
              <a:lumMod val="95000"/>
            </a:schemeClr>
          </a:solidFill>
        </p:spPr>
        <p:txBody>
          <a:bodyPr tIns="72000">
            <a:normAutofit/>
          </a:bodyPr>
          <a:lstStyle>
            <a:lvl1pPr marL="0" indent="0" algn="ctr">
              <a:buNone/>
              <a:defRPr sz="1100"/>
            </a:lvl1pPr>
          </a:lstStyle>
          <a:p>
            <a:r>
              <a:rPr lang="en-GB" dirty="0"/>
              <a:t>CUSTOMER'S LOGO</a:t>
            </a:r>
          </a:p>
        </p:txBody>
      </p:sp>
      <p:grpSp>
        <p:nvGrpSpPr>
          <p:cNvPr id="14" name="Group 13">
            <a:extLst>
              <a:ext uri="{FF2B5EF4-FFF2-40B4-BE49-F238E27FC236}">
                <a16:creationId xmlns:a16="http://schemas.microsoft.com/office/drawing/2014/main" id="{04038E8A-4B4D-43F2-B6BA-95FAB71C277F}"/>
              </a:ext>
            </a:extLst>
          </p:cNvPr>
          <p:cNvGrpSpPr/>
          <p:nvPr userDrawn="1"/>
        </p:nvGrpSpPr>
        <p:grpSpPr>
          <a:xfrm>
            <a:off x="9310524" y="6104103"/>
            <a:ext cx="2430708" cy="575987"/>
            <a:chOff x="9310524" y="6104103"/>
            <a:chExt cx="2430708" cy="575987"/>
          </a:xfrm>
        </p:grpSpPr>
        <p:pic>
          <p:nvPicPr>
            <p:cNvPr id="15" name="Picture 14">
              <a:extLst>
                <a:ext uri="{FF2B5EF4-FFF2-40B4-BE49-F238E27FC236}">
                  <a16:creationId xmlns:a16="http://schemas.microsoft.com/office/drawing/2014/main" id="{6229D48E-EB02-47FC-AFD3-313C557A70A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6" name="Graphique 12">
              <a:extLst>
                <a:ext uri="{FF2B5EF4-FFF2-40B4-BE49-F238E27FC236}">
                  <a16:creationId xmlns:a16="http://schemas.microsoft.com/office/drawing/2014/main" id="{7F612A58-DC47-45DC-B49B-69B445D17461}"/>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3745595763"/>
      </p:ext>
    </p:extLst>
  </p:cSld>
  <p:clrMapOvr>
    <a:masterClrMapping/>
  </p:clrMapOvr>
  <p:extLst>
    <p:ext uri="{DCECCB84-F9BA-43D5-87BE-67443E8EF086}">
      <p15:sldGuideLst xmlns:p15="http://schemas.microsoft.com/office/powerpoint/2012/main">
        <p15:guide id="1" pos="288" userDrawn="1">
          <p15:clr>
            <a:srgbClr val="F26B43"/>
          </p15:clr>
        </p15:guide>
        <p15:guide id="2" pos="360" userDrawn="1">
          <p15:clr>
            <a:srgbClr val="A4A3A4"/>
          </p15:clr>
        </p15:guide>
        <p15:guide id="3" orient="horz" pos="329" userDrawn="1">
          <p15:clr>
            <a:srgbClr val="F26B43"/>
          </p15:clr>
        </p15:guide>
        <p15:guide id="4" orient="horz" pos="1888" userDrawn="1">
          <p15:clr>
            <a:srgbClr val="F26B43"/>
          </p15:clr>
        </p15:guide>
        <p15:guide id="5" orient="horz" pos="3340" userDrawn="1">
          <p15:clr>
            <a:srgbClr val="F26B43"/>
          </p15:clr>
        </p15:guide>
        <p15:guide id="6" orient="horz" pos="3916" userDrawn="1">
          <p15:clr>
            <a:srgbClr val="F26B43"/>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mpty_Violet Bg">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3691271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Espace réservé du numéro de diapositive 5">
            <a:extLst>
              <a:ext uri="{FF2B5EF4-FFF2-40B4-BE49-F238E27FC236}">
                <a16:creationId xmlns:a16="http://schemas.microsoft.com/office/drawing/2014/main" id="{93AB866F-BE02-49A7-A0F0-AC119E0015F2}"/>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1" name="Espace réservé du pied de page 4">
            <a:extLst>
              <a:ext uri="{FF2B5EF4-FFF2-40B4-BE49-F238E27FC236}">
                <a16:creationId xmlns:a16="http://schemas.microsoft.com/office/drawing/2014/main" id="{2C44BCE6-02F2-481D-8F05-B52AEBF26E87}"/>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endParaRPr lang="en-GB" dirty="0">
              <a:solidFill>
                <a:schemeClr val="bg1"/>
              </a:solidFill>
            </a:endParaRPr>
          </a:p>
        </p:txBody>
      </p:sp>
      <p:sp>
        <p:nvSpPr>
          <p:cNvPr id="17" name="Titre 7">
            <a:extLst>
              <a:ext uri="{FF2B5EF4-FFF2-40B4-BE49-F238E27FC236}">
                <a16:creationId xmlns:a16="http://schemas.microsoft.com/office/drawing/2014/main" id="{A2BE32CC-A7B9-41D6-9717-202F430F0C74}"/>
              </a:ext>
            </a:extLst>
          </p:cNvPr>
          <p:cNvSpPr>
            <a:spLocks noGrp="1"/>
          </p:cNvSpPr>
          <p:nvPr>
            <p:ph type="title" hasCustomPrompt="1"/>
          </p:nvPr>
        </p:nvSpPr>
        <p:spPr>
          <a:xfrm>
            <a:off x="404786" y="469900"/>
            <a:ext cx="11382428" cy="480131"/>
          </a:xfrm>
        </p:spPr>
        <p:txBody>
          <a:bodyPr/>
          <a:lstStyle>
            <a:lvl1pPr>
              <a:defRPr>
                <a:solidFill>
                  <a:schemeClr val="bg1"/>
                </a:solidFill>
              </a:defRPr>
            </a:lvl1pPr>
          </a:lstStyle>
          <a:p>
            <a:r>
              <a:rPr lang="en-GB" dirty="0"/>
              <a:t>Click to add title</a:t>
            </a:r>
          </a:p>
        </p:txBody>
      </p:sp>
      <p:sp>
        <p:nvSpPr>
          <p:cNvPr id="18" name="Text Placeholder 5">
            <a:extLst>
              <a:ext uri="{FF2B5EF4-FFF2-40B4-BE49-F238E27FC236}">
                <a16:creationId xmlns:a16="http://schemas.microsoft.com/office/drawing/2014/main" id="{F67623A0-0EDE-4DBC-B182-3340386254B4}"/>
              </a:ext>
            </a:extLst>
          </p:cNvPr>
          <p:cNvSpPr>
            <a:spLocks noGrp="1"/>
          </p:cNvSpPr>
          <p:nvPr>
            <p:ph type="body" sz="quarter" idx="19"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bg1"/>
                </a:solidFill>
              </a:defRPr>
            </a:lvl1pPr>
          </a:lstStyle>
          <a:p>
            <a:pPr lvl="0"/>
            <a:r>
              <a:rPr lang="en-GB" dirty="0"/>
              <a:t>Subtitle of the slide</a:t>
            </a:r>
          </a:p>
        </p:txBody>
      </p:sp>
      <p:sp>
        <p:nvSpPr>
          <p:cNvPr id="19" name="Text Placeholder 8">
            <a:extLst>
              <a:ext uri="{FF2B5EF4-FFF2-40B4-BE49-F238E27FC236}">
                <a16:creationId xmlns:a16="http://schemas.microsoft.com/office/drawing/2014/main" id="{2518AD53-A26A-4F2D-AF25-EEBAEB8335C5}"/>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2" name="Group 11">
            <a:extLst>
              <a:ext uri="{FF2B5EF4-FFF2-40B4-BE49-F238E27FC236}">
                <a16:creationId xmlns:a16="http://schemas.microsoft.com/office/drawing/2014/main" id="{1B3ECDAF-DD25-483F-BCEC-A9E81D03A9BA}"/>
              </a:ext>
            </a:extLst>
          </p:cNvPr>
          <p:cNvGrpSpPr/>
          <p:nvPr userDrawn="1"/>
        </p:nvGrpSpPr>
        <p:grpSpPr>
          <a:xfrm>
            <a:off x="9310524" y="6104103"/>
            <a:ext cx="2430708" cy="575987"/>
            <a:chOff x="9310524" y="6104103"/>
            <a:chExt cx="2430708" cy="575987"/>
          </a:xfrm>
        </p:grpSpPr>
        <p:pic>
          <p:nvPicPr>
            <p:cNvPr id="13" name="Picture 12">
              <a:extLst>
                <a:ext uri="{FF2B5EF4-FFF2-40B4-BE49-F238E27FC236}">
                  <a16:creationId xmlns:a16="http://schemas.microsoft.com/office/drawing/2014/main" id="{7EDA16D8-7D01-46DC-9AF9-48282E1C702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4" name="Graphique 12">
              <a:extLst>
                <a:ext uri="{FF2B5EF4-FFF2-40B4-BE49-F238E27FC236}">
                  <a16:creationId xmlns:a16="http://schemas.microsoft.com/office/drawing/2014/main" id="{009FD40B-C341-43D4-BD0A-AFC051B6B431}"/>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2287256398"/>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94">
          <p15:clr>
            <a:srgbClr val="F26B43"/>
          </p15:clr>
        </p15:guide>
        <p15:guide id="5" orient="horz" pos="1135">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ent_Violet Bg">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742869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11382428"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sp>
        <p:nvSpPr>
          <p:cNvPr id="10" name="Espace réservé du numéro de diapositive 5">
            <a:extLst>
              <a:ext uri="{FF2B5EF4-FFF2-40B4-BE49-F238E27FC236}">
                <a16:creationId xmlns:a16="http://schemas.microsoft.com/office/drawing/2014/main" id="{93AB866F-BE02-49A7-A0F0-AC119E0015F2}"/>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1" name="Espace réservé du pied de page 4">
            <a:extLst>
              <a:ext uri="{FF2B5EF4-FFF2-40B4-BE49-F238E27FC236}">
                <a16:creationId xmlns:a16="http://schemas.microsoft.com/office/drawing/2014/main" id="{2C44BCE6-02F2-481D-8F05-B52AEBF26E87}"/>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endParaRPr lang="en-GB" dirty="0">
              <a:solidFill>
                <a:schemeClr val="bg1"/>
              </a:solidFill>
            </a:endParaRPr>
          </a:p>
        </p:txBody>
      </p:sp>
      <p:sp>
        <p:nvSpPr>
          <p:cNvPr id="17" name="Titre 7">
            <a:extLst>
              <a:ext uri="{FF2B5EF4-FFF2-40B4-BE49-F238E27FC236}">
                <a16:creationId xmlns:a16="http://schemas.microsoft.com/office/drawing/2014/main" id="{18F3B4DC-93BE-4EFB-982A-AD44338769D2}"/>
              </a:ext>
            </a:extLst>
          </p:cNvPr>
          <p:cNvSpPr>
            <a:spLocks noGrp="1"/>
          </p:cNvSpPr>
          <p:nvPr>
            <p:ph type="title" hasCustomPrompt="1"/>
          </p:nvPr>
        </p:nvSpPr>
        <p:spPr>
          <a:xfrm>
            <a:off x="404786" y="469900"/>
            <a:ext cx="11382428" cy="480131"/>
          </a:xfrm>
        </p:spPr>
        <p:txBody>
          <a:bodyPr/>
          <a:lstStyle>
            <a:lvl1pPr>
              <a:defRPr>
                <a:solidFill>
                  <a:schemeClr val="bg1"/>
                </a:solidFill>
              </a:defRPr>
            </a:lvl1pPr>
          </a:lstStyle>
          <a:p>
            <a:r>
              <a:rPr lang="en-GB" dirty="0"/>
              <a:t>Click to add title</a:t>
            </a:r>
          </a:p>
        </p:txBody>
      </p:sp>
      <p:sp>
        <p:nvSpPr>
          <p:cNvPr id="18" name="Text Placeholder 5">
            <a:extLst>
              <a:ext uri="{FF2B5EF4-FFF2-40B4-BE49-F238E27FC236}">
                <a16:creationId xmlns:a16="http://schemas.microsoft.com/office/drawing/2014/main" id="{5DC27E20-F16F-4B8B-9EEA-B3FE55B6EA70}"/>
              </a:ext>
            </a:extLst>
          </p:cNvPr>
          <p:cNvSpPr>
            <a:spLocks noGrp="1"/>
          </p:cNvSpPr>
          <p:nvPr>
            <p:ph type="body" sz="quarter" idx="19"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bg1"/>
                </a:solidFill>
              </a:defRPr>
            </a:lvl1pPr>
          </a:lstStyle>
          <a:p>
            <a:pPr lvl="0"/>
            <a:r>
              <a:rPr lang="en-GB" dirty="0"/>
              <a:t>Subtitle of the slide</a:t>
            </a:r>
          </a:p>
        </p:txBody>
      </p:sp>
      <p:sp>
        <p:nvSpPr>
          <p:cNvPr id="19" name="Text Placeholder 8">
            <a:extLst>
              <a:ext uri="{FF2B5EF4-FFF2-40B4-BE49-F238E27FC236}">
                <a16:creationId xmlns:a16="http://schemas.microsoft.com/office/drawing/2014/main" id="{F0CD6F3E-62DB-4AB0-82C4-AD655F7DAA6B}"/>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2" name="Group 11">
            <a:extLst>
              <a:ext uri="{FF2B5EF4-FFF2-40B4-BE49-F238E27FC236}">
                <a16:creationId xmlns:a16="http://schemas.microsoft.com/office/drawing/2014/main" id="{E714F8AB-CCA1-4729-A90C-C09415D0C94C}"/>
              </a:ext>
            </a:extLst>
          </p:cNvPr>
          <p:cNvGrpSpPr/>
          <p:nvPr userDrawn="1"/>
        </p:nvGrpSpPr>
        <p:grpSpPr>
          <a:xfrm>
            <a:off x="9310524" y="6104103"/>
            <a:ext cx="2430708" cy="575987"/>
            <a:chOff x="9310524" y="6104103"/>
            <a:chExt cx="2430708" cy="575987"/>
          </a:xfrm>
        </p:grpSpPr>
        <p:pic>
          <p:nvPicPr>
            <p:cNvPr id="13" name="Picture 12">
              <a:extLst>
                <a:ext uri="{FF2B5EF4-FFF2-40B4-BE49-F238E27FC236}">
                  <a16:creationId xmlns:a16="http://schemas.microsoft.com/office/drawing/2014/main" id="{1390C312-0BB4-4F34-AC5A-C22F253DC97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4" name="Graphique 12">
              <a:extLst>
                <a:ext uri="{FF2B5EF4-FFF2-40B4-BE49-F238E27FC236}">
                  <a16:creationId xmlns:a16="http://schemas.microsoft.com/office/drawing/2014/main" id="{F90F30CA-EFC6-4BC9-B36B-95FC27B2686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3387335603"/>
      </p:ext>
    </p:extLst>
  </p:cSld>
  <p:clrMapOvr>
    <a:masterClrMapping/>
  </p:clrMapOvr>
  <p:extLst>
    <p:ext uri="{DCECCB84-F9BA-43D5-87BE-67443E8EF086}">
      <p15:sldGuideLst xmlns:p15="http://schemas.microsoft.com/office/powerpoint/2012/main">
        <p15:guide id="1" pos="248">
          <p15:clr>
            <a:srgbClr val="F26B43"/>
          </p15:clr>
        </p15:guide>
        <p15:guide id="2" pos="7428" userDrawn="1">
          <p15:clr>
            <a:srgbClr val="F26B43"/>
          </p15:clr>
        </p15:guide>
        <p15:guide id="3" orient="horz" pos="294" userDrawn="1">
          <p15:clr>
            <a:srgbClr val="F26B43"/>
          </p15:clr>
        </p15:guide>
        <p15:guide id="5" orient="horz" pos="1135" userDrawn="1">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 columns_Violet Bg">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1679447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Espace réservé du numéro de diapositive 5">
            <a:extLst>
              <a:ext uri="{FF2B5EF4-FFF2-40B4-BE49-F238E27FC236}">
                <a16:creationId xmlns:a16="http://schemas.microsoft.com/office/drawing/2014/main" id="{93AB866F-BE02-49A7-A0F0-AC119E0015F2}"/>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1" name="Espace réservé du pied de page 4">
            <a:extLst>
              <a:ext uri="{FF2B5EF4-FFF2-40B4-BE49-F238E27FC236}">
                <a16:creationId xmlns:a16="http://schemas.microsoft.com/office/drawing/2014/main" id="{2C44BCE6-02F2-481D-8F05-B52AEBF26E87}"/>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endParaRPr lang="en-GB" dirty="0">
              <a:solidFill>
                <a:schemeClr val="bg1"/>
              </a:solidFill>
            </a:endParaRPr>
          </a:p>
        </p:txBody>
      </p:sp>
      <p:sp>
        <p:nvSpPr>
          <p:cNvPr id="13" name="Content Placeholder 2">
            <a:extLst>
              <a:ext uri="{FF2B5EF4-FFF2-40B4-BE49-F238E27FC236}">
                <a16:creationId xmlns:a16="http://schemas.microsoft.com/office/drawing/2014/main" id="{FC0E9943-F655-4D87-8A71-C5CD7B1F3302}"/>
              </a:ext>
            </a:extLst>
          </p:cNvPr>
          <p:cNvSpPr>
            <a:spLocks noGrp="1"/>
          </p:cNvSpPr>
          <p:nvPr>
            <p:ph idx="1" hasCustomPrompt="1"/>
          </p:nvPr>
        </p:nvSpPr>
        <p:spPr>
          <a:xfrm>
            <a:off x="404786" y="1808820"/>
            <a:ext cx="5511194"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66438B2F-8ED1-4D14-A1C7-E9F68322689E}"/>
              </a:ext>
            </a:extLst>
          </p:cNvPr>
          <p:cNvSpPr>
            <a:spLocks noGrp="1"/>
          </p:cNvSpPr>
          <p:nvPr>
            <p:ph idx="15" hasCustomPrompt="1"/>
          </p:nvPr>
        </p:nvSpPr>
        <p:spPr>
          <a:xfrm>
            <a:off x="6276022" y="1808820"/>
            <a:ext cx="5511194"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cxnSp>
        <p:nvCxnSpPr>
          <p:cNvPr id="17" name="Straight Connector 35">
            <a:extLst>
              <a:ext uri="{FF2B5EF4-FFF2-40B4-BE49-F238E27FC236}">
                <a16:creationId xmlns:a16="http://schemas.microsoft.com/office/drawing/2014/main" id="{87486F08-341B-4F7B-927B-A2B94FD4DC54}"/>
              </a:ext>
            </a:extLst>
          </p:cNvPr>
          <p:cNvCxnSpPr>
            <a:cxnSpLocks/>
          </p:cNvCxnSpPr>
          <p:nvPr userDrawn="1"/>
        </p:nvCxnSpPr>
        <p:spPr>
          <a:xfrm flipV="1">
            <a:off x="6096001"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Titre 7">
            <a:extLst>
              <a:ext uri="{FF2B5EF4-FFF2-40B4-BE49-F238E27FC236}">
                <a16:creationId xmlns:a16="http://schemas.microsoft.com/office/drawing/2014/main" id="{A7B8F804-F32E-4DEB-81AF-103F1B9EC9AA}"/>
              </a:ext>
            </a:extLst>
          </p:cNvPr>
          <p:cNvSpPr>
            <a:spLocks noGrp="1"/>
          </p:cNvSpPr>
          <p:nvPr>
            <p:ph type="title" hasCustomPrompt="1"/>
          </p:nvPr>
        </p:nvSpPr>
        <p:spPr>
          <a:xfrm>
            <a:off x="404786" y="469900"/>
            <a:ext cx="11382428" cy="480131"/>
          </a:xfrm>
        </p:spPr>
        <p:txBody>
          <a:bodyPr/>
          <a:lstStyle>
            <a:lvl1pPr>
              <a:defRPr>
                <a:solidFill>
                  <a:schemeClr val="bg1"/>
                </a:solidFill>
              </a:defRPr>
            </a:lvl1pPr>
          </a:lstStyle>
          <a:p>
            <a:r>
              <a:rPr lang="en-GB" dirty="0"/>
              <a:t>Click to add title</a:t>
            </a:r>
          </a:p>
        </p:txBody>
      </p:sp>
      <p:sp>
        <p:nvSpPr>
          <p:cNvPr id="21" name="Text Placeholder 5">
            <a:extLst>
              <a:ext uri="{FF2B5EF4-FFF2-40B4-BE49-F238E27FC236}">
                <a16:creationId xmlns:a16="http://schemas.microsoft.com/office/drawing/2014/main" id="{F6A03D9E-5AA4-41F3-8D05-E211D1D17508}"/>
              </a:ext>
            </a:extLst>
          </p:cNvPr>
          <p:cNvSpPr>
            <a:spLocks noGrp="1"/>
          </p:cNvSpPr>
          <p:nvPr>
            <p:ph type="body" sz="quarter" idx="19"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bg1"/>
                </a:solidFill>
              </a:defRPr>
            </a:lvl1pPr>
          </a:lstStyle>
          <a:p>
            <a:pPr lvl="0"/>
            <a:r>
              <a:rPr lang="en-GB" dirty="0"/>
              <a:t>Subtitle of the slide</a:t>
            </a:r>
          </a:p>
        </p:txBody>
      </p:sp>
      <p:sp>
        <p:nvSpPr>
          <p:cNvPr id="22" name="Text Placeholder 8">
            <a:extLst>
              <a:ext uri="{FF2B5EF4-FFF2-40B4-BE49-F238E27FC236}">
                <a16:creationId xmlns:a16="http://schemas.microsoft.com/office/drawing/2014/main" id="{1EF291D6-CE74-4547-8EBC-CD4CADC26FE9}"/>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5" name="Group 14">
            <a:extLst>
              <a:ext uri="{FF2B5EF4-FFF2-40B4-BE49-F238E27FC236}">
                <a16:creationId xmlns:a16="http://schemas.microsoft.com/office/drawing/2014/main" id="{4482D28C-8669-4199-8C22-524357D74A80}"/>
              </a:ext>
            </a:extLst>
          </p:cNvPr>
          <p:cNvGrpSpPr/>
          <p:nvPr userDrawn="1"/>
        </p:nvGrpSpPr>
        <p:grpSpPr>
          <a:xfrm>
            <a:off x="9310524" y="6104103"/>
            <a:ext cx="2430708" cy="575987"/>
            <a:chOff x="9310524" y="6104103"/>
            <a:chExt cx="2430708" cy="575987"/>
          </a:xfrm>
        </p:grpSpPr>
        <p:pic>
          <p:nvPicPr>
            <p:cNvPr id="16" name="Picture 15">
              <a:extLst>
                <a:ext uri="{FF2B5EF4-FFF2-40B4-BE49-F238E27FC236}">
                  <a16:creationId xmlns:a16="http://schemas.microsoft.com/office/drawing/2014/main" id="{E4A0A494-F3CC-46A1-B52A-11304925822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8" name="Graphique 12">
              <a:extLst>
                <a:ext uri="{FF2B5EF4-FFF2-40B4-BE49-F238E27FC236}">
                  <a16:creationId xmlns:a16="http://schemas.microsoft.com/office/drawing/2014/main" id="{EBD89B51-2587-4F05-9BB3-F027CCB8BA4D}"/>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2181314594"/>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94">
          <p15:clr>
            <a:srgbClr val="F26B43"/>
          </p15:clr>
        </p15:guide>
        <p15:guide id="5" orient="horz" pos="1135">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 columns_Violet Bg">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20820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10" name="Espace réservé du numéro de diapositive 5">
            <a:extLst>
              <a:ext uri="{FF2B5EF4-FFF2-40B4-BE49-F238E27FC236}">
                <a16:creationId xmlns:a16="http://schemas.microsoft.com/office/drawing/2014/main" id="{93AB866F-BE02-49A7-A0F0-AC119E0015F2}"/>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1" name="Espace réservé du pied de page 4">
            <a:extLst>
              <a:ext uri="{FF2B5EF4-FFF2-40B4-BE49-F238E27FC236}">
                <a16:creationId xmlns:a16="http://schemas.microsoft.com/office/drawing/2014/main" id="{2C44BCE6-02F2-481D-8F05-B52AEBF26E87}"/>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endParaRPr lang="en-GB" dirty="0">
              <a:solidFill>
                <a:schemeClr val="bg1"/>
              </a:solidFill>
            </a:endParaRPr>
          </a:p>
        </p:txBody>
      </p:sp>
      <p:sp>
        <p:nvSpPr>
          <p:cNvPr id="13" name="Content Placeholder 2">
            <a:extLst>
              <a:ext uri="{FF2B5EF4-FFF2-40B4-BE49-F238E27FC236}">
                <a16:creationId xmlns:a16="http://schemas.microsoft.com/office/drawing/2014/main" id="{2B84738E-FC65-4057-B3F9-EDDD50E90A80}"/>
              </a:ext>
            </a:extLst>
          </p:cNvPr>
          <p:cNvSpPr>
            <a:spLocks noGrp="1"/>
          </p:cNvSpPr>
          <p:nvPr>
            <p:ph idx="1" hasCustomPrompt="1"/>
          </p:nvPr>
        </p:nvSpPr>
        <p:spPr>
          <a:xfrm>
            <a:off x="404786" y="1808820"/>
            <a:ext cx="3633820"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sp>
        <p:nvSpPr>
          <p:cNvPr id="14" name="Content Placeholder 2">
            <a:extLst>
              <a:ext uri="{FF2B5EF4-FFF2-40B4-BE49-F238E27FC236}">
                <a16:creationId xmlns:a16="http://schemas.microsoft.com/office/drawing/2014/main" id="{787E670E-DB4B-44E8-8FE3-D62DABA7F3D8}"/>
              </a:ext>
            </a:extLst>
          </p:cNvPr>
          <p:cNvSpPr>
            <a:spLocks noGrp="1"/>
          </p:cNvSpPr>
          <p:nvPr>
            <p:ph idx="15" hasCustomPrompt="1"/>
          </p:nvPr>
        </p:nvSpPr>
        <p:spPr>
          <a:xfrm>
            <a:off x="4279090" y="1808820"/>
            <a:ext cx="3633820"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sp>
        <p:nvSpPr>
          <p:cNvPr id="15" name="Content Placeholder 2">
            <a:extLst>
              <a:ext uri="{FF2B5EF4-FFF2-40B4-BE49-F238E27FC236}">
                <a16:creationId xmlns:a16="http://schemas.microsoft.com/office/drawing/2014/main" id="{49614C37-0687-453B-98AC-92943109E118}"/>
              </a:ext>
            </a:extLst>
          </p:cNvPr>
          <p:cNvSpPr>
            <a:spLocks noGrp="1"/>
          </p:cNvSpPr>
          <p:nvPr>
            <p:ph idx="16" hasCustomPrompt="1"/>
          </p:nvPr>
        </p:nvSpPr>
        <p:spPr>
          <a:xfrm>
            <a:off x="8153368" y="1808820"/>
            <a:ext cx="3633820" cy="3868080"/>
          </a:xfrm>
          <a:prstGeom prst="rect">
            <a:avLst/>
          </a:prstGeom>
        </p:spPr>
        <p:txBody>
          <a:bodyPr vert="horz" lIns="91440" tIns="45720" rIns="91440" bIns="45720" rtlCol="0">
            <a:normAutofit/>
          </a:bodyPr>
          <a:lstStyle>
            <a:lvl1pPr>
              <a:defRPr lang="en-GB" dirty="0">
                <a:solidFill>
                  <a:schemeClr val="bg1"/>
                </a:solidFill>
              </a:defRPr>
            </a:lvl1pPr>
            <a:lvl2pPr>
              <a:defRPr lang="en-GB" dirty="0">
                <a:solidFill>
                  <a:schemeClr val="bg1"/>
                </a:solidFill>
              </a:defRPr>
            </a:lvl2pPr>
            <a:lvl3pPr>
              <a:defRPr lang="en-GB" dirty="0">
                <a:solidFill>
                  <a:schemeClr val="bg1"/>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cxnSp>
        <p:nvCxnSpPr>
          <p:cNvPr id="19" name="Straight Connector 35">
            <a:extLst>
              <a:ext uri="{FF2B5EF4-FFF2-40B4-BE49-F238E27FC236}">
                <a16:creationId xmlns:a16="http://schemas.microsoft.com/office/drawing/2014/main" id="{9917984A-CEB6-4C40-A614-57CC5A2B961E}"/>
              </a:ext>
            </a:extLst>
          </p:cNvPr>
          <p:cNvCxnSpPr>
            <a:cxnSpLocks/>
          </p:cNvCxnSpPr>
          <p:nvPr userDrawn="1"/>
        </p:nvCxnSpPr>
        <p:spPr>
          <a:xfrm flipV="1">
            <a:off x="415884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35">
            <a:extLst>
              <a:ext uri="{FF2B5EF4-FFF2-40B4-BE49-F238E27FC236}">
                <a16:creationId xmlns:a16="http://schemas.microsoft.com/office/drawing/2014/main" id="{A742A139-AF69-4304-A6CA-B5BE63F01B24}"/>
              </a:ext>
            </a:extLst>
          </p:cNvPr>
          <p:cNvCxnSpPr>
            <a:cxnSpLocks/>
          </p:cNvCxnSpPr>
          <p:nvPr userDrawn="1"/>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Titre 7">
            <a:extLst>
              <a:ext uri="{FF2B5EF4-FFF2-40B4-BE49-F238E27FC236}">
                <a16:creationId xmlns:a16="http://schemas.microsoft.com/office/drawing/2014/main" id="{4353CA79-F6B6-4B68-B4D0-6213959E60BA}"/>
              </a:ext>
            </a:extLst>
          </p:cNvPr>
          <p:cNvSpPr>
            <a:spLocks noGrp="1"/>
          </p:cNvSpPr>
          <p:nvPr>
            <p:ph type="title" hasCustomPrompt="1"/>
          </p:nvPr>
        </p:nvSpPr>
        <p:spPr>
          <a:xfrm>
            <a:off x="404786" y="469900"/>
            <a:ext cx="11382428" cy="480131"/>
          </a:xfrm>
        </p:spPr>
        <p:txBody>
          <a:bodyPr/>
          <a:lstStyle>
            <a:lvl1pPr>
              <a:defRPr>
                <a:solidFill>
                  <a:schemeClr val="bg1"/>
                </a:solidFill>
              </a:defRPr>
            </a:lvl1pPr>
          </a:lstStyle>
          <a:p>
            <a:r>
              <a:rPr lang="en-GB" dirty="0"/>
              <a:t>Click to add title</a:t>
            </a:r>
          </a:p>
        </p:txBody>
      </p:sp>
      <p:sp>
        <p:nvSpPr>
          <p:cNvPr id="24" name="Text Placeholder 5">
            <a:extLst>
              <a:ext uri="{FF2B5EF4-FFF2-40B4-BE49-F238E27FC236}">
                <a16:creationId xmlns:a16="http://schemas.microsoft.com/office/drawing/2014/main" id="{E2CD44F2-98EC-4555-9039-BCC5053127B7}"/>
              </a:ext>
            </a:extLst>
          </p:cNvPr>
          <p:cNvSpPr>
            <a:spLocks noGrp="1"/>
          </p:cNvSpPr>
          <p:nvPr>
            <p:ph type="body" sz="quarter" idx="19"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bg1"/>
                </a:solidFill>
              </a:defRPr>
            </a:lvl1pPr>
          </a:lstStyle>
          <a:p>
            <a:pPr lvl="0"/>
            <a:r>
              <a:rPr lang="en-GB" dirty="0"/>
              <a:t>Subtitle of the slide</a:t>
            </a:r>
          </a:p>
        </p:txBody>
      </p:sp>
      <p:sp>
        <p:nvSpPr>
          <p:cNvPr id="25" name="Text Placeholder 8">
            <a:extLst>
              <a:ext uri="{FF2B5EF4-FFF2-40B4-BE49-F238E27FC236}">
                <a16:creationId xmlns:a16="http://schemas.microsoft.com/office/drawing/2014/main" id="{9C1C9106-3A48-4A89-B43B-481340A8E3B9}"/>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6" name="Group 15">
            <a:extLst>
              <a:ext uri="{FF2B5EF4-FFF2-40B4-BE49-F238E27FC236}">
                <a16:creationId xmlns:a16="http://schemas.microsoft.com/office/drawing/2014/main" id="{83527B83-DFB2-44A2-8F51-418428CB1828}"/>
              </a:ext>
            </a:extLst>
          </p:cNvPr>
          <p:cNvGrpSpPr/>
          <p:nvPr userDrawn="1"/>
        </p:nvGrpSpPr>
        <p:grpSpPr>
          <a:xfrm>
            <a:off x="9310524" y="6104103"/>
            <a:ext cx="2430708" cy="575987"/>
            <a:chOff x="9310524" y="6104103"/>
            <a:chExt cx="2430708" cy="575987"/>
          </a:xfrm>
        </p:grpSpPr>
        <p:pic>
          <p:nvPicPr>
            <p:cNvPr id="17" name="Picture 16">
              <a:extLst>
                <a:ext uri="{FF2B5EF4-FFF2-40B4-BE49-F238E27FC236}">
                  <a16:creationId xmlns:a16="http://schemas.microsoft.com/office/drawing/2014/main" id="{7162CF87-8724-486D-AB09-45C80CFEEA3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8" name="Graphique 12">
              <a:extLst>
                <a:ext uri="{FF2B5EF4-FFF2-40B4-BE49-F238E27FC236}">
                  <a16:creationId xmlns:a16="http://schemas.microsoft.com/office/drawing/2014/main" id="{90174A86-CBCF-452B-B3D5-C53D67F69B9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326762859"/>
      </p:ext>
    </p:extLst>
  </p:cSld>
  <p:clrMapOvr>
    <a:masterClrMapping/>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94">
          <p15:clr>
            <a:srgbClr val="F26B43"/>
          </p15:clr>
        </p15:guide>
        <p15:guide id="5" orient="horz" pos="1135">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3847817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BA11410-92D1-41CB-8862-2ECF865D1859}"/>
              </a:ext>
            </a:extLst>
          </p:cNvPr>
          <p:cNvSpPr>
            <a:spLocks noGrp="1"/>
          </p:cNvSpPr>
          <p:nvPr>
            <p:ph type="title" hasCustomPrompt="1"/>
          </p:nvPr>
        </p:nvSpPr>
        <p:spPr/>
        <p:txBody>
          <a:bodyPr/>
          <a:lstStyle>
            <a:lvl1pPr>
              <a:defRPr/>
            </a:lvl1pPr>
          </a:lstStyle>
          <a:p>
            <a:r>
              <a:rPr lang="en-GB" dirty="0"/>
              <a:t>Click to add title</a:t>
            </a: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12" name="Text Placeholder 5">
            <a:extLst>
              <a:ext uri="{FF2B5EF4-FFF2-40B4-BE49-F238E27FC236}">
                <a16:creationId xmlns:a16="http://schemas.microsoft.com/office/drawing/2014/main" id="{CE425905-F400-4C97-BA9E-2AEDD73F32FA}"/>
              </a:ext>
            </a:extLst>
          </p:cNvPr>
          <p:cNvSpPr>
            <a:spLocks noGrp="1"/>
          </p:cNvSpPr>
          <p:nvPr>
            <p:ph type="body" sz="quarter" idx="19"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tx2"/>
                </a:solidFill>
              </a:defRPr>
            </a:lvl1pPr>
          </a:lstStyle>
          <a:p>
            <a:pPr lvl="0"/>
            <a:r>
              <a:rPr lang="en-GB" dirty="0"/>
              <a:t>Subtitle of the slide</a:t>
            </a:r>
          </a:p>
        </p:txBody>
      </p:sp>
    </p:spTree>
    <p:extLst>
      <p:ext uri="{BB962C8B-B14F-4D97-AF65-F5344CB8AC3E}">
        <p14:creationId xmlns:p14="http://schemas.microsoft.com/office/powerpoint/2010/main" val="2871359840"/>
      </p:ext>
    </p:extLst>
  </p:cSld>
  <p:clrMapOvr>
    <a:masterClrMapping/>
  </p:clrMapOvr>
  <p:extLst>
    <p:ext uri="{DCECCB84-F9BA-43D5-87BE-67443E8EF086}">
      <p15:sldGuideLst xmlns:p15="http://schemas.microsoft.com/office/powerpoint/2012/main">
        <p15:guide id="1" pos="247" userDrawn="1">
          <p15:clr>
            <a:srgbClr val="F26B43"/>
          </p15:clr>
        </p15:guide>
        <p15:guide id="2" pos="7427" userDrawn="1">
          <p15:clr>
            <a:srgbClr val="F26B43"/>
          </p15:clr>
        </p15:guide>
        <p15:guide id="3" orient="horz" pos="293" userDrawn="1">
          <p15:clr>
            <a:srgbClr val="F26B43"/>
          </p15:clr>
        </p15:guide>
        <p15:guide id="4" orient="horz" pos="600" userDrawn="1">
          <p15:clr>
            <a:srgbClr val="F26B43"/>
          </p15:clr>
        </p15:guide>
        <p15:guide id="5" orient="horz" pos="3959" userDrawn="1">
          <p15:clr>
            <a:srgbClr val="F26B43"/>
          </p15:clr>
        </p15:guide>
        <p15:guide id="6" orient="horz" pos="4193" userDrawn="1">
          <p15:clr>
            <a:srgbClr val="F26B43"/>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columns with colored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21526982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578041" y="1951062"/>
            <a:ext cx="2378846" cy="587928"/>
          </a:xfrm>
          <a:prstGeom prst="rect">
            <a:avLst/>
          </a:prstGeom>
          <a:solidFill>
            <a:schemeClr val="bg2"/>
          </a:solidFill>
        </p:spPr>
        <p:txBody>
          <a:bodyPr anchor="ctr"/>
          <a:lstStyle>
            <a:lvl1pPr marL="0" indent="0" algn="ctr">
              <a:buNone/>
              <a:defRPr cap="all" baseline="0">
                <a:solidFill>
                  <a:schemeClr val="bg1"/>
                </a:solidFill>
              </a:defRPr>
            </a:lvl1pPr>
          </a:lstStyle>
          <a:p>
            <a:pPr lvl="0"/>
            <a:r>
              <a:rPr lang="en-GB"/>
              <a:t>Title</a:t>
            </a:r>
            <a:endParaRPr lang="en-GB" dirty="0"/>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3431704" y="1951062"/>
            <a:ext cx="2378846" cy="587928"/>
          </a:xfrm>
          <a:prstGeom prst="rect">
            <a:avLst/>
          </a:prstGeom>
          <a:solidFill>
            <a:schemeClr val="tx2"/>
          </a:solidFill>
        </p:spPr>
        <p:txBody>
          <a:bodyPr anchor="ctr"/>
          <a:lstStyle>
            <a:lvl1pPr marL="0" indent="0" algn="ctr">
              <a:buNone/>
              <a:defRPr cap="all" baseline="0">
                <a:solidFill>
                  <a:schemeClr val="bg1"/>
                </a:solidFill>
              </a:defRPr>
            </a:lvl1pPr>
          </a:lstStyle>
          <a:p>
            <a:pPr lvl="0"/>
            <a:r>
              <a:rPr lang="en-GB"/>
              <a:t>Title</a:t>
            </a:r>
            <a:endParaRPr lang="en-GB" dirty="0"/>
          </a:p>
        </p:txBody>
      </p:sp>
      <p:sp>
        <p:nvSpPr>
          <p:cNvPr id="14" name="Espace réservé du texte 4">
            <a:extLst>
              <a:ext uri="{FF2B5EF4-FFF2-40B4-BE49-F238E27FC236}">
                <a16:creationId xmlns:a16="http://schemas.microsoft.com/office/drawing/2014/main" id="{F575F9CB-6641-4AA5-BBBF-DCB5E35A79B3}"/>
              </a:ext>
            </a:extLst>
          </p:cNvPr>
          <p:cNvSpPr>
            <a:spLocks noGrp="1"/>
          </p:cNvSpPr>
          <p:nvPr>
            <p:ph type="body" sz="quarter" idx="22" hasCustomPrompt="1"/>
          </p:nvPr>
        </p:nvSpPr>
        <p:spPr>
          <a:xfrm>
            <a:off x="6285367" y="1951062"/>
            <a:ext cx="2378846" cy="587928"/>
          </a:xfrm>
          <a:prstGeom prst="rect">
            <a:avLst/>
          </a:prstGeom>
          <a:solidFill>
            <a:schemeClr val="accent3"/>
          </a:solidFill>
        </p:spPr>
        <p:txBody>
          <a:bodyPr anchor="ctr"/>
          <a:lstStyle>
            <a:lvl1pPr marL="0" indent="0" algn="ctr">
              <a:buNone/>
              <a:defRPr cap="all" baseline="0">
                <a:solidFill>
                  <a:schemeClr val="bg1"/>
                </a:solidFill>
              </a:defRPr>
            </a:lvl1pPr>
          </a:lstStyle>
          <a:p>
            <a:pPr lvl="0"/>
            <a:r>
              <a:rPr lang="en-GB"/>
              <a:t>Title</a:t>
            </a:r>
            <a:endParaRPr lang="en-GB" dirty="0"/>
          </a:p>
        </p:txBody>
      </p:sp>
      <p:sp>
        <p:nvSpPr>
          <p:cNvPr id="15" name="Espace réservé du texte 4">
            <a:extLst>
              <a:ext uri="{FF2B5EF4-FFF2-40B4-BE49-F238E27FC236}">
                <a16:creationId xmlns:a16="http://schemas.microsoft.com/office/drawing/2014/main" id="{673ECD5B-058F-460C-B800-3658FC97D202}"/>
              </a:ext>
            </a:extLst>
          </p:cNvPr>
          <p:cNvSpPr>
            <a:spLocks noGrp="1"/>
          </p:cNvSpPr>
          <p:nvPr>
            <p:ph type="body" sz="quarter" idx="23" hasCustomPrompt="1"/>
          </p:nvPr>
        </p:nvSpPr>
        <p:spPr>
          <a:xfrm>
            <a:off x="9139030" y="1951062"/>
            <a:ext cx="2378846" cy="587928"/>
          </a:xfrm>
          <a:prstGeom prst="rect">
            <a:avLst/>
          </a:prstGeom>
          <a:solidFill>
            <a:schemeClr val="accent1"/>
          </a:solidFill>
        </p:spPr>
        <p:txBody>
          <a:bodyPr anchor="ctr"/>
          <a:lstStyle>
            <a:lvl1pPr marL="0" indent="0" algn="ctr">
              <a:buNone/>
              <a:defRPr cap="all" baseline="0">
                <a:solidFill>
                  <a:schemeClr val="bg1"/>
                </a:solidFill>
              </a:defRPr>
            </a:lvl1pPr>
          </a:lstStyle>
          <a:p>
            <a:pPr lvl="0"/>
            <a:r>
              <a:rPr lang="en-GB"/>
              <a:t>Title</a:t>
            </a:r>
            <a:endParaRPr lang="en-GB" dirty="0"/>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p:nvPr>
        </p:nvSpPr>
        <p:spPr>
          <a:xfrm>
            <a:off x="577672" y="2785487"/>
            <a:ext cx="2378847" cy="1981055"/>
          </a:xfrm>
          <a:prstGeom prst="rect">
            <a:avLst/>
          </a:prstGeom>
        </p:spPr>
        <p:txBody>
          <a:bodyPr>
            <a:spAutoFit/>
          </a:bodyPr>
          <a:lstStyle>
            <a:lvl2pPr marL="447675" indent="-314325">
              <a:buFontTx/>
              <a:buBlip>
                <a:blip r:embed="rId6"/>
              </a:buBlip>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p:nvPr>
        </p:nvSpPr>
        <p:spPr>
          <a:xfrm>
            <a:off x="3431703" y="2785487"/>
            <a:ext cx="2378847" cy="1981055"/>
          </a:xfrm>
          <a:prstGeom prst="rect">
            <a:avLst/>
          </a:prstGeo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p:nvPr>
        </p:nvSpPr>
        <p:spPr>
          <a:xfrm>
            <a:off x="6285366" y="2785487"/>
            <a:ext cx="2378847" cy="1981055"/>
          </a:xfrm>
          <a:prstGeom prst="rect">
            <a:avLst/>
          </a:prstGeom>
        </p:spPr>
        <p:txBody>
          <a:bodyPr>
            <a:spAutoFit/>
          </a:bodyPr>
          <a:lstStyle>
            <a:lvl2pPr marL="447675" indent="-314325">
              <a:buFontTx/>
              <a:buBlip>
                <a:blip r:embed="rId7"/>
              </a:buBlip>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Espace réservé du texte 15">
            <a:extLst>
              <a:ext uri="{FF2B5EF4-FFF2-40B4-BE49-F238E27FC236}">
                <a16:creationId xmlns:a16="http://schemas.microsoft.com/office/drawing/2014/main" id="{BB3AB300-BC70-4E89-90E0-8D61F56FBB2D}"/>
              </a:ext>
            </a:extLst>
          </p:cNvPr>
          <p:cNvSpPr>
            <a:spLocks noGrp="1"/>
          </p:cNvSpPr>
          <p:nvPr>
            <p:ph type="body" sz="quarter" idx="27"/>
          </p:nvPr>
        </p:nvSpPr>
        <p:spPr>
          <a:xfrm>
            <a:off x="9139029" y="2785487"/>
            <a:ext cx="2378847" cy="1981055"/>
          </a:xfrm>
          <a:prstGeom prst="rect">
            <a:avLst/>
          </a:prstGeom>
        </p:spPr>
        <p:txBody>
          <a:bodyPr>
            <a:spAutoFit/>
          </a:bodyPr>
          <a:lstStyle>
            <a:lvl2pPr marL="447675" indent="-314325">
              <a:buFontTx/>
              <a:buBlip>
                <a:blip r:embed="rId8"/>
              </a:buBlip>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itre 5">
            <a:extLst>
              <a:ext uri="{FF2B5EF4-FFF2-40B4-BE49-F238E27FC236}">
                <a16:creationId xmlns:a16="http://schemas.microsoft.com/office/drawing/2014/main" id="{410BF633-4B06-4716-878A-746483811027}"/>
              </a:ext>
            </a:extLst>
          </p:cNvPr>
          <p:cNvSpPr>
            <a:spLocks noGrp="1"/>
          </p:cNvSpPr>
          <p:nvPr>
            <p:ph type="title" hasCustomPrompt="1"/>
          </p:nvPr>
        </p:nvSpPr>
        <p:spPr>
          <a:xfrm>
            <a:off x="404786" y="469900"/>
            <a:ext cx="11382428" cy="480131"/>
          </a:xfrm>
        </p:spPr>
        <p:txBody>
          <a:bodyPr/>
          <a:lstStyle>
            <a:lvl1pPr>
              <a:defRPr/>
            </a:lvl1pPr>
          </a:lstStyle>
          <a:p>
            <a:r>
              <a:rPr lang="en-GB" dirty="0"/>
              <a:t>Click to add title</a:t>
            </a:r>
          </a:p>
        </p:txBody>
      </p:sp>
      <p:sp>
        <p:nvSpPr>
          <p:cNvPr id="21" name="Text Placeholder 5">
            <a:extLst>
              <a:ext uri="{FF2B5EF4-FFF2-40B4-BE49-F238E27FC236}">
                <a16:creationId xmlns:a16="http://schemas.microsoft.com/office/drawing/2014/main" id="{A503AD6B-5686-40CB-A77C-2C302B0E930F}"/>
              </a:ext>
            </a:extLst>
          </p:cNvPr>
          <p:cNvSpPr>
            <a:spLocks noGrp="1"/>
          </p:cNvSpPr>
          <p:nvPr>
            <p:ph type="body" sz="quarter" idx="19"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tx2"/>
                </a:solidFill>
              </a:defRPr>
            </a:lvl1pPr>
          </a:lstStyle>
          <a:p>
            <a:pPr lvl="0"/>
            <a:r>
              <a:rPr lang="en-GB" dirty="0"/>
              <a:t>Subtitle of the slide</a:t>
            </a:r>
          </a:p>
        </p:txBody>
      </p:sp>
      <p:sp>
        <p:nvSpPr>
          <p:cNvPr id="22" name="Text Placeholder 8">
            <a:extLst>
              <a:ext uri="{FF2B5EF4-FFF2-40B4-BE49-F238E27FC236}">
                <a16:creationId xmlns:a16="http://schemas.microsoft.com/office/drawing/2014/main" id="{73B6C4D6-981B-4BE9-A3CC-C27AE6D5B2D3}"/>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spTree>
    <p:extLst>
      <p:ext uri="{BB962C8B-B14F-4D97-AF65-F5344CB8AC3E}">
        <p14:creationId xmlns:p14="http://schemas.microsoft.com/office/powerpoint/2010/main" val="217976475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93">
          <p15:clr>
            <a:srgbClr val="F26B43"/>
          </p15:clr>
        </p15:guide>
        <p15:guide id="4" orient="horz" pos="600">
          <p15:clr>
            <a:srgbClr val="F26B43"/>
          </p15:clr>
        </p15:guide>
        <p15:guide id="5" orient="horz" pos="3959">
          <p15:clr>
            <a:srgbClr val="F26B43"/>
          </p15:clr>
        </p15:guide>
        <p15:guide id="6" orient="horz" pos="4193">
          <p15:clr>
            <a:srgbClr val="F26B43"/>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columns with colored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8544466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578040" y="1951062"/>
            <a:ext cx="3195009" cy="587928"/>
          </a:xfrm>
          <a:prstGeom prst="rect">
            <a:avLst/>
          </a:prstGeom>
          <a:solidFill>
            <a:schemeClr val="bg2"/>
          </a:solidFill>
        </p:spPr>
        <p:txBody>
          <a:bodyPr anchor="ctr"/>
          <a:lstStyle>
            <a:lvl1pPr marL="0" indent="0" algn="ctr">
              <a:buNone/>
              <a:defRPr cap="all" baseline="0">
                <a:solidFill>
                  <a:schemeClr val="bg1"/>
                </a:solidFill>
              </a:defRPr>
            </a:lvl1pPr>
          </a:lstStyle>
          <a:p>
            <a:pPr lvl="0"/>
            <a:r>
              <a:rPr lang="en-GB"/>
              <a:t>Title</a:t>
            </a:r>
            <a:endParaRPr lang="en-GB" dirty="0"/>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4450330" y="1951062"/>
            <a:ext cx="3195009" cy="587928"/>
          </a:xfrm>
          <a:prstGeom prst="rect">
            <a:avLst/>
          </a:prstGeom>
          <a:solidFill>
            <a:schemeClr val="tx2"/>
          </a:solidFill>
        </p:spPr>
        <p:txBody>
          <a:bodyPr anchor="ctr"/>
          <a:lstStyle>
            <a:lvl1pPr marL="0" indent="0" algn="ctr">
              <a:buNone/>
              <a:defRPr cap="all" baseline="0">
                <a:solidFill>
                  <a:schemeClr val="bg1"/>
                </a:solidFill>
              </a:defRPr>
            </a:lvl1pPr>
          </a:lstStyle>
          <a:p>
            <a:pPr lvl="0"/>
            <a:r>
              <a:rPr lang="en-GB"/>
              <a:t>Title</a:t>
            </a:r>
            <a:endParaRPr lang="en-GB" dirty="0"/>
          </a:p>
        </p:txBody>
      </p:sp>
      <p:sp>
        <p:nvSpPr>
          <p:cNvPr id="14" name="Espace réservé du texte 4">
            <a:extLst>
              <a:ext uri="{FF2B5EF4-FFF2-40B4-BE49-F238E27FC236}">
                <a16:creationId xmlns:a16="http://schemas.microsoft.com/office/drawing/2014/main" id="{F575F9CB-6641-4AA5-BBBF-DCB5E35A79B3}"/>
              </a:ext>
            </a:extLst>
          </p:cNvPr>
          <p:cNvSpPr>
            <a:spLocks noGrp="1"/>
          </p:cNvSpPr>
          <p:nvPr>
            <p:ph type="body" sz="quarter" idx="22" hasCustomPrompt="1"/>
          </p:nvPr>
        </p:nvSpPr>
        <p:spPr>
          <a:xfrm>
            <a:off x="8322620" y="1951062"/>
            <a:ext cx="3195009" cy="587928"/>
          </a:xfrm>
          <a:prstGeom prst="rect">
            <a:avLst/>
          </a:prstGeom>
          <a:solidFill>
            <a:schemeClr val="accent3"/>
          </a:solidFill>
        </p:spPr>
        <p:txBody>
          <a:bodyPr anchor="ctr"/>
          <a:lstStyle>
            <a:lvl1pPr marL="0" indent="0" algn="ctr">
              <a:buNone/>
              <a:defRPr cap="all" baseline="0">
                <a:solidFill>
                  <a:schemeClr val="bg1"/>
                </a:solidFill>
              </a:defRPr>
            </a:lvl1pPr>
          </a:lstStyle>
          <a:p>
            <a:pPr lvl="0"/>
            <a:r>
              <a:rPr lang="en-GB"/>
              <a:t>Title</a:t>
            </a:r>
            <a:endParaRPr lang="en-GB" dirty="0"/>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p:nvPr>
        </p:nvSpPr>
        <p:spPr>
          <a:xfrm>
            <a:off x="577672" y="2785487"/>
            <a:ext cx="3195010" cy="1586332"/>
          </a:xfrm>
          <a:prstGeom prst="rect">
            <a:avLst/>
          </a:prstGeom>
        </p:spPr>
        <p:txBody>
          <a:bodyPr wrap="square">
            <a:spAutoFit/>
          </a:bodyPr>
          <a:lstStyle>
            <a:lvl2pPr marL="447675" indent="-314325">
              <a:buFontTx/>
              <a:buBlip>
                <a:blip r:embed="rId6"/>
              </a:buBlip>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p:nvPr>
        </p:nvSpPr>
        <p:spPr>
          <a:xfrm>
            <a:off x="4450146" y="2785487"/>
            <a:ext cx="3195010" cy="1586332"/>
          </a:xfrm>
          <a:prstGeom prst="rect">
            <a:avLst/>
          </a:prstGeo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p:nvPr>
        </p:nvSpPr>
        <p:spPr>
          <a:xfrm>
            <a:off x="8322620" y="2785487"/>
            <a:ext cx="3195010" cy="1586332"/>
          </a:xfrm>
          <a:prstGeom prst="rect">
            <a:avLst/>
          </a:prstGeom>
        </p:spPr>
        <p:txBody>
          <a:bodyPr wrap="square">
            <a:spAutoFit/>
          </a:bodyPr>
          <a:lstStyle>
            <a:lvl2pPr marL="447675" indent="-314325">
              <a:buFontTx/>
              <a:buBlip>
                <a:blip r:embed="rId7"/>
              </a:buBlip>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itre 5">
            <a:extLst>
              <a:ext uri="{FF2B5EF4-FFF2-40B4-BE49-F238E27FC236}">
                <a16:creationId xmlns:a16="http://schemas.microsoft.com/office/drawing/2014/main" id="{764CE072-0C31-4A63-A762-165B4584AF83}"/>
              </a:ext>
            </a:extLst>
          </p:cNvPr>
          <p:cNvSpPr>
            <a:spLocks noGrp="1"/>
          </p:cNvSpPr>
          <p:nvPr>
            <p:ph type="title" hasCustomPrompt="1"/>
          </p:nvPr>
        </p:nvSpPr>
        <p:spPr>
          <a:xfrm>
            <a:off x="404786" y="469900"/>
            <a:ext cx="11382428" cy="480131"/>
          </a:xfrm>
        </p:spPr>
        <p:txBody>
          <a:bodyPr/>
          <a:lstStyle>
            <a:lvl1pPr>
              <a:defRPr/>
            </a:lvl1pPr>
          </a:lstStyle>
          <a:p>
            <a:r>
              <a:rPr lang="en-GB" dirty="0"/>
              <a:t>Click to add title</a:t>
            </a:r>
          </a:p>
        </p:txBody>
      </p:sp>
      <p:sp>
        <p:nvSpPr>
          <p:cNvPr id="19" name="Text Placeholder 5">
            <a:extLst>
              <a:ext uri="{FF2B5EF4-FFF2-40B4-BE49-F238E27FC236}">
                <a16:creationId xmlns:a16="http://schemas.microsoft.com/office/drawing/2014/main" id="{8C90E21C-CBF5-4862-BA31-82F6AE9084C4}"/>
              </a:ext>
            </a:extLst>
          </p:cNvPr>
          <p:cNvSpPr>
            <a:spLocks noGrp="1"/>
          </p:cNvSpPr>
          <p:nvPr>
            <p:ph type="body" sz="quarter" idx="19"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tx2"/>
                </a:solidFill>
              </a:defRPr>
            </a:lvl1pPr>
          </a:lstStyle>
          <a:p>
            <a:pPr lvl="0"/>
            <a:r>
              <a:rPr lang="en-GB" dirty="0"/>
              <a:t>Subtitle of the slide</a:t>
            </a:r>
          </a:p>
        </p:txBody>
      </p:sp>
      <p:sp>
        <p:nvSpPr>
          <p:cNvPr id="20" name="Text Placeholder 8">
            <a:extLst>
              <a:ext uri="{FF2B5EF4-FFF2-40B4-BE49-F238E27FC236}">
                <a16:creationId xmlns:a16="http://schemas.microsoft.com/office/drawing/2014/main" id="{FB2B73FA-B5A5-4706-A351-25EB6E254200}"/>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spTree>
    <p:extLst>
      <p:ext uri="{BB962C8B-B14F-4D97-AF65-F5344CB8AC3E}">
        <p14:creationId xmlns:p14="http://schemas.microsoft.com/office/powerpoint/2010/main" val="3235947917"/>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93">
          <p15:clr>
            <a:srgbClr val="F26B43"/>
          </p15:clr>
        </p15:guide>
        <p15:guide id="4" orient="horz" pos="600">
          <p15:clr>
            <a:srgbClr val="F26B43"/>
          </p15:clr>
        </p15:guide>
        <p15:guide id="5" orient="horz" pos="3959">
          <p15:clr>
            <a:srgbClr val="F26B43"/>
          </p15:clr>
        </p15:guide>
        <p15:guide id="6" orient="horz" pos="4193">
          <p15:clr>
            <a:srgbClr val="F26B43"/>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_dark blue bg">
    <p:bg>
      <p:bgPr>
        <a:solidFill>
          <a:schemeClr val="accent1"/>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39063029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BA11410-92D1-41CB-8862-2ECF865D1859}"/>
              </a:ext>
            </a:extLst>
          </p:cNvPr>
          <p:cNvSpPr>
            <a:spLocks noGrp="1"/>
          </p:cNvSpPr>
          <p:nvPr>
            <p:ph type="title" hasCustomPrompt="1"/>
          </p:nvPr>
        </p:nvSpPr>
        <p:spPr/>
        <p:txBody>
          <a:bodyPr/>
          <a:lstStyle>
            <a:lvl1pPr>
              <a:defRPr>
                <a:solidFill>
                  <a:schemeClr val="bg1"/>
                </a:solidFill>
              </a:defRPr>
            </a:lvl1pPr>
          </a:lstStyle>
          <a:p>
            <a:r>
              <a:rPr lang="en-GB" dirty="0"/>
              <a:t>Click to add title</a:t>
            </a: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1" name="Espace réservé du pied de page 4">
            <a:extLst>
              <a:ext uri="{FF2B5EF4-FFF2-40B4-BE49-F238E27FC236}">
                <a16:creationId xmlns:a16="http://schemas.microsoft.com/office/drawing/2014/main" id="{3A337E3C-975A-4531-B009-493E77B8BE9F}"/>
              </a:ext>
            </a:extLst>
          </p:cNvPr>
          <p:cNvSpPr txBox="1">
            <a:spLocks/>
          </p:cNvSpPr>
          <p:nvPr userDrawn="1"/>
        </p:nvSpPr>
        <p:spPr>
          <a:xfrm>
            <a:off x="1010057" y="6210109"/>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endParaRPr lang="en-GB" dirty="0">
              <a:solidFill>
                <a:schemeClr val="bg1"/>
              </a:solidFill>
            </a:endParaRPr>
          </a:p>
        </p:txBody>
      </p:sp>
      <p:sp>
        <p:nvSpPr>
          <p:cNvPr id="12" name="Text Placeholder 5">
            <a:extLst>
              <a:ext uri="{FF2B5EF4-FFF2-40B4-BE49-F238E27FC236}">
                <a16:creationId xmlns:a16="http://schemas.microsoft.com/office/drawing/2014/main" id="{9155DACB-3D06-4638-98BD-A86D53DF9D2E}"/>
              </a:ext>
            </a:extLst>
          </p:cNvPr>
          <p:cNvSpPr>
            <a:spLocks noGrp="1"/>
          </p:cNvSpPr>
          <p:nvPr>
            <p:ph type="body" sz="quarter" idx="19"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bg1"/>
                </a:solidFill>
              </a:defRPr>
            </a:lvl1pPr>
          </a:lstStyle>
          <a:p>
            <a:pPr lvl="0"/>
            <a:r>
              <a:rPr lang="en-GB" dirty="0"/>
              <a:t>Subtitle of the slide</a:t>
            </a:r>
          </a:p>
        </p:txBody>
      </p:sp>
      <p:sp>
        <p:nvSpPr>
          <p:cNvPr id="14" name="Text Placeholder 8">
            <a:extLst>
              <a:ext uri="{FF2B5EF4-FFF2-40B4-BE49-F238E27FC236}">
                <a16:creationId xmlns:a16="http://schemas.microsoft.com/office/drawing/2014/main" id="{C0F985BA-2405-46F8-A791-304F61703A69}"/>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0" name="Group 9">
            <a:extLst>
              <a:ext uri="{FF2B5EF4-FFF2-40B4-BE49-F238E27FC236}">
                <a16:creationId xmlns:a16="http://schemas.microsoft.com/office/drawing/2014/main" id="{AFAE8B7C-CC3F-487E-848E-3CCBE6FB8A8D}"/>
              </a:ext>
            </a:extLst>
          </p:cNvPr>
          <p:cNvGrpSpPr/>
          <p:nvPr userDrawn="1"/>
        </p:nvGrpSpPr>
        <p:grpSpPr>
          <a:xfrm>
            <a:off x="9310524" y="6104103"/>
            <a:ext cx="2430708" cy="575987"/>
            <a:chOff x="9310524" y="6104103"/>
            <a:chExt cx="2430708" cy="575987"/>
          </a:xfrm>
        </p:grpSpPr>
        <p:pic>
          <p:nvPicPr>
            <p:cNvPr id="13" name="Picture 12">
              <a:extLst>
                <a:ext uri="{FF2B5EF4-FFF2-40B4-BE49-F238E27FC236}">
                  <a16:creationId xmlns:a16="http://schemas.microsoft.com/office/drawing/2014/main" id="{05FA8AEE-4F8C-41A7-A7C3-B4972DDCCC3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5" name="Graphique 12">
              <a:extLst>
                <a:ext uri="{FF2B5EF4-FFF2-40B4-BE49-F238E27FC236}">
                  <a16:creationId xmlns:a16="http://schemas.microsoft.com/office/drawing/2014/main" id="{BFDF8A08-0A3A-426B-8233-01BCDAA1B89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2007529917"/>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93">
          <p15:clr>
            <a:srgbClr val="F26B43"/>
          </p15:clr>
        </p15:guide>
        <p15:guide id="4" orient="horz" pos="600">
          <p15:clr>
            <a:srgbClr val="F26B43"/>
          </p15:clr>
        </p15:guide>
        <p15:guide id="5" orient="horz" pos="3959">
          <p15:clr>
            <a:srgbClr val="F26B43"/>
          </p15:clr>
        </p15:guide>
        <p15:guide id="6" orient="horz" pos="4193">
          <p15:clr>
            <a:srgbClr val="F26B43"/>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erbatim green">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4212604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BA11410-92D1-41CB-8862-2ECF865D1859}"/>
              </a:ext>
            </a:extLst>
          </p:cNvPr>
          <p:cNvSpPr>
            <a:spLocks noGrp="1"/>
          </p:cNvSpPr>
          <p:nvPr>
            <p:ph type="title" hasCustomPrompt="1"/>
          </p:nvPr>
        </p:nvSpPr>
        <p:spPr/>
        <p:txBody>
          <a:bodyPr/>
          <a:lstStyle>
            <a:lvl1pPr>
              <a:defRPr/>
            </a:lvl1pPr>
          </a:lstStyle>
          <a:p>
            <a:r>
              <a:rPr lang="en-GB" dirty="0"/>
              <a:t>Click to add title</a:t>
            </a: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grpSp>
        <p:nvGrpSpPr>
          <p:cNvPr id="18" name="Group 10">
            <a:extLst>
              <a:ext uri="{FF2B5EF4-FFF2-40B4-BE49-F238E27FC236}">
                <a16:creationId xmlns:a16="http://schemas.microsoft.com/office/drawing/2014/main" id="{37034E82-C110-4AF1-81C9-1B2FF8608B01}"/>
              </a:ext>
            </a:extLst>
          </p:cNvPr>
          <p:cNvGrpSpPr>
            <a:grpSpLocks/>
          </p:cNvGrpSpPr>
          <p:nvPr userDrawn="1"/>
        </p:nvGrpSpPr>
        <p:grpSpPr bwMode="auto">
          <a:xfrm rot="10800000" flipH="1">
            <a:off x="517108" y="1483543"/>
            <a:ext cx="1666862" cy="1364432"/>
            <a:chOff x="1033" y="1117"/>
            <a:chExt cx="1907" cy="1561"/>
          </a:xfrm>
          <a:solidFill>
            <a:schemeClr val="tx2"/>
          </a:solidFill>
        </p:grpSpPr>
        <p:sp>
          <p:nvSpPr>
            <p:cNvPr id="19" name="Freeform 11">
              <a:extLst>
                <a:ext uri="{FF2B5EF4-FFF2-40B4-BE49-F238E27FC236}">
                  <a16:creationId xmlns:a16="http://schemas.microsoft.com/office/drawing/2014/main" id="{BD7A13DF-71B0-4DF3-9670-ECE323231743}"/>
                </a:ext>
              </a:extLst>
            </p:cNvPr>
            <p:cNvSpPr>
              <a:spLocks/>
            </p:cNvSpPr>
            <p:nvPr userDrawn="1"/>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0" name="Freeform 12">
              <a:extLst>
                <a:ext uri="{FF2B5EF4-FFF2-40B4-BE49-F238E27FC236}">
                  <a16:creationId xmlns:a16="http://schemas.microsoft.com/office/drawing/2014/main" id="{C79DC92B-9CE8-407F-B93F-CA5ACD8F2E8D}"/>
                </a:ext>
              </a:extLst>
            </p:cNvPr>
            <p:cNvSpPr>
              <a:spLocks/>
            </p:cNvSpPr>
            <p:nvPr userDrawn="1"/>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gr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9436100" cy="2636591"/>
          </a:xfrm>
          <a:prstGeom prst="rect">
            <a:avLst/>
          </a:prstGeom>
        </p:spPr>
        <p:txBody>
          <a:bodyPr anchor="b">
            <a:normAutofit/>
          </a:bodyPr>
          <a:lstStyle>
            <a:lvl1pPr marL="0" indent="0">
              <a:buNone/>
              <a:defRPr sz="2800"/>
            </a:lvl1pPr>
          </a:lstStyle>
          <a:p>
            <a:pPr lvl="0"/>
            <a:r>
              <a:rPr lang="en-GB" dirty="0"/>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60907"/>
            <a:ext cx="9436100" cy="313932"/>
          </a:xfrm>
          <a:prstGeom prst="rect">
            <a:avLst/>
          </a:prstGeom>
        </p:spPr>
        <p:txBody>
          <a:bodyPr anchor="b">
            <a:spAutoFit/>
          </a:bodyPr>
          <a:lstStyle>
            <a:lvl1pPr marL="0" indent="0" algn="r">
              <a:buNone/>
              <a:defRPr sz="1600" b="1">
                <a:solidFill>
                  <a:schemeClr val="tx2"/>
                </a:solidFill>
              </a:defRPr>
            </a:lvl1pPr>
          </a:lstStyle>
          <a:p>
            <a:pPr lvl="0"/>
            <a:r>
              <a:rPr lang="en-GB" dirty="0"/>
              <a:t>Name, Position</a:t>
            </a:r>
          </a:p>
        </p:txBody>
      </p:sp>
      <p:sp>
        <p:nvSpPr>
          <p:cNvPr id="13" name="Text Placeholder 8">
            <a:extLst>
              <a:ext uri="{FF2B5EF4-FFF2-40B4-BE49-F238E27FC236}">
                <a16:creationId xmlns:a16="http://schemas.microsoft.com/office/drawing/2014/main" id="{127F90CE-90C0-4CB7-8B62-E82921015159}"/>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spTree>
    <p:extLst>
      <p:ext uri="{BB962C8B-B14F-4D97-AF65-F5344CB8AC3E}">
        <p14:creationId xmlns:p14="http://schemas.microsoft.com/office/powerpoint/2010/main" val="379193104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93">
          <p15:clr>
            <a:srgbClr val="F26B43"/>
          </p15:clr>
        </p15:guide>
        <p15:guide id="4" orient="horz" pos="600">
          <p15:clr>
            <a:srgbClr val="F26B43"/>
          </p15:clr>
        </p15:guide>
        <p15:guide id="5" orient="horz" pos="3959">
          <p15:clr>
            <a:srgbClr val="F26B43"/>
          </p15:clr>
        </p15:guide>
        <p15:guide id="6" orient="horz" pos="4193">
          <p15:clr>
            <a:srgbClr val="F26B43"/>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batim blue">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710946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BA11410-92D1-41CB-8862-2ECF865D1859}"/>
              </a:ext>
            </a:extLst>
          </p:cNvPr>
          <p:cNvSpPr>
            <a:spLocks noGrp="1"/>
          </p:cNvSpPr>
          <p:nvPr>
            <p:ph type="title" hasCustomPrompt="1"/>
          </p:nvPr>
        </p:nvSpPr>
        <p:spPr/>
        <p:txBody>
          <a:bodyPr/>
          <a:lstStyle>
            <a:lvl1pPr>
              <a:defRPr/>
            </a:lvl1pPr>
          </a:lstStyle>
          <a:p>
            <a:r>
              <a:rPr lang="en-GB" dirty="0"/>
              <a:t>Click to add title</a:t>
            </a: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grpSp>
        <p:nvGrpSpPr>
          <p:cNvPr id="18" name="Group 10">
            <a:extLst>
              <a:ext uri="{FF2B5EF4-FFF2-40B4-BE49-F238E27FC236}">
                <a16:creationId xmlns:a16="http://schemas.microsoft.com/office/drawing/2014/main" id="{37034E82-C110-4AF1-81C9-1B2FF8608B01}"/>
              </a:ext>
            </a:extLst>
          </p:cNvPr>
          <p:cNvGrpSpPr>
            <a:grpSpLocks/>
          </p:cNvGrpSpPr>
          <p:nvPr userDrawn="1"/>
        </p:nvGrpSpPr>
        <p:grpSpPr bwMode="auto">
          <a:xfrm rot="10800000" flipH="1">
            <a:off x="517108" y="1483543"/>
            <a:ext cx="1666862" cy="1364432"/>
            <a:chOff x="1033" y="1117"/>
            <a:chExt cx="1907" cy="1561"/>
          </a:xfrm>
          <a:solidFill>
            <a:schemeClr val="bg2"/>
          </a:solidFill>
        </p:grpSpPr>
        <p:sp>
          <p:nvSpPr>
            <p:cNvPr id="19" name="Freeform 11">
              <a:extLst>
                <a:ext uri="{FF2B5EF4-FFF2-40B4-BE49-F238E27FC236}">
                  <a16:creationId xmlns:a16="http://schemas.microsoft.com/office/drawing/2014/main" id="{BD7A13DF-71B0-4DF3-9670-ECE323231743}"/>
                </a:ext>
              </a:extLst>
            </p:cNvPr>
            <p:cNvSpPr>
              <a:spLocks/>
            </p:cNvSpPr>
            <p:nvPr userDrawn="1"/>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0" name="Freeform 12">
              <a:extLst>
                <a:ext uri="{FF2B5EF4-FFF2-40B4-BE49-F238E27FC236}">
                  <a16:creationId xmlns:a16="http://schemas.microsoft.com/office/drawing/2014/main" id="{C79DC92B-9CE8-407F-B93F-CA5ACD8F2E8D}"/>
                </a:ext>
              </a:extLst>
            </p:cNvPr>
            <p:cNvSpPr>
              <a:spLocks/>
            </p:cNvSpPr>
            <p:nvPr userDrawn="1"/>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gr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9436100" cy="2636591"/>
          </a:xfrm>
          <a:prstGeom prst="rect">
            <a:avLst/>
          </a:prstGeom>
        </p:spPr>
        <p:txBody>
          <a:bodyPr anchor="b">
            <a:normAutofit/>
          </a:bodyPr>
          <a:lstStyle>
            <a:lvl1pPr marL="0" indent="0">
              <a:buNone/>
              <a:defRPr sz="2800"/>
            </a:lvl1pPr>
          </a:lstStyle>
          <a:p>
            <a:pPr lvl="0"/>
            <a:r>
              <a:rPr lang="en-GB" dirty="0"/>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60907"/>
            <a:ext cx="9436100" cy="313932"/>
          </a:xfrm>
          <a:prstGeom prst="rect">
            <a:avLst/>
          </a:prstGeom>
        </p:spPr>
        <p:txBody>
          <a:bodyPr anchor="b">
            <a:spAutoFit/>
          </a:bodyPr>
          <a:lstStyle>
            <a:lvl1pPr marL="0" indent="0" algn="r">
              <a:buNone/>
              <a:defRPr sz="1600" b="1">
                <a:solidFill>
                  <a:schemeClr val="bg2"/>
                </a:solidFill>
              </a:defRPr>
            </a:lvl1pPr>
          </a:lstStyle>
          <a:p>
            <a:pPr lvl="0"/>
            <a:r>
              <a:rPr lang="en-GB" dirty="0"/>
              <a:t>Name, Position</a:t>
            </a:r>
          </a:p>
        </p:txBody>
      </p:sp>
      <p:sp>
        <p:nvSpPr>
          <p:cNvPr id="13" name="Text Placeholder 8">
            <a:extLst>
              <a:ext uri="{FF2B5EF4-FFF2-40B4-BE49-F238E27FC236}">
                <a16:creationId xmlns:a16="http://schemas.microsoft.com/office/drawing/2014/main" id="{DBDFB040-2971-4156-89C7-5AE51AF83447}"/>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spTree>
    <p:extLst>
      <p:ext uri="{BB962C8B-B14F-4D97-AF65-F5344CB8AC3E}">
        <p14:creationId xmlns:p14="http://schemas.microsoft.com/office/powerpoint/2010/main" val="104644351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93">
          <p15:clr>
            <a:srgbClr val="F26B43"/>
          </p15:clr>
        </p15:guide>
        <p15:guide id="4" orient="horz" pos="600">
          <p15:clr>
            <a:srgbClr val="F26B43"/>
          </p15:clr>
        </p15:guide>
        <p15:guide id="5" orient="horz" pos="3959">
          <p15:clr>
            <a:srgbClr val="F26B43"/>
          </p15:clr>
        </p15:guide>
        <p15:guide id="6" orient="horz" pos="4193">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_2 Ipsos MORI Right">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075C7A91-CC93-4B69-84A3-D6E6299E1C1C}"/>
              </a:ext>
            </a:extLst>
          </p:cNvPr>
          <p:cNvGraphicFramePr>
            <a:graphicFrameLocks noChangeAspect="1"/>
          </p:cNvGraphicFramePr>
          <p:nvPr userDrawn="1">
            <p:custDataLst>
              <p:tags r:id="rId1"/>
            </p:custDataLst>
            <p:extLst>
              <p:ext uri="{D42A27DB-BD31-4B8C-83A1-F6EECF244321}">
                <p14:modId xmlns:p14="http://schemas.microsoft.com/office/powerpoint/2010/main" val="1872693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075C7A91-CC93-4B69-84A3-D6E6299E1C1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55627D-8E54-4A37-802B-8C427B3EB1B5}"/>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0" name="Rectangle 9">
            <a:extLst>
              <a:ext uri="{FF2B5EF4-FFF2-40B4-BE49-F238E27FC236}">
                <a16:creationId xmlns:a16="http://schemas.microsoft.com/office/drawing/2014/main" id="{57E47097-F136-43B2-BE43-71747E067B34}"/>
              </a:ext>
            </a:extLst>
          </p:cNvPr>
          <p:cNvSpPr/>
          <p:nvPr userDrawn="1"/>
        </p:nvSpPr>
        <p:spPr>
          <a:xfrm>
            <a:off x="1931" y="2101"/>
            <a:ext cx="10097918" cy="6852677"/>
          </a:xfrm>
          <a:prstGeom prst="rect">
            <a:avLst/>
          </a:prstGeom>
          <a:gradFill flip="none" rotWithShape="1">
            <a:gsLst>
              <a:gs pos="0">
                <a:schemeClr val="tx1">
                  <a:alpha val="60000"/>
                </a:schemeClr>
              </a:gs>
              <a:gs pos="50000">
                <a:srgbClr val="000000">
                  <a:alpha val="0"/>
                </a:srgb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Forme libre : forme 22">
            <a:extLst>
              <a:ext uri="{FF2B5EF4-FFF2-40B4-BE49-F238E27FC236}">
                <a16:creationId xmlns:a16="http://schemas.microsoft.com/office/drawing/2014/main" id="{66AEBE2B-012F-42BB-A823-995DB0D71DD2}"/>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1" name="Forme libre : forme 20">
            <a:extLst>
              <a:ext uri="{FF2B5EF4-FFF2-40B4-BE49-F238E27FC236}">
                <a16:creationId xmlns:a16="http://schemas.microsoft.com/office/drawing/2014/main" id="{534AE452-7F08-4FA5-B95D-44688A32E41E}"/>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59131" y="3001503"/>
            <a:ext cx="7551997" cy="424732"/>
          </a:xfrm>
          <a:prstGeom prst="rect">
            <a:avLst/>
          </a:prstGeo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p:txBody>
      </p:sp>
      <p:sp>
        <p:nvSpPr>
          <p:cNvPr id="19" name="Espace réservé de la date 3">
            <a:extLst>
              <a:ext uri="{FF2B5EF4-FFF2-40B4-BE49-F238E27FC236}">
                <a16:creationId xmlns:a16="http://schemas.microsoft.com/office/drawing/2014/main" id="{11CD5301-9586-45EF-BD7D-6FD0A6A5B078}"/>
              </a:ext>
            </a:extLst>
          </p:cNvPr>
          <p:cNvSpPr>
            <a:spLocks noGrp="1"/>
          </p:cNvSpPr>
          <p:nvPr>
            <p:ph type="dt" sz="half" idx="10"/>
          </p:nvPr>
        </p:nvSpPr>
        <p:spPr>
          <a:xfrm>
            <a:off x="459132" y="4402897"/>
            <a:ext cx="1361105" cy="215444"/>
          </a:xfrm>
          <a:prstGeom prst="rect">
            <a:avLst/>
          </a:prstGeom>
        </p:spPr>
        <p:txBody>
          <a:bodyPr wrap="none" lIns="108000" tIns="0" rIns="180000" bIns="0">
            <a:spAutoFit/>
          </a:bodyPr>
          <a:lstStyle>
            <a:lvl1pPr>
              <a:defRPr sz="1400">
                <a:solidFill>
                  <a:schemeClr val="bg1"/>
                </a:solidFill>
              </a:defRPr>
            </a:lvl1pPr>
          </a:lstStyle>
          <a:p>
            <a:fld id="{BC882573-CF8D-477B-8EF6-9CF97BBEDB1A}" type="datetime3">
              <a:rPr lang="en-GB" smtClean="0"/>
              <a:t>23 August, 2022</a:t>
            </a:fld>
            <a:endParaRPr lang="en-GB" dirty="0"/>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459207" y="521852"/>
            <a:ext cx="7551997" cy="2475348"/>
          </a:xfrm>
        </p:spPr>
        <p:txBody>
          <a:bodyPr lIns="72000" anchor="t">
            <a:normAutofit/>
          </a:bodyPr>
          <a:lstStyle>
            <a:lvl1pPr algn="l">
              <a:lnSpc>
                <a:spcPct val="80000"/>
              </a:lnSpc>
              <a:defRPr sz="6000" b="1" cap="all" spc="-200" baseline="0">
                <a:solidFill>
                  <a:schemeClr val="bg1"/>
                </a:solidFill>
                <a:latin typeface="Arial Black" panose="020B0A04020102020204" pitchFamily="34" charset="0"/>
              </a:defRPr>
            </a:lvl1pPr>
          </a:lstStyle>
          <a:p>
            <a:r>
              <a:rPr lang="en-GB" dirty="0"/>
              <a:t>Click to add title</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59132" y="4014515"/>
            <a:ext cx="2578642" cy="369332"/>
          </a:xfrm>
          <a:prstGeom prst="rect">
            <a:avLst/>
          </a:prstGeo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Name of the speaker</a:t>
            </a:r>
          </a:p>
        </p:txBody>
      </p:sp>
      <p:cxnSp>
        <p:nvCxnSpPr>
          <p:cNvPr id="27" name="Connecteur droit 26">
            <a:extLst>
              <a:ext uri="{FF2B5EF4-FFF2-40B4-BE49-F238E27FC236}">
                <a16:creationId xmlns:a16="http://schemas.microsoft.com/office/drawing/2014/main" id="{55C72328-61FF-4531-AF88-298161BE3728}"/>
              </a:ext>
            </a:extLst>
          </p:cNvPr>
          <p:cNvCxnSpPr>
            <a:cxnSpLocks/>
          </p:cNvCxnSpPr>
          <p:nvPr userDrawn="1"/>
        </p:nvCxnSpPr>
        <p:spPr>
          <a:xfrm>
            <a:off x="571500"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space réservé pour une image  9">
            <a:extLst>
              <a:ext uri="{FF2B5EF4-FFF2-40B4-BE49-F238E27FC236}">
                <a16:creationId xmlns:a16="http://schemas.microsoft.com/office/drawing/2014/main" id="{6C534BFF-1A95-4394-BBD6-3596A2F9ED33}"/>
              </a:ext>
            </a:extLst>
          </p:cNvPr>
          <p:cNvSpPr>
            <a:spLocks noGrp="1"/>
          </p:cNvSpPr>
          <p:nvPr>
            <p:ph type="pic" sz="quarter" idx="11" hasCustomPrompt="1"/>
          </p:nvPr>
        </p:nvSpPr>
        <p:spPr>
          <a:xfrm>
            <a:off x="574342" y="5766400"/>
            <a:ext cx="1245895" cy="914400"/>
          </a:xfrm>
          <a:prstGeom prst="rect">
            <a:avLst/>
          </a:prstGeom>
          <a:solidFill>
            <a:schemeClr val="bg1">
              <a:lumMod val="95000"/>
            </a:schemeClr>
          </a:solidFill>
        </p:spPr>
        <p:txBody>
          <a:bodyPr tIns="72000">
            <a:normAutofit/>
          </a:bodyPr>
          <a:lstStyle>
            <a:lvl1pPr marL="0" indent="0" algn="ctr">
              <a:buNone/>
              <a:defRPr sz="1100"/>
            </a:lvl1pPr>
          </a:lstStyle>
          <a:p>
            <a:r>
              <a:rPr lang="en-GB" dirty="0"/>
              <a:t>CUSTOMER'S LOGO</a:t>
            </a:r>
          </a:p>
        </p:txBody>
      </p:sp>
      <p:grpSp>
        <p:nvGrpSpPr>
          <p:cNvPr id="14" name="Group 13">
            <a:extLst>
              <a:ext uri="{FF2B5EF4-FFF2-40B4-BE49-F238E27FC236}">
                <a16:creationId xmlns:a16="http://schemas.microsoft.com/office/drawing/2014/main" id="{D8C910A3-C84F-4380-B957-BA2FBAF1514E}"/>
              </a:ext>
            </a:extLst>
          </p:cNvPr>
          <p:cNvGrpSpPr/>
          <p:nvPr userDrawn="1"/>
        </p:nvGrpSpPr>
        <p:grpSpPr>
          <a:xfrm>
            <a:off x="9310524" y="6104103"/>
            <a:ext cx="2430708" cy="575987"/>
            <a:chOff x="9310524" y="6104103"/>
            <a:chExt cx="2430708" cy="575987"/>
          </a:xfrm>
        </p:grpSpPr>
        <p:pic>
          <p:nvPicPr>
            <p:cNvPr id="15" name="Picture 14">
              <a:extLst>
                <a:ext uri="{FF2B5EF4-FFF2-40B4-BE49-F238E27FC236}">
                  <a16:creationId xmlns:a16="http://schemas.microsoft.com/office/drawing/2014/main" id="{412E8FB4-6B2A-4C4C-9C84-E02FD6FD488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6" name="Graphique 12">
              <a:extLst>
                <a:ext uri="{FF2B5EF4-FFF2-40B4-BE49-F238E27FC236}">
                  <a16:creationId xmlns:a16="http://schemas.microsoft.com/office/drawing/2014/main" id="{1A82E81A-D5BC-45F8-9FE6-CBDA15665F2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3074738040"/>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29">
          <p15:clr>
            <a:srgbClr val="F26B43"/>
          </p15:clr>
        </p15:guide>
        <p15:guide id="4" orient="horz" pos="1888">
          <p15:clr>
            <a:srgbClr val="F26B43"/>
          </p15:clr>
        </p15:guide>
        <p15:guide id="5" orient="horz" pos="3340">
          <p15:clr>
            <a:srgbClr val="F26B43"/>
          </p15:clr>
        </p15:guide>
        <p15:guide id="6" orient="horz" pos="3916">
          <p15:clr>
            <a:srgbClr val="F26B43"/>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Verbatim_Turquoise bg">
    <p:bg>
      <p:bgPr>
        <a:solidFill>
          <a:schemeClr val="tx2"/>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39400773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BA11410-92D1-41CB-8862-2ECF865D1859}"/>
              </a:ext>
            </a:extLst>
          </p:cNvPr>
          <p:cNvSpPr>
            <a:spLocks noGrp="1"/>
          </p:cNvSpPr>
          <p:nvPr>
            <p:ph type="title" hasCustomPrompt="1"/>
          </p:nvPr>
        </p:nvSpPr>
        <p:spPr/>
        <p:txBody>
          <a:bodyPr/>
          <a:lstStyle>
            <a:lvl1pPr>
              <a:defRPr>
                <a:solidFill>
                  <a:schemeClr val="bg1"/>
                </a:solidFill>
              </a:defRPr>
            </a:lvl1pPr>
          </a:lstStyle>
          <a:p>
            <a:r>
              <a:rPr lang="en-GB" dirty="0"/>
              <a:t>Click to add title</a:t>
            </a:r>
          </a:p>
        </p:txBody>
      </p:sp>
      <p:grpSp>
        <p:nvGrpSpPr>
          <p:cNvPr id="18" name="Group 10">
            <a:extLst>
              <a:ext uri="{FF2B5EF4-FFF2-40B4-BE49-F238E27FC236}">
                <a16:creationId xmlns:a16="http://schemas.microsoft.com/office/drawing/2014/main" id="{37034E82-C110-4AF1-81C9-1B2FF8608B01}"/>
              </a:ext>
            </a:extLst>
          </p:cNvPr>
          <p:cNvGrpSpPr>
            <a:grpSpLocks/>
          </p:cNvGrpSpPr>
          <p:nvPr userDrawn="1"/>
        </p:nvGrpSpPr>
        <p:grpSpPr bwMode="auto">
          <a:xfrm rot="10800000" flipH="1">
            <a:off x="517108" y="1483543"/>
            <a:ext cx="1666862" cy="1364432"/>
            <a:chOff x="1033" y="1117"/>
            <a:chExt cx="1907" cy="1561"/>
          </a:xfrm>
          <a:solidFill>
            <a:schemeClr val="bg1"/>
          </a:solidFill>
        </p:grpSpPr>
        <p:sp>
          <p:nvSpPr>
            <p:cNvPr id="19" name="Freeform 11">
              <a:extLst>
                <a:ext uri="{FF2B5EF4-FFF2-40B4-BE49-F238E27FC236}">
                  <a16:creationId xmlns:a16="http://schemas.microsoft.com/office/drawing/2014/main" id="{BD7A13DF-71B0-4DF3-9670-ECE323231743}"/>
                </a:ext>
              </a:extLst>
            </p:cNvPr>
            <p:cNvSpPr>
              <a:spLocks/>
            </p:cNvSpPr>
            <p:nvPr userDrawn="1"/>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0" name="Freeform 12">
              <a:extLst>
                <a:ext uri="{FF2B5EF4-FFF2-40B4-BE49-F238E27FC236}">
                  <a16:creationId xmlns:a16="http://schemas.microsoft.com/office/drawing/2014/main" id="{C79DC92B-9CE8-407F-B93F-CA5ACD8F2E8D}"/>
                </a:ext>
              </a:extLst>
            </p:cNvPr>
            <p:cNvSpPr>
              <a:spLocks/>
            </p:cNvSpPr>
            <p:nvPr userDrawn="1"/>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gr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9436100" cy="2636591"/>
          </a:xfrm>
          <a:prstGeom prst="rect">
            <a:avLst/>
          </a:prstGeom>
        </p:spPr>
        <p:txBody>
          <a:bodyPr anchor="b">
            <a:normAutofit/>
          </a:bodyPr>
          <a:lstStyle>
            <a:lvl1pPr marL="0" indent="0">
              <a:buNone/>
              <a:defRPr sz="2800">
                <a:solidFill>
                  <a:schemeClr val="bg1"/>
                </a:solidFill>
              </a:defRPr>
            </a:lvl1pPr>
          </a:lstStyle>
          <a:p>
            <a:pPr lvl="0"/>
            <a:r>
              <a:rPr lang="en-GB" dirty="0"/>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60907"/>
            <a:ext cx="9436100" cy="313932"/>
          </a:xfrm>
          <a:prstGeom prst="rect">
            <a:avLst/>
          </a:prstGeom>
        </p:spPr>
        <p:txBody>
          <a:bodyPr anchor="b">
            <a:spAutoFit/>
          </a:bodyPr>
          <a:lstStyle>
            <a:lvl1pPr marL="0" indent="0" algn="r">
              <a:buNone/>
              <a:defRPr sz="1600" b="1">
                <a:solidFill>
                  <a:schemeClr val="bg1"/>
                </a:solidFill>
              </a:defRPr>
            </a:lvl1pPr>
          </a:lstStyle>
          <a:p>
            <a:pPr lvl="0"/>
            <a:r>
              <a:rPr lang="en-GB" dirty="0"/>
              <a:t>Name, Position</a:t>
            </a:r>
          </a:p>
        </p:txBody>
      </p:sp>
      <p:sp>
        <p:nvSpPr>
          <p:cNvPr id="12" name="Espace réservé du numéro de diapositive 5">
            <a:extLst>
              <a:ext uri="{FF2B5EF4-FFF2-40B4-BE49-F238E27FC236}">
                <a16:creationId xmlns:a16="http://schemas.microsoft.com/office/drawing/2014/main" id="{A4362090-70AB-42DA-8516-AA16D6128CAA}"/>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3" name="Espace réservé du pied de page 4">
            <a:extLst>
              <a:ext uri="{FF2B5EF4-FFF2-40B4-BE49-F238E27FC236}">
                <a16:creationId xmlns:a16="http://schemas.microsoft.com/office/drawing/2014/main" id="{7B385EB7-2917-4DC7-8FDF-8CBB12481DBB}"/>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endParaRPr lang="en-GB" dirty="0">
              <a:solidFill>
                <a:schemeClr val="bg1"/>
              </a:solidFill>
            </a:endParaRPr>
          </a:p>
        </p:txBody>
      </p:sp>
      <p:sp>
        <p:nvSpPr>
          <p:cNvPr id="22" name="Text Placeholder 8">
            <a:extLst>
              <a:ext uri="{FF2B5EF4-FFF2-40B4-BE49-F238E27FC236}">
                <a16:creationId xmlns:a16="http://schemas.microsoft.com/office/drawing/2014/main" id="{9D446155-8F5D-4177-8595-E15E1DED21A6}"/>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23" name="Group 22">
            <a:extLst>
              <a:ext uri="{FF2B5EF4-FFF2-40B4-BE49-F238E27FC236}">
                <a16:creationId xmlns:a16="http://schemas.microsoft.com/office/drawing/2014/main" id="{83267BF1-D398-4DD9-85D2-96D10B1986BA}"/>
              </a:ext>
            </a:extLst>
          </p:cNvPr>
          <p:cNvGrpSpPr/>
          <p:nvPr userDrawn="1"/>
        </p:nvGrpSpPr>
        <p:grpSpPr>
          <a:xfrm>
            <a:off x="9310524" y="6104103"/>
            <a:ext cx="2430708" cy="575987"/>
            <a:chOff x="9310524" y="6104103"/>
            <a:chExt cx="2430708" cy="575987"/>
          </a:xfrm>
        </p:grpSpPr>
        <p:pic>
          <p:nvPicPr>
            <p:cNvPr id="25" name="Picture 24">
              <a:extLst>
                <a:ext uri="{FF2B5EF4-FFF2-40B4-BE49-F238E27FC236}">
                  <a16:creationId xmlns:a16="http://schemas.microsoft.com/office/drawing/2014/main" id="{FA59DD35-EEE5-41F4-AC25-865CD7D7360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26" name="Graphique 12">
              <a:extLst>
                <a:ext uri="{FF2B5EF4-FFF2-40B4-BE49-F238E27FC236}">
                  <a16:creationId xmlns:a16="http://schemas.microsoft.com/office/drawing/2014/main" id="{40D5267B-3A4D-4C72-BE94-50F3C5600FB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729815281"/>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93">
          <p15:clr>
            <a:srgbClr val="F26B43"/>
          </p15:clr>
        </p15:guide>
        <p15:guide id="4" orient="horz" pos="600">
          <p15:clr>
            <a:srgbClr val="F26B43"/>
          </p15:clr>
        </p15:guide>
        <p15:guide id="5" orient="horz" pos="3959">
          <p15:clr>
            <a:srgbClr val="F26B43"/>
          </p15:clr>
        </p15:guide>
        <p15:guide id="6" orient="horz" pos="4193">
          <p15:clr>
            <a:srgbClr val="F26B43"/>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Verbatim_Violet bg">
    <p:bg>
      <p:bgPr>
        <a:solidFill>
          <a:schemeClr val="accent4"/>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extLst>
              <p:ext uri="{D42A27DB-BD31-4B8C-83A1-F6EECF244321}">
                <p14:modId xmlns:p14="http://schemas.microsoft.com/office/powerpoint/2010/main" val="10583320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BA11410-92D1-41CB-8862-2ECF865D1859}"/>
              </a:ext>
            </a:extLst>
          </p:cNvPr>
          <p:cNvSpPr>
            <a:spLocks noGrp="1"/>
          </p:cNvSpPr>
          <p:nvPr>
            <p:ph type="title" hasCustomPrompt="1"/>
          </p:nvPr>
        </p:nvSpPr>
        <p:spPr/>
        <p:txBody>
          <a:bodyPr/>
          <a:lstStyle>
            <a:lvl1pPr>
              <a:defRPr>
                <a:solidFill>
                  <a:schemeClr val="bg1"/>
                </a:solidFill>
              </a:defRPr>
            </a:lvl1pPr>
          </a:lstStyle>
          <a:p>
            <a:r>
              <a:rPr lang="en-GB" dirty="0"/>
              <a:t>Click to add title</a:t>
            </a:r>
          </a:p>
        </p:txBody>
      </p:sp>
      <p:grpSp>
        <p:nvGrpSpPr>
          <p:cNvPr id="18" name="Group 10">
            <a:extLst>
              <a:ext uri="{FF2B5EF4-FFF2-40B4-BE49-F238E27FC236}">
                <a16:creationId xmlns:a16="http://schemas.microsoft.com/office/drawing/2014/main" id="{37034E82-C110-4AF1-81C9-1B2FF8608B01}"/>
              </a:ext>
            </a:extLst>
          </p:cNvPr>
          <p:cNvGrpSpPr>
            <a:grpSpLocks/>
          </p:cNvGrpSpPr>
          <p:nvPr userDrawn="1"/>
        </p:nvGrpSpPr>
        <p:grpSpPr bwMode="auto">
          <a:xfrm rot="10800000" flipH="1">
            <a:off x="517108" y="1483543"/>
            <a:ext cx="1666862" cy="1364432"/>
            <a:chOff x="1033" y="1117"/>
            <a:chExt cx="1907" cy="1561"/>
          </a:xfrm>
          <a:solidFill>
            <a:schemeClr val="bg1"/>
          </a:solidFill>
        </p:grpSpPr>
        <p:sp>
          <p:nvSpPr>
            <p:cNvPr id="19" name="Freeform 11">
              <a:extLst>
                <a:ext uri="{FF2B5EF4-FFF2-40B4-BE49-F238E27FC236}">
                  <a16:creationId xmlns:a16="http://schemas.microsoft.com/office/drawing/2014/main" id="{BD7A13DF-71B0-4DF3-9670-ECE323231743}"/>
                </a:ext>
              </a:extLst>
            </p:cNvPr>
            <p:cNvSpPr>
              <a:spLocks/>
            </p:cNvSpPr>
            <p:nvPr userDrawn="1"/>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0" name="Freeform 12">
              <a:extLst>
                <a:ext uri="{FF2B5EF4-FFF2-40B4-BE49-F238E27FC236}">
                  <a16:creationId xmlns:a16="http://schemas.microsoft.com/office/drawing/2014/main" id="{C79DC92B-9CE8-407F-B93F-CA5ACD8F2E8D}"/>
                </a:ext>
              </a:extLst>
            </p:cNvPr>
            <p:cNvSpPr>
              <a:spLocks/>
            </p:cNvSpPr>
            <p:nvPr userDrawn="1"/>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gr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51088" y="1494906"/>
            <a:ext cx="9436100" cy="2636591"/>
          </a:xfrm>
          <a:prstGeom prst="rect">
            <a:avLst/>
          </a:prstGeom>
        </p:spPr>
        <p:txBody>
          <a:bodyPr anchor="b">
            <a:normAutofit/>
          </a:bodyPr>
          <a:lstStyle>
            <a:lvl1pPr marL="0" indent="0">
              <a:buNone/>
              <a:defRPr sz="2800">
                <a:solidFill>
                  <a:schemeClr val="bg1"/>
                </a:solidFill>
              </a:defRPr>
            </a:lvl1pPr>
          </a:lstStyle>
          <a:p>
            <a:pPr lvl="0"/>
            <a:r>
              <a:rPr lang="en-GB" dirty="0"/>
              <a:t>Insert your quote here</a:t>
            </a:r>
          </a:p>
        </p:txBody>
      </p:sp>
      <p:sp>
        <p:nvSpPr>
          <p:cNvPr id="24" name="Espace réservé du texte 20">
            <a:extLst>
              <a:ext uri="{FF2B5EF4-FFF2-40B4-BE49-F238E27FC236}">
                <a16:creationId xmlns:a16="http://schemas.microsoft.com/office/drawing/2014/main" id="{6B6F846B-8F0A-42EC-8144-B2B9983BA972}"/>
              </a:ext>
            </a:extLst>
          </p:cNvPr>
          <p:cNvSpPr>
            <a:spLocks noGrp="1"/>
          </p:cNvSpPr>
          <p:nvPr>
            <p:ph type="body" sz="quarter" idx="16" hasCustomPrompt="1"/>
          </p:nvPr>
        </p:nvSpPr>
        <p:spPr>
          <a:xfrm>
            <a:off x="2351088" y="4260907"/>
            <a:ext cx="9436100" cy="313932"/>
          </a:xfrm>
          <a:prstGeom prst="rect">
            <a:avLst/>
          </a:prstGeom>
        </p:spPr>
        <p:txBody>
          <a:bodyPr anchor="b">
            <a:spAutoFit/>
          </a:bodyPr>
          <a:lstStyle>
            <a:lvl1pPr marL="0" indent="0" algn="r">
              <a:buNone/>
              <a:defRPr sz="1600" b="1">
                <a:solidFill>
                  <a:schemeClr val="bg1"/>
                </a:solidFill>
              </a:defRPr>
            </a:lvl1pPr>
          </a:lstStyle>
          <a:p>
            <a:pPr lvl="0"/>
            <a:r>
              <a:rPr lang="en-GB" dirty="0"/>
              <a:t>Name, Position</a:t>
            </a:r>
          </a:p>
        </p:txBody>
      </p:sp>
      <p:sp>
        <p:nvSpPr>
          <p:cNvPr id="12" name="Espace réservé du numéro de diapositive 5">
            <a:extLst>
              <a:ext uri="{FF2B5EF4-FFF2-40B4-BE49-F238E27FC236}">
                <a16:creationId xmlns:a16="http://schemas.microsoft.com/office/drawing/2014/main" id="{A4362090-70AB-42DA-8516-AA16D6128CAA}"/>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3" name="Espace réservé du pied de page 4">
            <a:extLst>
              <a:ext uri="{FF2B5EF4-FFF2-40B4-BE49-F238E27FC236}">
                <a16:creationId xmlns:a16="http://schemas.microsoft.com/office/drawing/2014/main" id="{7B385EB7-2917-4DC7-8FDF-8CBB12481DBB}"/>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endParaRPr lang="en-GB" dirty="0">
              <a:solidFill>
                <a:schemeClr val="bg1"/>
              </a:solidFill>
            </a:endParaRPr>
          </a:p>
        </p:txBody>
      </p:sp>
      <p:sp>
        <p:nvSpPr>
          <p:cNvPr id="22" name="Text Placeholder 8">
            <a:extLst>
              <a:ext uri="{FF2B5EF4-FFF2-40B4-BE49-F238E27FC236}">
                <a16:creationId xmlns:a16="http://schemas.microsoft.com/office/drawing/2014/main" id="{7D15C13A-E0C9-4E45-9B37-95C58B66ABB9}"/>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4" name="Group 13">
            <a:extLst>
              <a:ext uri="{FF2B5EF4-FFF2-40B4-BE49-F238E27FC236}">
                <a16:creationId xmlns:a16="http://schemas.microsoft.com/office/drawing/2014/main" id="{E578300F-D629-4F01-921E-7537856A173C}"/>
              </a:ext>
            </a:extLst>
          </p:cNvPr>
          <p:cNvGrpSpPr/>
          <p:nvPr userDrawn="1"/>
        </p:nvGrpSpPr>
        <p:grpSpPr>
          <a:xfrm>
            <a:off x="9310524" y="6104103"/>
            <a:ext cx="2430708" cy="575987"/>
            <a:chOff x="9310524" y="6104103"/>
            <a:chExt cx="2430708" cy="575987"/>
          </a:xfrm>
        </p:grpSpPr>
        <p:pic>
          <p:nvPicPr>
            <p:cNvPr id="15" name="Picture 14">
              <a:extLst>
                <a:ext uri="{FF2B5EF4-FFF2-40B4-BE49-F238E27FC236}">
                  <a16:creationId xmlns:a16="http://schemas.microsoft.com/office/drawing/2014/main" id="{9E2A4496-5641-4DFF-B9B7-AED03B551CE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6" name="Graphique 12">
              <a:extLst>
                <a:ext uri="{FF2B5EF4-FFF2-40B4-BE49-F238E27FC236}">
                  <a16:creationId xmlns:a16="http://schemas.microsoft.com/office/drawing/2014/main" id="{13380F99-2610-4F40-9218-952CB0909FAF}"/>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3399520291"/>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93">
          <p15:clr>
            <a:srgbClr val="F26B43"/>
          </p15:clr>
        </p15:guide>
        <p15:guide id="4" orient="horz" pos="600">
          <p15:clr>
            <a:srgbClr val="F26B43"/>
          </p15:clr>
        </p15:guide>
        <p15:guide id="5" orient="horz" pos="3959">
          <p15:clr>
            <a:srgbClr val="F26B43"/>
          </p15:clr>
        </p15:guide>
        <p15:guide id="6" orient="horz" pos="4193">
          <p15:clr>
            <a:srgbClr val="F26B43"/>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visual">
    <p:spTree>
      <p:nvGrpSpPr>
        <p:cNvPr id="1" name=""/>
        <p:cNvGrpSpPr/>
        <p:nvPr/>
      </p:nvGrpSpPr>
      <p:grpSpPr>
        <a:xfrm>
          <a:off x="0" y="0"/>
          <a:ext cx="0" cy="0"/>
          <a:chOff x="0" y="0"/>
          <a:chExt cx="0" cy="0"/>
        </a:xfrm>
      </p:grpSpPr>
      <p:sp>
        <p:nvSpPr>
          <p:cNvPr id="13" name="Espace réservé pour une image  14">
            <a:extLst>
              <a:ext uri="{FF2B5EF4-FFF2-40B4-BE49-F238E27FC236}">
                <a16:creationId xmlns:a16="http://schemas.microsoft.com/office/drawing/2014/main" id="{CF658DAE-7146-4BB8-8107-92D632B4BBF9}"/>
              </a:ext>
            </a:extLst>
          </p:cNvPr>
          <p:cNvSpPr>
            <a:spLocks noGrp="1"/>
          </p:cNvSpPr>
          <p:nvPr>
            <p:ph type="pic" sz="quarter" idx="16" hasCustomPrompt="1"/>
          </p:nvPr>
        </p:nvSpPr>
        <p:spPr>
          <a:xfrm>
            <a:off x="5123892" y="0"/>
            <a:ext cx="7068108" cy="6858000"/>
          </a:xfrm>
          <a:prstGeom prst="rect">
            <a:avLst/>
          </a:prstGeom>
          <a:solidFill>
            <a:schemeClr val="bg1">
              <a:lumMod val="95000"/>
            </a:schemeClr>
          </a:solidFill>
        </p:spPr>
        <p:txBody>
          <a:bodyPr wrap="square">
            <a:noAutofit/>
          </a:bodyPr>
          <a:lstStyle/>
          <a:p>
            <a:r>
              <a:rPr lang="en-GB" dirty="0"/>
              <a:t> </a:t>
            </a:r>
          </a:p>
        </p:txBody>
      </p:sp>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1"/>
            </p:custDataLst>
            <p:extLst>
              <p:ext uri="{D42A27DB-BD31-4B8C-83A1-F6EECF244321}">
                <p14:modId xmlns:p14="http://schemas.microsoft.com/office/powerpoint/2010/main" val="32589028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8" name="Titre 7">
            <a:extLst>
              <a:ext uri="{FF2B5EF4-FFF2-40B4-BE49-F238E27FC236}">
                <a16:creationId xmlns:a16="http://schemas.microsoft.com/office/drawing/2014/main" id="{9268312D-3189-4A3C-983A-806700EB878B}"/>
              </a:ext>
            </a:extLst>
          </p:cNvPr>
          <p:cNvSpPr>
            <a:spLocks noGrp="1"/>
          </p:cNvSpPr>
          <p:nvPr>
            <p:ph type="title" hasCustomPrompt="1"/>
          </p:nvPr>
        </p:nvSpPr>
        <p:spPr/>
        <p:txBody>
          <a:bodyPr/>
          <a:lstStyle>
            <a:lvl1pPr>
              <a:defRPr/>
            </a:lvl1pPr>
          </a:lstStyle>
          <a:p>
            <a:r>
              <a:rPr lang="en-GB" dirty="0"/>
              <a:t>Click to add title</a:t>
            </a:r>
          </a:p>
        </p:txBody>
      </p:sp>
      <p:sp>
        <p:nvSpPr>
          <p:cNvPr id="11" name="Espace réservé du numéro de diapositive 10">
            <a:extLst>
              <a:ext uri="{FF2B5EF4-FFF2-40B4-BE49-F238E27FC236}">
                <a16:creationId xmlns:a16="http://schemas.microsoft.com/office/drawing/2014/main" id="{D13C9137-663D-49DC-8F1F-B4154A1768F8}"/>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10" name="Content Placeholder 2">
            <a:extLst>
              <a:ext uri="{FF2B5EF4-FFF2-40B4-BE49-F238E27FC236}">
                <a16:creationId xmlns:a16="http://schemas.microsoft.com/office/drawing/2014/main" id="{BC255F4D-0F63-429F-A210-8AB39E1597B6}"/>
              </a:ext>
            </a:extLst>
          </p:cNvPr>
          <p:cNvSpPr>
            <a:spLocks noGrp="1"/>
          </p:cNvSpPr>
          <p:nvPr>
            <p:ph idx="1" hasCustomPrompt="1"/>
          </p:nvPr>
        </p:nvSpPr>
        <p:spPr>
          <a:xfrm>
            <a:off x="404786" y="1808820"/>
            <a:ext cx="4431074" cy="3868080"/>
          </a:xfrm>
          <a:prstGeom prst="rect">
            <a:avLst/>
          </a:prstGeom>
        </p:spPr>
        <p:txBody>
          <a:bodyPr vert="horz" lIns="91440" tIns="45720" rIns="91440" bIns="45720" rtlCol="0">
            <a:normAutofit/>
          </a:bodyPr>
          <a:lstStyle>
            <a:lvl1pPr marL="285750" indent="-285750">
              <a:buClr>
                <a:schemeClr val="bg2">
                  <a:lumMod val="75000"/>
                </a:schemeClr>
              </a:buClr>
              <a:buFont typeface="Arial" panose="020B0604020202020204" pitchFamily="34" charset="0"/>
              <a:buChar char="●"/>
              <a:defRPr lang="en-GB" dirty="0">
                <a:solidFill>
                  <a:schemeClr val="bg2">
                    <a:lumMod val="75000"/>
                  </a:schemeClr>
                </a:solidFill>
              </a:defRPr>
            </a:lvl1pPr>
            <a:lvl2pPr>
              <a:defRPr lang="en-GB" dirty="0">
                <a:solidFill>
                  <a:schemeClr val="bg2">
                    <a:lumMod val="75000"/>
                  </a:schemeClr>
                </a:solidFill>
              </a:defRPr>
            </a:lvl2pPr>
            <a:lvl3pPr>
              <a:defRPr lang="en-GB" dirty="0">
                <a:solidFill>
                  <a:schemeClr val="bg2">
                    <a:lumMod val="75000"/>
                  </a:schemeClr>
                </a:solidFill>
              </a:defRPr>
            </a:lvl3pPr>
          </a:lstStyle>
          <a:p>
            <a:pPr marL="225425" lvl="0" indent="-225425">
              <a:buClr>
                <a:schemeClr val="bg1"/>
              </a:buClr>
              <a:buSzPct val="80000"/>
              <a:buFont typeface="Arial" panose="020B0604020202020204" pitchFamily="34" charset="0"/>
              <a:buChar char="●"/>
            </a:pPr>
            <a:r>
              <a:rPr lang="en-GB" dirty="0"/>
              <a:t>Click to add text </a:t>
            </a:r>
          </a:p>
          <a:p>
            <a:pPr lvl="1" indent="-222250">
              <a:buFont typeface="Arial" panose="020B0604020202020204" pitchFamily="34" charset="0"/>
              <a:buChar char="■"/>
            </a:pPr>
            <a:r>
              <a:rPr lang="en-GB" dirty="0"/>
              <a:t>Second level</a:t>
            </a:r>
          </a:p>
          <a:p>
            <a:pPr lvl="2"/>
            <a:r>
              <a:rPr lang="en-GB" dirty="0"/>
              <a:t>Third level</a:t>
            </a:r>
          </a:p>
        </p:txBody>
      </p:sp>
      <p:sp>
        <p:nvSpPr>
          <p:cNvPr id="15" name="Text Placeholder 5">
            <a:extLst>
              <a:ext uri="{FF2B5EF4-FFF2-40B4-BE49-F238E27FC236}">
                <a16:creationId xmlns:a16="http://schemas.microsoft.com/office/drawing/2014/main" id="{083A6358-BC27-4F7C-A37A-1876A50E5040}"/>
              </a:ext>
            </a:extLst>
          </p:cNvPr>
          <p:cNvSpPr>
            <a:spLocks noGrp="1"/>
          </p:cNvSpPr>
          <p:nvPr>
            <p:ph type="body" sz="quarter" idx="19" hasCustomPrompt="1"/>
          </p:nvPr>
        </p:nvSpPr>
        <p:spPr>
          <a:xfrm>
            <a:off x="404786" y="1016732"/>
            <a:ext cx="11384280" cy="323165"/>
          </a:xfrm>
          <a:prstGeom prst="rect">
            <a:avLst/>
          </a:prstGeom>
          <a:noFill/>
        </p:spPr>
        <p:txBody>
          <a:bodyPr wrap="none" lIns="162000" rIns="162000" bIns="0">
            <a:spAutoFit/>
          </a:bodyPr>
          <a:lstStyle>
            <a:lvl1pPr marL="0" indent="0">
              <a:buNone/>
              <a:defRPr sz="2000">
                <a:solidFill>
                  <a:schemeClr val="tx2"/>
                </a:solidFill>
              </a:defRPr>
            </a:lvl1pPr>
          </a:lstStyle>
          <a:p>
            <a:pPr lvl="0"/>
            <a:r>
              <a:rPr lang="en-GB" dirty="0"/>
              <a:t>Subtitle of the slide</a:t>
            </a:r>
          </a:p>
        </p:txBody>
      </p:sp>
      <p:sp>
        <p:nvSpPr>
          <p:cNvPr id="12" name="Text Placeholder 8">
            <a:extLst>
              <a:ext uri="{FF2B5EF4-FFF2-40B4-BE49-F238E27FC236}">
                <a16:creationId xmlns:a16="http://schemas.microsoft.com/office/drawing/2014/main" id="{D602898E-2F33-494B-96C6-3A2F1630C057}"/>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spTree>
    <p:extLst>
      <p:ext uri="{BB962C8B-B14F-4D97-AF65-F5344CB8AC3E}">
        <p14:creationId xmlns:p14="http://schemas.microsoft.com/office/powerpoint/2010/main" val="1930764813"/>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96">
          <p15:clr>
            <a:srgbClr val="F26B43"/>
          </p15:clr>
        </p15:guide>
        <p15:guide id="5" orient="horz" pos="1136">
          <p15:clr>
            <a:srgbClr val="F26B43"/>
          </p15:clr>
        </p15:guide>
        <p15:guide id="6" orient="horz" pos="3584">
          <p15:clr>
            <a:srgbClr val="F26B43"/>
          </p15:clr>
        </p15:guide>
        <p15:guide id="7" orient="horz" pos="3963">
          <p15:clr>
            <a:srgbClr val="F26B43"/>
          </p15:clr>
        </p15:guide>
        <p15:guide id="8" orient="horz" pos="4194">
          <p15:clr>
            <a:srgbClr val="F26B43"/>
          </p15:clr>
        </p15:guide>
        <p15:guide id="9" pos="366">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olumns with titles">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8BA11410-92D1-41CB-8862-2ECF865D1859}"/>
              </a:ext>
            </a:extLst>
          </p:cNvPr>
          <p:cNvSpPr>
            <a:spLocks noGrp="1"/>
          </p:cNvSpPr>
          <p:nvPr>
            <p:ph type="title" hasCustomPrompt="1"/>
          </p:nvPr>
        </p:nvSpPr>
        <p:spPr>
          <a:xfrm>
            <a:off x="404786" y="469900"/>
            <a:ext cx="11382428" cy="480131"/>
          </a:xfrm>
        </p:spPr>
        <p:txBody>
          <a:bodyPr/>
          <a:lstStyle>
            <a:lvl1pPr>
              <a:defRPr/>
            </a:lvl1pPr>
          </a:lstStyle>
          <a:p>
            <a:r>
              <a:rPr lang="en-GB" dirty="0"/>
              <a:t>Click to add title</a:t>
            </a:r>
          </a:p>
        </p:txBody>
      </p:sp>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a:prstGeom prst="rect">
            <a:avLst/>
          </a:prstGeom>
        </p:spPr>
        <p:txBody>
          <a:bodyPr anchor="b">
            <a:spAutoFit/>
          </a:bodyPr>
          <a:lstStyle>
            <a:lvl1pPr marL="0" indent="0" algn="l">
              <a:buFont typeface="Arial" panose="020B0604020202020204" pitchFamily="34" charset="0"/>
              <a:buNone/>
              <a:defRPr b="1" cap="all" spc="-10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a:prstGeom prst="rect">
            <a:avLst/>
          </a:prstGeom>
        </p:spPr>
        <p:txBody>
          <a:bodyPr anchor="b">
            <a:spAutoFit/>
          </a:bodyPr>
          <a:lstStyle>
            <a:lvl1pPr marL="0" indent="0" algn="l">
              <a:buFont typeface="Arial" panose="020B0604020202020204" pitchFamily="34" charset="0"/>
              <a:buNone/>
              <a:defRPr b="1" cap="all" spc="-10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a:prstGeom prst="rect">
            <a:avLst/>
          </a:prstGeom>
        </p:spPr>
        <p:txBody>
          <a:bodyPr anchor="b">
            <a:spAutoFit/>
          </a:bodyPr>
          <a:lstStyle>
            <a:lvl1pPr marL="0" indent="0" algn="l">
              <a:buFont typeface="Arial" panose="020B0604020202020204" pitchFamily="34" charset="0"/>
              <a:buNone/>
              <a:defRPr b="1" cap="all" spc="-100" baseline="0">
                <a:solidFill>
                  <a:schemeClr val="accent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07777"/>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4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07777"/>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4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07777"/>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4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dirty="0"/>
              <a:t> ‒ </a:t>
            </a:r>
          </a:p>
        </p:txBody>
      </p:sp>
      <p:sp>
        <p:nvSpPr>
          <p:cNvPr id="15" name="Text Placeholder 8">
            <a:extLst>
              <a:ext uri="{FF2B5EF4-FFF2-40B4-BE49-F238E27FC236}">
                <a16:creationId xmlns:a16="http://schemas.microsoft.com/office/drawing/2014/main" id="{B5D9EC01-9998-43B4-B423-8D5BA05570C2}"/>
              </a:ext>
            </a:extLst>
          </p:cNvPr>
          <p:cNvSpPr>
            <a:spLocks noGrp="1"/>
          </p:cNvSpPr>
          <p:nvPr>
            <p:ph type="body" sz="quarter" idx="21"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spTree>
    <p:extLst>
      <p:ext uri="{BB962C8B-B14F-4D97-AF65-F5344CB8AC3E}">
        <p14:creationId xmlns:p14="http://schemas.microsoft.com/office/powerpoint/2010/main" val="506445350"/>
      </p:ext>
    </p:extLst>
  </p:cSld>
  <p:clrMapOvr>
    <a:masterClrMapping/>
  </p:clrMapOvr>
  <p:extLst>
    <p:ext uri="{DCECCB84-F9BA-43D5-87BE-67443E8EF086}">
      <p15:sldGuideLst xmlns:p15="http://schemas.microsoft.com/office/powerpoint/2012/main">
        <p15:guide id="1" pos="247" userDrawn="1">
          <p15:clr>
            <a:srgbClr val="F26B43"/>
          </p15:clr>
        </p15:guide>
        <p15:guide id="2" pos="7427" userDrawn="1">
          <p15:clr>
            <a:srgbClr val="F26B43"/>
          </p15:clr>
        </p15:guide>
        <p15:guide id="3" orient="horz" pos="293" userDrawn="1">
          <p15:clr>
            <a:srgbClr val="F26B43"/>
          </p15:clr>
        </p15:guide>
        <p15:guide id="4" orient="horz" pos="600" userDrawn="1">
          <p15:clr>
            <a:srgbClr val="F26B43"/>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olumns with titles_dark blue bg">
    <p:bg>
      <p:bgPr>
        <a:solidFill>
          <a:schemeClr val="accent1"/>
        </a:solid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8BA11410-92D1-41CB-8862-2ECF865D1859}"/>
              </a:ext>
            </a:extLst>
          </p:cNvPr>
          <p:cNvSpPr>
            <a:spLocks noGrp="1"/>
          </p:cNvSpPr>
          <p:nvPr>
            <p:ph type="title" hasCustomPrompt="1"/>
          </p:nvPr>
        </p:nvSpPr>
        <p:spPr>
          <a:xfrm>
            <a:off x="404786" y="469900"/>
            <a:ext cx="11382428" cy="480131"/>
          </a:xfrm>
        </p:spPr>
        <p:txBody>
          <a:bodyPr/>
          <a:lstStyle>
            <a:lvl1pPr>
              <a:defRPr>
                <a:solidFill>
                  <a:schemeClr val="bg1"/>
                </a:solidFill>
              </a:defRPr>
            </a:lvl1pPr>
          </a:lstStyle>
          <a:p>
            <a:r>
              <a:rPr lang="en-GB" dirty="0"/>
              <a:t>Click to add title</a:t>
            </a:r>
          </a:p>
        </p:txBody>
      </p:sp>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a:prstGeom prst="rect">
            <a:avLst/>
          </a:prstGeom>
        </p:spPr>
        <p:txBody>
          <a:bodyPr anchor="b">
            <a:spAutoFit/>
          </a:bodyPr>
          <a:lstStyle>
            <a:lvl1pPr marL="0" indent="0" algn="l">
              <a:buFont typeface="Arial" panose="020B0604020202020204" pitchFamily="34" charset="0"/>
              <a:buNone/>
              <a:defRPr b="1" cap="all" spc="-10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a:prstGeom prst="rect">
            <a:avLst/>
          </a:prstGeom>
        </p:spPr>
        <p:txBody>
          <a:bodyPr anchor="b">
            <a:spAutoFit/>
          </a:bodyPr>
          <a:lstStyle>
            <a:lvl1pPr marL="0" indent="0" algn="l">
              <a:buFont typeface="Arial" panose="020B0604020202020204" pitchFamily="34" charset="0"/>
              <a:buNone/>
              <a:defRPr b="1" cap="all" spc="-10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a:prstGeom prst="rect">
            <a:avLst/>
          </a:prstGeom>
        </p:spPr>
        <p:txBody>
          <a:bodyPr anchor="b">
            <a:spAutoFit/>
          </a:bodyPr>
          <a:lstStyle>
            <a:lvl1pPr marL="0" indent="0" algn="l">
              <a:buFont typeface="Arial" panose="020B0604020202020204" pitchFamily="34" charset="0"/>
              <a:buNone/>
              <a:defRPr b="1" cap="all" spc="-10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07777"/>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4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07777"/>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4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07777"/>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4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5" name="Espace réservé du pied de page 4">
            <a:extLst>
              <a:ext uri="{FF2B5EF4-FFF2-40B4-BE49-F238E27FC236}">
                <a16:creationId xmlns:a16="http://schemas.microsoft.com/office/drawing/2014/main" id="{434439BF-3C41-4178-A23A-C86F75326201}"/>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endParaRPr lang="en-GB" dirty="0">
              <a:solidFill>
                <a:schemeClr val="bg1"/>
              </a:solidFill>
            </a:endParaRPr>
          </a:p>
        </p:txBody>
      </p:sp>
      <p:sp>
        <p:nvSpPr>
          <p:cNvPr id="16" name="Text Placeholder 8">
            <a:extLst>
              <a:ext uri="{FF2B5EF4-FFF2-40B4-BE49-F238E27FC236}">
                <a16:creationId xmlns:a16="http://schemas.microsoft.com/office/drawing/2014/main" id="{44BE15AD-C40F-4A85-9CC7-4138C20A67B7}"/>
              </a:ext>
            </a:extLst>
          </p:cNvPr>
          <p:cNvSpPr>
            <a:spLocks noGrp="1"/>
          </p:cNvSpPr>
          <p:nvPr>
            <p:ph type="body" sz="quarter" idx="21"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3" name="Group 12">
            <a:extLst>
              <a:ext uri="{FF2B5EF4-FFF2-40B4-BE49-F238E27FC236}">
                <a16:creationId xmlns:a16="http://schemas.microsoft.com/office/drawing/2014/main" id="{51DA41A1-68F8-42E6-AAB7-BD673DEACD39}"/>
              </a:ext>
            </a:extLst>
          </p:cNvPr>
          <p:cNvGrpSpPr/>
          <p:nvPr userDrawn="1"/>
        </p:nvGrpSpPr>
        <p:grpSpPr>
          <a:xfrm>
            <a:off x="9310524" y="6104103"/>
            <a:ext cx="2430708" cy="575987"/>
            <a:chOff x="9310524" y="6104103"/>
            <a:chExt cx="2430708" cy="575987"/>
          </a:xfrm>
        </p:grpSpPr>
        <p:pic>
          <p:nvPicPr>
            <p:cNvPr id="14" name="Picture 13">
              <a:extLst>
                <a:ext uri="{FF2B5EF4-FFF2-40B4-BE49-F238E27FC236}">
                  <a16:creationId xmlns:a16="http://schemas.microsoft.com/office/drawing/2014/main" id="{A302C9FB-4276-4676-9611-907FAFB93F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7" name="Graphique 12">
              <a:extLst>
                <a:ext uri="{FF2B5EF4-FFF2-40B4-BE49-F238E27FC236}">
                  <a16:creationId xmlns:a16="http://schemas.microsoft.com/office/drawing/2014/main" id="{6AB7FA91-AE88-4701-B37A-D41B94C072C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2116900645"/>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93">
          <p15:clr>
            <a:srgbClr val="F26B43"/>
          </p15:clr>
        </p15:guide>
        <p15:guide id="4" orient="horz" pos="600">
          <p15:clr>
            <a:srgbClr val="F26B43"/>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Columns with titles &amp; visuals">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8BA11410-92D1-41CB-8862-2ECF865D1859}"/>
              </a:ext>
            </a:extLst>
          </p:cNvPr>
          <p:cNvSpPr>
            <a:spLocks noGrp="1"/>
          </p:cNvSpPr>
          <p:nvPr>
            <p:ph type="title" hasCustomPrompt="1"/>
          </p:nvPr>
        </p:nvSpPr>
        <p:spPr>
          <a:xfrm>
            <a:off x="404786" y="469900"/>
            <a:ext cx="11382428" cy="480131"/>
          </a:xfrm>
        </p:spPr>
        <p:txBody>
          <a:bodyPr/>
          <a:lstStyle>
            <a:lvl1pPr>
              <a:defRPr/>
            </a:lvl1pPr>
          </a:lstStyle>
          <a:p>
            <a:r>
              <a:rPr lang="en-GB" dirty="0"/>
              <a:t>Click to add title</a:t>
            </a:r>
          </a:p>
        </p:txBody>
      </p:sp>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3"/>
          </a:xfrm>
          <a:prstGeom prst="rect">
            <a:avLst/>
          </a:prstGeom>
        </p:spPr>
        <p:txBody>
          <a:bodyPr anchor="b">
            <a:spAutoFit/>
          </a:bodyPr>
          <a:lstStyle>
            <a:lvl1pPr marL="0" indent="0" algn="l">
              <a:buFont typeface="Arial" panose="020B0604020202020204" pitchFamily="34" charset="0"/>
              <a:buNone/>
              <a:defRPr b="1" cap="all" spc="-10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a:prstGeom prst="rect">
            <a:avLst/>
          </a:prstGeom>
        </p:spPr>
        <p:txBody>
          <a:bodyPr anchor="b">
            <a:spAutoFit/>
          </a:bodyPr>
          <a:lstStyle>
            <a:lvl1pPr marL="0" indent="0" algn="l">
              <a:buFont typeface="Arial" panose="020B0604020202020204" pitchFamily="34" charset="0"/>
              <a:buNone/>
              <a:defRPr b="1" cap="all" spc="-10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a:prstGeom prst="rect">
            <a:avLst/>
          </a:prstGeom>
        </p:spPr>
        <p:txBody>
          <a:bodyPr anchor="b">
            <a:spAutoFit/>
          </a:bodyPr>
          <a:lstStyle>
            <a:lvl1pPr marL="0" indent="0" algn="l">
              <a:buFont typeface="Arial" panose="020B0604020202020204" pitchFamily="34" charset="0"/>
              <a:buNone/>
              <a:defRPr b="1" cap="all" spc="-100" baseline="0">
                <a:solidFill>
                  <a:schemeClr val="accent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07777"/>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4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07777"/>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4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07777"/>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4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p>
            <a:fld id="{D61AABEC-672F-4B68-B914-690DA978312C}" type="slidenum">
              <a:rPr lang="en-GB" smtClean="0"/>
              <a:pPr/>
              <a:t>‹#›</a:t>
            </a:fld>
            <a:r>
              <a:rPr lang="en-GB" dirty="0"/>
              <a:t> ‒ </a:t>
            </a:r>
          </a:p>
        </p:txBody>
      </p:sp>
      <p:sp>
        <p:nvSpPr>
          <p:cNvPr id="17" name="Espace réservé pour une image  3">
            <a:extLst>
              <a:ext uri="{FF2B5EF4-FFF2-40B4-BE49-F238E27FC236}">
                <a16:creationId xmlns:a16="http://schemas.microsoft.com/office/drawing/2014/main" id="{819F08F9-1548-4EA7-B9D8-5A0F8A35175A}"/>
              </a:ext>
            </a:extLst>
          </p:cNvPr>
          <p:cNvSpPr>
            <a:spLocks noGrp="1"/>
          </p:cNvSpPr>
          <p:nvPr>
            <p:ph type="pic" sz="quarter" idx="21" hasCustomPrompt="1"/>
          </p:nvPr>
        </p:nvSpPr>
        <p:spPr>
          <a:xfrm>
            <a:off x="495300" y="1412777"/>
            <a:ext cx="3121480" cy="910532"/>
          </a:xfrm>
          <a:prstGeom prst="rect">
            <a:avLst/>
          </a:prstGeom>
          <a:solidFill>
            <a:schemeClr val="bg1">
              <a:lumMod val="95000"/>
            </a:schemeClr>
          </a:solidFill>
        </p:spPr>
        <p:txBody>
          <a:bodyPr/>
          <a:lstStyle/>
          <a:p>
            <a:r>
              <a:rPr lang="en-GB" dirty="0"/>
              <a:t> </a:t>
            </a:r>
          </a:p>
        </p:txBody>
      </p:sp>
      <p:sp>
        <p:nvSpPr>
          <p:cNvPr id="18" name="Espace réservé pour une image  3">
            <a:extLst>
              <a:ext uri="{FF2B5EF4-FFF2-40B4-BE49-F238E27FC236}">
                <a16:creationId xmlns:a16="http://schemas.microsoft.com/office/drawing/2014/main" id="{9F9E6627-E8BC-407E-A08B-D5933391D5FE}"/>
              </a:ext>
            </a:extLst>
          </p:cNvPr>
          <p:cNvSpPr>
            <a:spLocks noGrp="1"/>
          </p:cNvSpPr>
          <p:nvPr>
            <p:ph type="pic" sz="quarter" idx="22" hasCustomPrompt="1"/>
          </p:nvPr>
        </p:nvSpPr>
        <p:spPr>
          <a:xfrm>
            <a:off x="4535260" y="1412777"/>
            <a:ext cx="3121480" cy="910532"/>
          </a:xfrm>
          <a:prstGeom prst="rect">
            <a:avLst/>
          </a:prstGeom>
          <a:solidFill>
            <a:schemeClr val="bg1">
              <a:lumMod val="95000"/>
            </a:schemeClr>
          </a:solidFill>
        </p:spPr>
        <p:txBody>
          <a:bodyPr/>
          <a:lstStyle/>
          <a:p>
            <a:r>
              <a:rPr lang="en-GB" dirty="0"/>
              <a:t> </a:t>
            </a:r>
          </a:p>
        </p:txBody>
      </p:sp>
      <p:sp>
        <p:nvSpPr>
          <p:cNvPr id="19" name="Espace réservé pour une image  3">
            <a:extLst>
              <a:ext uri="{FF2B5EF4-FFF2-40B4-BE49-F238E27FC236}">
                <a16:creationId xmlns:a16="http://schemas.microsoft.com/office/drawing/2014/main" id="{EF1EFA6A-C7CB-40F1-8449-9F22C2AA8081}"/>
              </a:ext>
            </a:extLst>
          </p:cNvPr>
          <p:cNvSpPr>
            <a:spLocks noGrp="1"/>
          </p:cNvSpPr>
          <p:nvPr>
            <p:ph type="pic" sz="quarter" idx="23" hasCustomPrompt="1"/>
          </p:nvPr>
        </p:nvSpPr>
        <p:spPr>
          <a:xfrm>
            <a:off x="8575220" y="1412777"/>
            <a:ext cx="3121480" cy="910532"/>
          </a:xfrm>
          <a:prstGeom prst="rect">
            <a:avLst/>
          </a:prstGeom>
          <a:solidFill>
            <a:schemeClr val="bg1">
              <a:lumMod val="95000"/>
            </a:schemeClr>
          </a:solidFill>
        </p:spPr>
        <p:txBody>
          <a:bodyPr/>
          <a:lstStyle/>
          <a:p>
            <a:r>
              <a:rPr lang="en-GB" dirty="0"/>
              <a:t> </a:t>
            </a:r>
          </a:p>
        </p:txBody>
      </p:sp>
      <p:sp>
        <p:nvSpPr>
          <p:cNvPr id="15" name="Text Placeholder 8">
            <a:extLst>
              <a:ext uri="{FF2B5EF4-FFF2-40B4-BE49-F238E27FC236}">
                <a16:creationId xmlns:a16="http://schemas.microsoft.com/office/drawing/2014/main" id="{D6934F11-982A-4060-AE69-F9E9328CE620}"/>
              </a:ext>
            </a:extLst>
          </p:cNvPr>
          <p:cNvSpPr>
            <a:spLocks noGrp="1"/>
          </p:cNvSpPr>
          <p:nvPr>
            <p:ph type="body" sz="quarter" idx="24"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spTree>
    <p:extLst>
      <p:ext uri="{BB962C8B-B14F-4D97-AF65-F5344CB8AC3E}">
        <p14:creationId xmlns:p14="http://schemas.microsoft.com/office/powerpoint/2010/main" val="555772163"/>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93">
          <p15:clr>
            <a:srgbClr val="F26B43"/>
          </p15:clr>
        </p15:guide>
        <p15:guide id="4" orient="horz" pos="600">
          <p15:clr>
            <a:srgbClr val="F26B43"/>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s with titles &amp; visuals_dark blue bg">
    <p:bg>
      <p:bgPr>
        <a:solidFill>
          <a:schemeClr val="accent1"/>
        </a:solidFill>
        <a:effectLst/>
      </p:bgPr>
    </p:bg>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8BA11410-92D1-41CB-8862-2ECF865D1859}"/>
              </a:ext>
            </a:extLst>
          </p:cNvPr>
          <p:cNvSpPr>
            <a:spLocks noGrp="1"/>
          </p:cNvSpPr>
          <p:nvPr>
            <p:ph type="title" hasCustomPrompt="1"/>
          </p:nvPr>
        </p:nvSpPr>
        <p:spPr>
          <a:xfrm>
            <a:off x="404786" y="469900"/>
            <a:ext cx="11382428" cy="480131"/>
          </a:xfrm>
        </p:spPr>
        <p:txBody>
          <a:bodyPr/>
          <a:lstStyle>
            <a:lvl1pPr>
              <a:defRPr>
                <a:solidFill>
                  <a:schemeClr val="bg1"/>
                </a:solidFill>
              </a:defRPr>
            </a:lvl1pPr>
          </a:lstStyle>
          <a:p>
            <a:r>
              <a:rPr lang="en-GB" dirty="0"/>
              <a:t>Click to add title</a:t>
            </a:r>
          </a:p>
        </p:txBody>
      </p:sp>
      <p:sp>
        <p:nvSpPr>
          <p:cNvPr id="7" name="Espace réservé du texte 7">
            <a:extLst>
              <a:ext uri="{FF2B5EF4-FFF2-40B4-BE49-F238E27FC236}">
                <a16:creationId xmlns:a16="http://schemas.microsoft.com/office/drawing/2014/main" id="{956F1229-4838-4B2A-8426-04F56D2CA3E0}"/>
              </a:ext>
            </a:extLst>
          </p:cNvPr>
          <p:cNvSpPr>
            <a:spLocks noGrp="1"/>
          </p:cNvSpPr>
          <p:nvPr>
            <p:ph type="body" sz="quarter" idx="13" hasCustomPrompt="1"/>
          </p:nvPr>
        </p:nvSpPr>
        <p:spPr>
          <a:xfrm>
            <a:off x="495300" y="2681220"/>
            <a:ext cx="3121480" cy="341632"/>
          </a:xfrm>
          <a:prstGeom prst="rect">
            <a:avLst/>
          </a:prstGeom>
        </p:spPr>
        <p:txBody>
          <a:bodyPr anchor="b">
            <a:spAutoFit/>
          </a:bodyPr>
          <a:lstStyle>
            <a:lvl1pPr marL="0" indent="0" algn="l">
              <a:buFont typeface="Arial" panose="020B0604020202020204" pitchFamily="34" charset="0"/>
              <a:buNone/>
              <a:defRPr b="1" cap="all" spc="-10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8" name="Espace réservé du texte 7">
            <a:extLst>
              <a:ext uri="{FF2B5EF4-FFF2-40B4-BE49-F238E27FC236}">
                <a16:creationId xmlns:a16="http://schemas.microsoft.com/office/drawing/2014/main" id="{B2693C99-AE29-457B-968A-2239A52900BE}"/>
              </a:ext>
            </a:extLst>
          </p:cNvPr>
          <p:cNvSpPr>
            <a:spLocks noGrp="1"/>
          </p:cNvSpPr>
          <p:nvPr>
            <p:ph type="body" sz="quarter" idx="14" hasCustomPrompt="1"/>
          </p:nvPr>
        </p:nvSpPr>
        <p:spPr>
          <a:xfrm>
            <a:off x="4535260" y="2681220"/>
            <a:ext cx="3121480" cy="341632"/>
          </a:xfrm>
          <a:prstGeom prst="rect">
            <a:avLst/>
          </a:prstGeom>
        </p:spPr>
        <p:txBody>
          <a:bodyPr anchor="b">
            <a:spAutoFit/>
          </a:bodyPr>
          <a:lstStyle>
            <a:lvl1pPr marL="0" indent="0" algn="l">
              <a:buFont typeface="Arial" panose="020B0604020202020204" pitchFamily="34" charset="0"/>
              <a:buNone/>
              <a:defRPr b="1" cap="all" spc="-10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9" name="Espace réservé du texte 7">
            <a:extLst>
              <a:ext uri="{FF2B5EF4-FFF2-40B4-BE49-F238E27FC236}">
                <a16:creationId xmlns:a16="http://schemas.microsoft.com/office/drawing/2014/main" id="{A01E6CBC-FC7B-426F-9962-4D075E7397D9}"/>
              </a:ext>
            </a:extLst>
          </p:cNvPr>
          <p:cNvSpPr>
            <a:spLocks noGrp="1"/>
          </p:cNvSpPr>
          <p:nvPr>
            <p:ph type="body" sz="quarter" idx="15" hasCustomPrompt="1"/>
          </p:nvPr>
        </p:nvSpPr>
        <p:spPr>
          <a:xfrm>
            <a:off x="8575220" y="2681220"/>
            <a:ext cx="3121480" cy="341632"/>
          </a:xfrm>
          <a:prstGeom prst="rect">
            <a:avLst/>
          </a:prstGeom>
        </p:spPr>
        <p:txBody>
          <a:bodyPr anchor="b">
            <a:spAutoFit/>
          </a:bodyPr>
          <a:lstStyle>
            <a:lvl1pPr marL="0" indent="0" algn="l">
              <a:buFont typeface="Arial" panose="020B0604020202020204" pitchFamily="34" charset="0"/>
              <a:buNone/>
              <a:defRPr b="1" cap="all" spc="-10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0" name="Espace réservé du texte 7">
            <a:extLst>
              <a:ext uri="{FF2B5EF4-FFF2-40B4-BE49-F238E27FC236}">
                <a16:creationId xmlns:a16="http://schemas.microsoft.com/office/drawing/2014/main" id="{D3B07922-F4EA-412B-8928-CBD31E51C22E}"/>
              </a:ext>
            </a:extLst>
          </p:cNvPr>
          <p:cNvSpPr>
            <a:spLocks noGrp="1"/>
          </p:cNvSpPr>
          <p:nvPr>
            <p:ph type="body" sz="quarter" idx="16" hasCustomPrompt="1"/>
          </p:nvPr>
        </p:nvSpPr>
        <p:spPr>
          <a:xfrm>
            <a:off x="495300" y="3172023"/>
            <a:ext cx="3121480" cy="307777"/>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4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1" name="Espace réservé du texte 7">
            <a:extLst>
              <a:ext uri="{FF2B5EF4-FFF2-40B4-BE49-F238E27FC236}">
                <a16:creationId xmlns:a16="http://schemas.microsoft.com/office/drawing/2014/main" id="{07C2FCBD-4D77-4221-8FE3-9ACE14F86631}"/>
              </a:ext>
            </a:extLst>
          </p:cNvPr>
          <p:cNvSpPr>
            <a:spLocks noGrp="1"/>
          </p:cNvSpPr>
          <p:nvPr>
            <p:ph type="body" sz="quarter" idx="17" hasCustomPrompt="1"/>
          </p:nvPr>
        </p:nvSpPr>
        <p:spPr>
          <a:xfrm>
            <a:off x="4535260" y="3172023"/>
            <a:ext cx="3121480" cy="307777"/>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4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12" name="Espace réservé du texte 7">
            <a:extLst>
              <a:ext uri="{FF2B5EF4-FFF2-40B4-BE49-F238E27FC236}">
                <a16:creationId xmlns:a16="http://schemas.microsoft.com/office/drawing/2014/main" id="{D706B066-FD11-478C-89AC-C849AC0D6F15}"/>
              </a:ext>
            </a:extLst>
          </p:cNvPr>
          <p:cNvSpPr>
            <a:spLocks noGrp="1"/>
          </p:cNvSpPr>
          <p:nvPr>
            <p:ph type="body" sz="quarter" idx="18" hasCustomPrompt="1"/>
          </p:nvPr>
        </p:nvSpPr>
        <p:spPr>
          <a:xfrm>
            <a:off x="8575220" y="3172023"/>
            <a:ext cx="3121480" cy="307777"/>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4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dirty="0"/>
              <a:t>Your text here</a:t>
            </a:r>
          </a:p>
        </p:txBody>
      </p:sp>
      <p:sp>
        <p:nvSpPr>
          <p:cNvPr id="2" name="Espace réservé du numéro de diapositive 1">
            <a:extLst>
              <a:ext uri="{FF2B5EF4-FFF2-40B4-BE49-F238E27FC236}">
                <a16:creationId xmlns:a16="http://schemas.microsoft.com/office/drawing/2014/main" id="{5E5C377F-165D-4F92-8DD6-B7B690C55D8F}"/>
              </a:ext>
            </a:extLst>
          </p:cNvPr>
          <p:cNvSpPr>
            <a:spLocks noGrp="1"/>
          </p:cNvSpPr>
          <p:nvPr>
            <p:ph type="sldNum" sz="quarter" idx="20"/>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7" name="Espace réservé du pied de page 4">
            <a:extLst>
              <a:ext uri="{FF2B5EF4-FFF2-40B4-BE49-F238E27FC236}">
                <a16:creationId xmlns:a16="http://schemas.microsoft.com/office/drawing/2014/main" id="{FCBAAF97-A789-4DFE-BFF3-D50B2899602B}"/>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endParaRPr lang="en-GB" dirty="0">
              <a:solidFill>
                <a:schemeClr val="bg1"/>
              </a:solidFill>
            </a:endParaRPr>
          </a:p>
        </p:txBody>
      </p:sp>
      <p:sp>
        <p:nvSpPr>
          <p:cNvPr id="18" name="Espace réservé pour une image  3">
            <a:extLst>
              <a:ext uri="{FF2B5EF4-FFF2-40B4-BE49-F238E27FC236}">
                <a16:creationId xmlns:a16="http://schemas.microsoft.com/office/drawing/2014/main" id="{EFFEA2A2-A389-4DD5-9819-A353164881CC}"/>
              </a:ext>
            </a:extLst>
          </p:cNvPr>
          <p:cNvSpPr>
            <a:spLocks noGrp="1"/>
          </p:cNvSpPr>
          <p:nvPr>
            <p:ph type="pic" sz="quarter" idx="21" hasCustomPrompt="1"/>
          </p:nvPr>
        </p:nvSpPr>
        <p:spPr>
          <a:xfrm>
            <a:off x="495300" y="1412777"/>
            <a:ext cx="3121480" cy="910532"/>
          </a:xfrm>
          <a:prstGeom prst="rect">
            <a:avLst/>
          </a:prstGeom>
          <a:solidFill>
            <a:schemeClr val="bg1">
              <a:lumMod val="95000"/>
            </a:schemeClr>
          </a:solidFill>
        </p:spPr>
        <p:txBody>
          <a:bodyPr/>
          <a:lstStyle/>
          <a:p>
            <a:r>
              <a:rPr lang="en-GB" dirty="0"/>
              <a:t> </a:t>
            </a:r>
          </a:p>
        </p:txBody>
      </p:sp>
      <p:sp>
        <p:nvSpPr>
          <p:cNvPr id="19" name="Espace réservé pour une image  3">
            <a:extLst>
              <a:ext uri="{FF2B5EF4-FFF2-40B4-BE49-F238E27FC236}">
                <a16:creationId xmlns:a16="http://schemas.microsoft.com/office/drawing/2014/main" id="{82F765F6-1035-46D4-8560-55803BE1347E}"/>
              </a:ext>
            </a:extLst>
          </p:cNvPr>
          <p:cNvSpPr>
            <a:spLocks noGrp="1"/>
          </p:cNvSpPr>
          <p:nvPr>
            <p:ph type="pic" sz="quarter" idx="22" hasCustomPrompt="1"/>
          </p:nvPr>
        </p:nvSpPr>
        <p:spPr>
          <a:xfrm>
            <a:off x="4535260" y="1412777"/>
            <a:ext cx="3121480" cy="910532"/>
          </a:xfrm>
          <a:prstGeom prst="rect">
            <a:avLst/>
          </a:prstGeom>
          <a:solidFill>
            <a:schemeClr val="bg1">
              <a:lumMod val="95000"/>
            </a:schemeClr>
          </a:solidFill>
        </p:spPr>
        <p:txBody>
          <a:bodyPr/>
          <a:lstStyle/>
          <a:p>
            <a:r>
              <a:rPr lang="en-GB" dirty="0"/>
              <a:t> </a:t>
            </a:r>
          </a:p>
        </p:txBody>
      </p:sp>
      <p:sp>
        <p:nvSpPr>
          <p:cNvPr id="20" name="Espace réservé pour une image  3">
            <a:extLst>
              <a:ext uri="{FF2B5EF4-FFF2-40B4-BE49-F238E27FC236}">
                <a16:creationId xmlns:a16="http://schemas.microsoft.com/office/drawing/2014/main" id="{2E8210F4-B962-4BA8-8705-03C27D20A9DE}"/>
              </a:ext>
            </a:extLst>
          </p:cNvPr>
          <p:cNvSpPr>
            <a:spLocks noGrp="1"/>
          </p:cNvSpPr>
          <p:nvPr>
            <p:ph type="pic" sz="quarter" idx="23" hasCustomPrompt="1"/>
          </p:nvPr>
        </p:nvSpPr>
        <p:spPr>
          <a:xfrm>
            <a:off x="8575220" y="1412777"/>
            <a:ext cx="3121480" cy="910532"/>
          </a:xfrm>
          <a:prstGeom prst="rect">
            <a:avLst/>
          </a:prstGeom>
          <a:solidFill>
            <a:schemeClr val="bg1">
              <a:lumMod val="95000"/>
            </a:schemeClr>
          </a:solidFill>
        </p:spPr>
        <p:txBody>
          <a:bodyPr/>
          <a:lstStyle/>
          <a:p>
            <a:r>
              <a:rPr lang="en-GB" dirty="0"/>
              <a:t> </a:t>
            </a:r>
          </a:p>
        </p:txBody>
      </p:sp>
      <p:sp>
        <p:nvSpPr>
          <p:cNvPr id="21" name="Text Placeholder 8">
            <a:extLst>
              <a:ext uri="{FF2B5EF4-FFF2-40B4-BE49-F238E27FC236}">
                <a16:creationId xmlns:a16="http://schemas.microsoft.com/office/drawing/2014/main" id="{2B894EAF-3375-42EC-9173-0565F45E663C}"/>
              </a:ext>
            </a:extLst>
          </p:cNvPr>
          <p:cNvSpPr>
            <a:spLocks noGrp="1"/>
          </p:cNvSpPr>
          <p:nvPr>
            <p:ph type="body" sz="quarter" idx="24"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5" name="Group 14">
            <a:extLst>
              <a:ext uri="{FF2B5EF4-FFF2-40B4-BE49-F238E27FC236}">
                <a16:creationId xmlns:a16="http://schemas.microsoft.com/office/drawing/2014/main" id="{C8D125C9-AADA-42E9-B044-1F815D89EC31}"/>
              </a:ext>
            </a:extLst>
          </p:cNvPr>
          <p:cNvGrpSpPr/>
          <p:nvPr userDrawn="1"/>
        </p:nvGrpSpPr>
        <p:grpSpPr>
          <a:xfrm>
            <a:off x="9310524" y="6104103"/>
            <a:ext cx="2430708" cy="575987"/>
            <a:chOff x="9310524" y="6104103"/>
            <a:chExt cx="2430708" cy="575987"/>
          </a:xfrm>
        </p:grpSpPr>
        <p:pic>
          <p:nvPicPr>
            <p:cNvPr id="16" name="Picture 15">
              <a:extLst>
                <a:ext uri="{FF2B5EF4-FFF2-40B4-BE49-F238E27FC236}">
                  <a16:creationId xmlns:a16="http://schemas.microsoft.com/office/drawing/2014/main" id="{3A4A4E4A-7E77-495E-9F74-4BB1B87BA8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22" name="Graphique 12">
              <a:extLst>
                <a:ext uri="{FF2B5EF4-FFF2-40B4-BE49-F238E27FC236}">
                  <a16:creationId xmlns:a16="http://schemas.microsoft.com/office/drawing/2014/main" id="{56EF7734-34F8-486C-8B15-A6E9F9C0A1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1870509180"/>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93">
          <p15:clr>
            <a:srgbClr val="F26B43"/>
          </p15:clr>
        </p15:guide>
        <p15:guide id="4" orient="horz" pos="600">
          <p15:clr>
            <a:srgbClr val="F26B43"/>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ntacts_Dark Blue Bg">
    <p:bg>
      <p:bgPr>
        <a:solidFill>
          <a:schemeClr val="accent1"/>
        </a:soli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extLst>
              <p:ext uri="{D42A27DB-BD31-4B8C-83A1-F6EECF244321}">
                <p14:modId xmlns:p14="http://schemas.microsoft.com/office/powerpoint/2010/main" val="2348797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BA11410-92D1-41CB-8862-2ECF865D1859}"/>
              </a:ext>
            </a:extLst>
          </p:cNvPr>
          <p:cNvSpPr>
            <a:spLocks noGrp="1"/>
          </p:cNvSpPr>
          <p:nvPr>
            <p:ph type="title" hasCustomPrompt="1"/>
          </p:nvPr>
        </p:nvSpPr>
        <p:spPr/>
        <p:txBody>
          <a:bodyPr/>
          <a:lstStyle>
            <a:lvl1pPr>
              <a:defRPr>
                <a:solidFill>
                  <a:schemeClr val="bg1"/>
                </a:solidFill>
              </a:defRPr>
            </a:lvl1pPr>
          </a:lstStyle>
          <a:p>
            <a:r>
              <a:rPr lang="en-GB" dirty="0"/>
              <a:t>Click to add title</a:t>
            </a: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661020" y="3155514"/>
            <a:ext cx="2498984" cy="2498984"/>
          </a:xfrm>
          <a:prstGeom prst="rect">
            <a:avLst/>
          </a:prstGeom>
        </p:spPr>
        <p:txBody>
          <a:bodyPr/>
          <a:lstStyle>
            <a:lvl1pPr>
              <a:defRPr>
                <a:solidFill>
                  <a:schemeClr val="bg1"/>
                </a:solidFill>
              </a:defRPr>
            </a:lvl1pPr>
          </a:lstStyle>
          <a:p>
            <a:r>
              <a:rPr lang="en-US" dirty="0"/>
              <a:t>Click icon to add picture</a:t>
            </a:r>
            <a:endParaRPr lang="en-GB" dirty="0"/>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700980" y="3155514"/>
            <a:ext cx="2498984" cy="2498984"/>
          </a:xfrm>
          <a:prstGeom prst="rect">
            <a:avLst/>
          </a:prstGeom>
        </p:spPr>
        <p:txBody>
          <a:bodyPr/>
          <a:lstStyle>
            <a:lvl1pPr>
              <a:defRPr>
                <a:solidFill>
                  <a:schemeClr val="bg1"/>
                </a:solidFill>
              </a:defRPr>
            </a:lvl1pPr>
          </a:lstStyle>
          <a:p>
            <a:r>
              <a:rPr lang="en-US" dirty="0"/>
              <a:t>Click icon to add picture</a:t>
            </a:r>
            <a:endParaRPr lang="en-GB" dirty="0"/>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740940" y="3155514"/>
            <a:ext cx="2498984" cy="2498984"/>
          </a:xfrm>
          <a:prstGeom prst="rect">
            <a:avLst/>
          </a:prstGeom>
        </p:spPr>
        <p:txBody>
          <a:bodyPr/>
          <a:lstStyle>
            <a:lvl1pPr>
              <a:defRPr>
                <a:solidFill>
                  <a:schemeClr val="bg1"/>
                </a:solidFill>
              </a:defRPr>
            </a:lvl1pPr>
          </a:lstStyle>
          <a:p>
            <a:r>
              <a:rPr lang="en-US" dirty="0"/>
              <a:t>Click icon to add picture</a:t>
            </a:r>
            <a:endParaRPr lang="en-GB" dirty="0"/>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9530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53526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57522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9" name="Espace réservé du numéro de diapositive 5">
            <a:extLst>
              <a:ext uri="{FF2B5EF4-FFF2-40B4-BE49-F238E27FC236}">
                <a16:creationId xmlns:a16="http://schemas.microsoft.com/office/drawing/2014/main" id="{AF638669-F4A6-49EB-BDBB-0F4AF417D779}"/>
              </a:ext>
            </a:extLst>
          </p:cNvPr>
          <p:cNvSpPr>
            <a:spLocks noGrp="1"/>
          </p:cNvSpPr>
          <p:nvPr>
            <p:ph type="sldNum" sz="quarter" idx="25"/>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0" name="Espace réservé du pied de page 4">
            <a:extLst>
              <a:ext uri="{FF2B5EF4-FFF2-40B4-BE49-F238E27FC236}">
                <a16:creationId xmlns:a16="http://schemas.microsoft.com/office/drawing/2014/main" id="{ABD3CB5B-E178-438D-8701-803A2E0FBBA1}"/>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endParaRPr lang="en-GB" dirty="0">
              <a:solidFill>
                <a:schemeClr val="bg1"/>
              </a:solidFill>
            </a:endParaRPr>
          </a:p>
        </p:txBody>
      </p:sp>
      <p:sp>
        <p:nvSpPr>
          <p:cNvPr id="27" name="Text Placeholder 8">
            <a:extLst>
              <a:ext uri="{FF2B5EF4-FFF2-40B4-BE49-F238E27FC236}">
                <a16:creationId xmlns:a16="http://schemas.microsoft.com/office/drawing/2014/main" id="{4211984B-A35B-4C47-9C52-5F2C3C4FFEAE}"/>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23" name="Group 22">
            <a:extLst>
              <a:ext uri="{FF2B5EF4-FFF2-40B4-BE49-F238E27FC236}">
                <a16:creationId xmlns:a16="http://schemas.microsoft.com/office/drawing/2014/main" id="{40F88E55-2604-4DD5-B473-EEB2499FDAAC}"/>
              </a:ext>
            </a:extLst>
          </p:cNvPr>
          <p:cNvGrpSpPr/>
          <p:nvPr userDrawn="1"/>
        </p:nvGrpSpPr>
        <p:grpSpPr>
          <a:xfrm>
            <a:off x="9310524" y="6104103"/>
            <a:ext cx="2430708" cy="575987"/>
            <a:chOff x="9310524" y="6104103"/>
            <a:chExt cx="2430708" cy="575987"/>
          </a:xfrm>
        </p:grpSpPr>
        <p:pic>
          <p:nvPicPr>
            <p:cNvPr id="24" name="Picture 23">
              <a:extLst>
                <a:ext uri="{FF2B5EF4-FFF2-40B4-BE49-F238E27FC236}">
                  <a16:creationId xmlns:a16="http://schemas.microsoft.com/office/drawing/2014/main" id="{6ACE9BDC-28B8-41E7-9F90-0E907944FD2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25" name="Graphique 12">
              <a:extLst>
                <a:ext uri="{FF2B5EF4-FFF2-40B4-BE49-F238E27FC236}">
                  <a16:creationId xmlns:a16="http://schemas.microsoft.com/office/drawing/2014/main" id="{A4F29C10-F1F2-4FDC-AAB6-A846741CAAD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1835766664"/>
      </p:ext>
    </p:extLst>
  </p:cSld>
  <p:clrMapOvr>
    <a:masterClrMapping/>
  </p:clrMapOvr>
  <p:extLst>
    <p:ext uri="{DCECCB84-F9BA-43D5-87BE-67443E8EF086}">
      <p15:sldGuideLst xmlns:p15="http://schemas.microsoft.com/office/powerpoint/2012/main">
        <p15:guide id="1" orient="horz" pos="296" userDrawn="1">
          <p15:clr>
            <a:srgbClr val="F26B43"/>
          </p15:clr>
        </p15:guide>
        <p15:guide id="2" orient="horz" pos="613" userDrawn="1">
          <p15:clr>
            <a:srgbClr val="F26B43"/>
          </p15:clr>
        </p15:guide>
        <p15:guide id="3" pos="247" userDrawn="1">
          <p15:clr>
            <a:srgbClr val="F26B43"/>
          </p15:clr>
        </p15:guide>
        <p15:guide id="4" pos="7424" userDrawn="1">
          <p15:clr>
            <a:srgbClr val="F26B43"/>
          </p15:clr>
        </p15:guide>
        <p15:guide id="5" orient="horz" pos="3962" userDrawn="1">
          <p15:clr>
            <a:srgbClr val="F26B43"/>
          </p15:clr>
        </p15:guide>
        <p15:guide id="6" orient="horz" pos="4194" userDrawn="1">
          <p15:clr>
            <a:srgbClr val="F26B43"/>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Contacts_Blue Bg">
    <p:bg>
      <p:bgPr>
        <a:solidFill>
          <a:schemeClr val="bg2"/>
        </a:soli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06C9BA4-2C1A-4C1C-ABBD-87F774202569}"/>
              </a:ext>
            </a:extLst>
          </p:cNvPr>
          <p:cNvGraphicFramePr>
            <a:graphicFrameLocks noChangeAspect="1"/>
          </p:cNvGraphicFramePr>
          <p:nvPr userDrawn="1">
            <p:custDataLst>
              <p:tags r:id="rId1"/>
            </p:custDataLst>
            <p:extLst>
              <p:ext uri="{D42A27DB-BD31-4B8C-83A1-F6EECF244321}">
                <p14:modId xmlns:p14="http://schemas.microsoft.com/office/powerpoint/2010/main" val="2809081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906C9BA4-2C1A-4C1C-ABBD-87F7742025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CDAF32-7531-489D-9E20-8B6D3F39840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id="{8BA11410-92D1-41CB-8862-2ECF865D1859}"/>
              </a:ext>
            </a:extLst>
          </p:cNvPr>
          <p:cNvSpPr>
            <a:spLocks noGrp="1"/>
          </p:cNvSpPr>
          <p:nvPr>
            <p:ph type="title" hasCustomPrompt="1"/>
          </p:nvPr>
        </p:nvSpPr>
        <p:spPr/>
        <p:txBody>
          <a:bodyPr/>
          <a:lstStyle>
            <a:lvl1pPr>
              <a:defRPr>
                <a:solidFill>
                  <a:schemeClr val="bg1"/>
                </a:solidFill>
              </a:defRPr>
            </a:lvl1pPr>
          </a:lstStyle>
          <a:p>
            <a:r>
              <a:rPr lang="en-GB" dirty="0"/>
              <a:t>Click to add title</a:t>
            </a:r>
          </a:p>
        </p:txBody>
      </p:sp>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661020" y="3155514"/>
            <a:ext cx="2498984" cy="2498984"/>
          </a:xfrm>
          <a:prstGeom prst="rect">
            <a:avLst/>
          </a:prstGeom>
        </p:spPr>
        <p:txBody>
          <a:bodyPr/>
          <a:lstStyle>
            <a:lvl1pPr>
              <a:defRPr>
                <a:solidFill>
                  <a:schemeClr val="bg1"/>
                </a:solidFill>
              </a:defRPr>
            </a:lvl1pPr>
          </a:lstStyle>
          <a:p>
            <a:r>
              <a:rPr lang="en-US" dirty="0"/>
              <a:t>Click icon to add picture</a:t>
            </a:r>
            <a:endParaRPr lang="en-GB" dirty="0"/>
          </a:p>
        </p:txBody>
      </p:sp>
      <p:sp>
        <p:nvSpPr>
          <p:cNvPr id="13" name="Picture Placeholder 2">
            <a:extLst>
              <a:ext uri="{FF2B5EF4-FFF2-40B4-BE49-F238E27FC236}">
                <a16:creationId xmlns:a16="http://schemas.microsoft.com/office/drawing/2014/main" id="{7B23CA1B-04FD-4FE6-BA8E-8A20DD3B6E3F}"/>
              </a:ext>
            </a:extLst>
          </p:cNvPr>
          <p:cNvSpPr>
            <a:spLocks noGrp="1"/>
          </p:cNvSpPr>
          <p:nvPr>
            <p:ph type="pic" sz="quarter" idx="20"/>
          </p:nvPr>
        </p:nvSpPr>
        <p:spPr>
          <a:xfrm>
            <a:off x="4700980" y="3155514"/>
            <a:ext cx="2498984" cy="2498984"/>
          </a:xfrm>
          <a:prstGeom prst="rect">
            <a:avLst/>
          </a:prstGeom>
        </p:spPr>
        <p:txBody>
          <a:bodyPr/>
          <a:lstStyle>
            <a:lvl1pPr>
              <a:defRPr>
                <a:solidFill>
                  <a:schemeClr val="bg1"/>
                </a:solidFill>
              </a:defRPr>
            </a:lvl1pPr>
          </a:lstStyle>
          <a:p>
            <a:r>
              <a:rPr lang="en-US" dirty="0"/>
              <a:t>Click icon to add picture</a:t>
            </a:r>
            <a:endParaRPr lang="en-GB" dirty="0"/>
          </a:p>
        </p:txBody>
      </p:sp>
      <p:sp>
        <p:nvSpPr>
          <p:cNvPr id="14" name="Picture Placeholder 2">
            <a:extLst>
              <a:ext uri="{FF2B5EF4-FFF2-40B4-BE49-F238E27FC236}">
                <a16:creationId xmlns:a16="http://schemas.microsoft.com/office/drawing/2014/main" id="{F9A195B7-D401-4421-B65D-1CEB16B5A92D}"/>
              </a:ext>
            </a:extLst>
          </p:cNvPr>
          <p:cNvSpPr>
            <a:spLocks noGrp="1"/>
          </p:cNvSpPr>
          <p:nvPr>
            <p:ph type="pic" sz="quarter" idx="21"/>
          </p:nvPr>
        </p:nvSpPr>
        <p:spPr>
          <a:xfrm>
            <a:off x="8740940" y="3155514"/>
            <a:ext cx="2498984" cy="2498984"/>
          </a:xfrm>
          <a:prstGeom prst="rect">
            <a:avLst/>
          </a:prstGeom>
        </p:spPr>
        <p:txBody>
          <a:bodyPr/>
          <a:lstStyle>
            <a:lvl1pPr>
              <a:defRPr>
                <a:solidFill>
                  <a:schemeClr val="bg1"/>
                </a:solidFill>
              </a:defRPr>
            </a:lvl1pPr>
          </a:lstStyle>
          <a:p>
            <a:r>
              <a:rPr lang="en-US" dirty="0"/>
              <a:t>Click icon to add picture</a:t>
            </a:r>
            <a:endParaRPr lang="en-GB" dirty="0"/>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9530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7" name="Text Placeholder 15">
            <a:extLst>
              <a:ext uri="{FF2B5EF4-FFF2-40B4-BE49-F238E27FC236}">
                <a16:creationId xmlns:a16="http://schemas.microsoft.com/office/drawing/2014/main" id="{11E23B54-4D24-46E8-89DC-B72F0E0B6AB6}"/>
              </a:ext>
            </a:extLst>
          </p:cNvPr>
          <p:cNvSpPr>
            <a:spLocks noGrp="1"/>
          </p:cNvSpPr>
          <p:nvPr>
            <p:ph type="body" sz="quarter" idx="23" hasCustomPrompt="1"/>
          </p:nvPr>
        </p:nvSpPr>
        <p:spPr>
          <a:xfrm>
            <a:off x="453526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8" name="Text Placeholder 15">
            <a:extLst>
              <a:ext uri="{FF2B5EF4-FFF2-40B4-BE49-F238E27FC236}">
                <a16:creationId xmlns:a16="http://schemas.microsoft.com/office/drawing/2014/main" id="{B9F6CCAB-D20D-4FE7-A52D-DB5FEFAAB542}"/>
              </a:ext>
            </a:extLst>
          </p:cNvPr>
          <p:cNvSpPr>
            <a:spLocks noGrp="1"/>
          </p:cNvSpPr>
          <p:nvPr>
            <p:ph type="body" sz="quarter" idx="24" hasCustomPrompt="1"/>
          </p:nvPr>
        </p:nvSpPr>
        <p:spPr>
          <a:xfrm>
            <a:off x="857522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dirty="0"/>
              <a:t>NAME</a:t>
            </a:r>
          </a:p>
          <a:p>
            <a:pPr lvl="1"/>
            <a:r>
              <a:rPr lang="en-GB" dirty="0"/>
              <a:t>Function</a:t>
            </a:r>
          </a:p>
        </p:txBody>
      </p:sp>
      <p:sp>
        <p:nvSpPr>
          <p:cNvPr id="19" name="Espace réservé du numéro de diapositive 5">
            <a:extLst>
              <a:ext uri="{FF2B5EF4-FFF2-40B4-BE49-F238E27FC236}">
                <a16:creationId xmlns:a16="http://schemas.microsoft.com/office/drawing/2014/main" id="{AF638669-F4A6-49EB-BDBB-0F4AF417D779}"/>
              </a:ext>
            </a:extLst>
          </p:cNvPr>
          <p:cNvSpPr>
            <a:spLocks noGrp="1"/>
          </p:cNvSpPr>
          <p:nvPr>
            <p:ph type="sldNum" sz="quarter" idx="25"/>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0" name="Espace réservé du pied de page 4">
            <a:extLst>
              <a:ext uri="{FF2B5EF4-FFF2-40B4-BE49-F238E27FC236}">
                <a16:creationId xmlns:a16="http://schemas.microsoft.com/office/drawing/2014/main" id="{ABD3CB5B-E178-438D-8701-803A2E0FBBA1}"/>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endParaRPr lang="en-GB" dirty="0">
              <a:solidFill>
                <a:schemeClr val="bg1"/>
              </a:solidFill>
            </a:endParaRPr>
          </a:p>
        </p:txBody>
      </p:sp>
      <p:sp>
        <p:nvSpPr>
          <p:cNvPr id="25" name="Text Placeholder 8">
            <a:extLst>
              <a:ext uri="{FF2B5EF4-FFF2-40B4-BE49-F238E27FC236}">
                <a16:creationId xmlns:a16="http://schemas.microsoft.com/office/drawing/2014/main" id="{CEE9C3F6-CF0B-4122-960C-1FD7341A828D}"/>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grpSp>
        <p:nvGrpSpPr>
          <p:cNvPr id="15" name="Group 14">
            <a:extLst>
              <a:ext uri="{FF2B5EF4-FFF2-40B4-BE49-F238E27FC236}">
                <a16:creationId xmlns:a16="http://schemas.microsoft.com/office/drawing/2014/main" id="{5BC64DCA-A54D-4D79-9C09-C207BD93208E}"/>
              </a:ext>
            </a:extLst>
          </p:cNvPr>
          <p:cNvGrpSpPr/>
          <p:nvPr userDrawn="1"/>
        </p:nvGrpSpPr>
        <p:grpSpPr>
          <a:xfrm>
            <a:off x="9310524" y="6104103"/>
            <a:ext cx="2430708" cy="575987"/>
            <a:chOff x="9310524" y="6104103"/>
            <a:chExt cx="2430708" cy="575987"/>
          </a:xfrm>
        </p:grpSpPr>
        <p:pic>
          <p:nvPicPr>
            <p:cNvPr id="21" name="Picture 20">
              <a:extLst>
                <a:ext uri="{FF2B5EF4-FFF2-40B4-BE49-F238E27FC236}">
                  <a16:creationId xmlns:a16="http://schemas.microsoft.com/office/drawing/2014/main" id="{AE096E7B-27D0-45FC-BDC6-55A94EC0DFA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22" name="Graphique 12">
              <a:extLst>
                <a:ext uri="{FF2B5EF4-FFF2-40B4-BE49-F238E27FC236}">
                  <a16:creationId xmlns:a16="http://schemas.microsoft.com/office/drawing/2014/main" id="{05E3C568-A4E4-4D5E-8E7F-9CA5305D737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2779313888"/>
      </p:ext>
    </p:extLst>
  </p:cSld>
  <p:clrMapOvr>
    <a:masterClrMapping/>
  </p:clrMapOvr>
  <p:extLst>
    <p:ext uri="{DCECCB84-F9BA-43D5-87BE-67443E8EF086}">
      <p15:sldGuideLst xmlns:p15="http://schemas.microsoft.com/office/powerpoint/2012/main">
        <p15:guide id="1" orient="horz" pos="296">
          <p15:clr>
            <a:srgbClr val="F26B43"/>
          </p15:clr>
        </p15:guide>
        <p15:guide id="2" orient="horz" pos="613">
          <p15:clr>
            <a:srgbClr val="F26B43"/>
          </p15:clr>
        </p15:guide>
        <p15:guide id="3" pos="247">
          <p15:clr>
            <a:srgbClr val="F26B43"/>
          </p15:clr>
        </p15:guide>
        <p15:guide id="4" pos="7424">
          <p15:clr>
            <a:srgbClr val="F26B43"/>
          </p15:clr>
        </p15:guide>
        <p15:guide id="5" orient="horz" pos="3962">
          <p15:clr>
            <a:srgbClr val="F26B43"/>
          </p15:clr>
        </p15:guide>
        <p15:guide id="6" orient="horz" pos="4194">
          <p15:clr>
            <a:srgbClr val="F26B43"/>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272C5A-A11F-4DD3-BF54-F64C82B84D60}"/>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
        <p:nvSpPr>
          <p:cNvPr id="6" name="Text Placeholder 8">
            <a:extLst>
              <a:ext uri="{FF2B5EF4-FFF2-40B4-BE49-F238E27FC236}">
                <a16:creationId xmlns:a16="http://schemas.microsoft.com/office/drawing/2014/main" id="{153D5E33-C79E-4FB6-B5CA-6BD19FC29B66}"/>
              </a:ext>
            </a:extLst>
          </p:cNvPr>
          <p:cNvSpPr>
            <a:spLocks noGrp="1"/>
          </p:cNvSpPr>
          <p:nvPr>
            <p:ph type="body" sz="quarter" idx="17" hasCustomPrompt="1"/>
          </p:nvPr>
        </p:nvSpPr>
        <p:spPr>
          <a:xfrm>
            <a:off x="404786" y="5791523"/>
            <a:ext cx="8686800" cy="338554"/>
          </a:xfrm>
          <a:prstGeom prst="rect">
            <a:avLst/>
          </a:prstGeom>
        </p:spPr>
        <p:txBody>
          <a:bodyPr wrap="square" lIns="180000" anchor="b">
            <a:spAutoFit/>
          </a:bodyPr>
          <a:lstStyle>
            <a:lvl1pPr marL="457200" indent="-457200">
              <a:lnSpc>
                <a:spcPct val="100000"/>
              </a:lnSpc>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Q.		</a:t>
            </a:r>
          </a:p>
          <a:p>
            <a:pPr lvl="0"/>
            <a:r>
              <a:rPr lang="en-GB" dirty="0"/>
              <a:t>Base:</a:t>
            </a:r>
          </a:p>
        </p:txBody>
      </p:sp>
    </p:spTree>
    <p:extLst>
      <p:ext uri="{BB962C8B-B14F-4D97-AF65-F5344CB8AC3E}">
        <p14:creationId xmlns:p14="http://schemas.microsoft.com/office/powerpoint/2010/main" val="3079198075"/>
      </p:ext>
    </p:extLst>
  </p:cSld>
  <p:clrMapOvr>
    <a:masterClrMapping/>
  </p:clrMapOvr>
  <p:extLst>
    <p:ext uri="{DCECCB84-F9BA-43D5-87BE-67443E8EF086}">
      <p15:sldGuideLst xmlns:p15="http://schemas.microsoft.com/office/powerpoint/2012/main">
        <p15:guide id="1" orient="horz" pos="3963" userDrawn="1">
          <p15:clr>
            <a:srgbClr val="F26B43"/>
          </p15:clr>
        </p15:guide>
        <p15:guide id="2" orient="horz" pos="4194" userDrawn="1">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_2 Ipsos MORI Left">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075C7A91-CC93-4B69-84A3-D6E6299E1C1C}"/>
              </a:ext>
            </a:extLst>
          </p:cNvPr>
          <p:cNvGraphicFramePr>
            <a:graphicFrameLocks noChangeAspect="1"/>
          </p:cNvGraphicFramePr>
          <p:nvPr userDrawn="1">
            <p:custDataLst>
              <p:tags r:id="rId1"/>
            </p:custDataLst>
            <p:extLst>
              <p:ext uri="{D42A27DB-BD31-4B8C-83A1-F6EECF244321}">
                <p14:modId xmlns:p14="http://schemas.microsoft.com/office/powerpoint/2010/main" val="12382425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075C7A91-CC93-4B69-84A3-D6E6299E1C1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55627D-8E54-4A37-802B-8C427B3EB1B5}"/>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0" name="Rectangle 9">
            <a:extLst>
              <a:ext uri="{FF2B5EF4-FFF2-40B4-BE49-F238E27FC236}">
                <a16:creationId xmlns:a16="http://schemas.microsoft.com/office/drawing/2014/main" id="{57E47097-F136-43B2-BE43-71747E067B34}"/>
              </a:ext>
            </a:extLst>
          </p:cNvPr>
          <p:cNvSpPr/>
          <p:nvPr userDrawn="1"/>
        </p:nvSpPr>
        <p:spPr>
          <a:xfrm>
            <a:off x="1931" y="2101"/>
            <a:ext cx="10097918" cy="6852677"/>
          </a:xfrm>
          <a:prstGeom prst="rect">
            <a:avLst/>
          </a:prstGeom>
          <a:gradFill flip="none" rotWithShape="1">
            <a:gsLst>
              <a:gs pos="0">
                <a:schemeClr val="tx1">
                  <a:alpha val="60000"/>
                </a:schemeClr>
              </a:gs>
              <a:gs pos="50000">
                <a:srgbClr val="000000">
                  <a:alpha val="0"/>
                </a:srgb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Forme libre : forme 22">
            <a:extLst>
              <a:ext uri="{FF2B5EF4-FFF2-40B4-BE49-F238E27FC236}">
                <a16:creationId xmlns:a16="http://schemas.microsoft.com/office/drawing/2014/main" id="{66AEBE2B-012F-42BB-A823-995DB0D71DD2}"/>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1" name="Forme libre : forme 20">
            <a:extLst>
              <a:ext uri="{FF2B5EF4-FFF2-40B4-BE49-F238E27FC236}">
                <a16:creationId xmlns:a16="http://schemas.microsoft.com/office/drawing/2014/main" id="{534AE452-7F08-4FA5-B95D-44688A32E41E}"/>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59131" y="3001503"/>
            <a:ext cx="7551997" cy="424732"/>
          </a:xfrm>
          <a:prstGeom prst="rect">
            <a:avLst/>
          </a:prstGeo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of the presentation</a:t>
            </a:r>
          </a:p>
        </p:txBody>
      </p:sp>
      <p:sp>
        <p:nvSpPr>
          <p:cNvPr id="19" name="Espace réservé de la date 3">
            <a:extLst>
              <a:ext uri="{FF2B5EF4-FFF2-40B4-BE49-F238E27FC236}">
                <a16:creationId xmlns:a16="http://schemas.microsoft.com/office/drawing/2014/main" id="{11CD5301-9586-45EF-BD7D-6FD0A6A5B078}"/>
              </a:ext>
            </a:extLst>
          </p:cNvPr>
          <p:cNvSpPr>
            <a:spLocks noGrp="1"/>
          </p:cNvSpPr>
          <p:nvPr>
            <p:ph type="dt" sz="half" idx="10"/>
          </p:nvPr>
        </p:nvSpPr>
        <p:spPr>
          <a:xfrm>
            <a:off x="459132" y="4402897"/>
            <a:ext cx="1361105" cy="215444"/>
          </a:xfrm>
          <a:prstGeom prst="rect">
            <a:avLst/>
          </a:prstGeom>
        </p:spPr>
        <p:txBody>
          <a:bodyPr wrap="none" lIns="108000" tIns="0" rIns="180000" bIns="0">
            <a:spAutoFit/>
          </a:bodyPr>
          <a:lstStyle>
            <a:lvl1pPr>
              <a:defRPr sz="1400">
                <a:solidFill>
                  <a:schemeClr val="bg1"/>
                </a:solidFill>
              </a:defRPr>
            </a:lvl1pPr>
          </a:lstStyle>
          <a:p>
            <a:fld id="{BC882573-CF8D-477B-8EF6-9CF97BBEDB1A}" type="datetime3">
              <a:rPr lang="en-GB" smtClean="0"/>
              <a:t>23 August, 2022</a:t>
            </a:fld>
            <a:endParaRPr lang="en-GB" dirty="0"/>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459207" y="521852"/>
            <a:ext cx="7551997" cy="2475348"/>
          </a:xfrm>
        </p:spPr>
        <p:txBody>
          <a:bodyPr lIns="72000" anchor="t">
            <a:normAutofit/>
          </a:bodyPr>
          <a:lstStyle>
            <a:lvl1pPr algn="l">
              <a:lnSpc>
                <a:spcPct val="80000"/>
              </a:lnSpc>
              <a:defRPr sz="6000" b="1" cap="all" spc="-200" baseline="0">
                <a:solidFill>
                  <a:schemeClr val="bg1"/>
                </a:solidFill>
                <a:latin typeface="Arial Black" panose="020B0A04020102020204" pitchFamily="34" charset="0"/>
              </a:defRPr>
            </a:lvl1pPr>
          </a:lstStyle>
          <a:p>
            <a:r>
              <a:rPr lang="en-GB" dirty="0"/>
              <a:t>Click to add title</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59132" y="4014515"/>
            <a:ext cx="2578642" cy="369332"/>
          </a:xfrm>
          <a:prstGeom prst="rect">
            <a:avLst/>
          </a:prstGeo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Name of the speaker</a:t>
            </a:r>
          </a:p>
        </p:txBody>
      </p:sp>
      <p:cxnSp>
        <p:nvCxnSpPr>
          <p:cNvPr id="27" name="Connecteur droit 26">
            <a:extLst>
              <a:ext uri="{FF2B5EF4-FFF2-40B4-BE49-F238E27FC236}">
                <a16:creationId xmlns:a16="http://schemas.microsoft.com/office/drawing/2014/main" id="{55C72328-61FF-4531-AF88-298161BE3728}"/>
              </a:ext>
            </a:extLst>
          </p:cNvPr>
          <p:cNvCxnSpPr>
            <a:cxnSpLocks/>
          </p:cNvCxnSpPr>
          <p:nvPr userDrawn="1"/>
        </p:nvCxnSpPr>
        <p:spPr>
          <a:xfrm>
            <a:off x="571500"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space réservé pour une image  9">
            <a:extLst>
              <a:ext uri="{FF2B5EF4-FFF2-40B4-BE49-F238E27FC236}">
                <a16:creationId xmlns:a16="http://schemas.microsoft.com/office/drawing/2014/main" id="{9ABB7351-4FBE-45C4-9773-A3CF34D3AA3D}"/>
              </a:ext>
            </a:extLst>
          </p:cNvPr>
          <p:cNvSpPr>
            <a:spLocks noGrp="1"/>
          </p:cNvSpPr>
          <p:nvPr>
            <p:ph type="pic" sz="quarter" idx="11" hasCustomPrompt="1"/>
          </p:nvPr>
        </p:nvSpPr>
        <p:spPr>
          <a:xfrm>
            <a:off x="9788338" y="5754960"/>
            <a:ext cx="1814925" cy="914400"/>
          </a:xfrm>
          <a:prstGeom prst="rect">
            <a:avLst/>
          </a:prstGeom>
          <a:solidFill>
            <a:schemeClr val="bg1">
              <a:lumMod val="95000"/>
            </a:schemeClr>
          </a:solidFill>
        </p:spPr>
        <p:txBody>
          <a:bodyPr tIns="72000">
            <a:normAutofit/>
          </a:bodyPr>
          <a:lstStyle>
            <a:lvl1pPr marL="0" indent="0" algn="ctr">
              <a:buNone/>
              <a:defRPr sz="1100"/>
            </a:lvl1pPr>
          </a:lstStyle>
          <a:p>
            <a:r>
              <a:rPr lang="en-GB" dirty="0"/>
              <a:t>CUSTOMER'S LOGO</a:t>
            </a:r>
          </a:p>
        </p:txBody>
      </p:sp>
      <p:grpSp>
        <p:nvGrpSpPr>
          <p:cNvPr id="15" name="Group 14">
            <a:extLst>
              <a:ext uri="{FF2B5EF4-FFF2-40B4-BE49-F238E27FC236}">
                <a16:creationId xmlns:a16="http://schemas.microsoft.com/office/drawing/2014/main" id="{69FC7E5E-6A3E-4AAE-B3DC-F5EC18909E0A}"/>
              </a:ext>
            </a:extLst>
          </p:cNvPr>
          <p:cNvGrpSpPr/>
          <p:nvPr userDrawn="1"/>
        </p:nvGrpSpPr>
        <p:grpSpPr>
          <a:xfrm>
            <a:off x="464892" y="6104103"/>
            <a:ext cx="2430708" cy="575987"/>
            <a:chOff x="9310524" y="6104103"/>
            <a:chExt cx="2430708" cy="575987"/>
          </a:xfrm>
        </p:grpSpPr>
        <p:pic>
          <p:nvPicPr>
            <p:cNvPr id="16" name="Picture 15">
              <a:extLst>
                <a:ext uri="{FF2B5EF4-FFF2-40B4-BE49-F238E27FC236}">
                  <a16:creationId xmlns:a16="http://schemas.microsoft.com/office/drawing/2014/main" id="{4FCFA459-15B6-49ED-8F23-86ECD0E3768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8" name="Graphique 12">
              <a:extLst>
                <a:ext uri="{FF2B5EF4-FFF2-40B4-BE49-F238E27FC236}">
                  <a16:creationId xmlns:a16="http://schemas.microsoft.com/office/drawing/2014/main" id="{4F5E5113-1979-42BD-9138-83A8BE1C3F99}"/>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2794720246"/>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29">
          <p15:clr>
            <a:srgbClr val="F26B43"/>
          </p15:clr>
        </p15:guide>
        <p15:guide id="4" orient="horz" pos="1888">
          <p15:clr>
            <a:srgbClr val="F26B43"/>
          </p15:clr>
        </p15:guide>
        <p15:guide id="5" orient="horz" pos="3340">
          <p15:clr>
            <a:srgbClr val="F26B43"/>
          </p15:clr>
        </p15:guide>
        <p15:guide id="6" orient="horz" pos="3916">
          <p15:clr>
            <a:srgbClr val="F26B43"/>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6595BE-8670-4A5F-B6E3-C00B54377605}"/>
              </a:ext>
            </a:extLst>
          </p:cNvPr>
          <p:cNvSpPr/>
          <p:nvPr userDrawn="1"/>
        </p:nvSpPr>
        <p:spPr>
          <a:xfrm>
            <a:off x="-1" y="0"/>
            <a:ext cx="59879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Espace réservé du numéro de diapositive 1">
            <a:extLst>
              <a:ext uri="{FF2B5EF4-FFF2-40B4-BE49-F238E27FC236}">
                <a16:creationId xmlns:a16="http://schemas.microsoft.com/office/drawing/2014/main" id="{A7272C5A-A11F-4DD3-BF54-F64C82B84D60}"/>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7" name="Espace réservé du pied de page 4">
            <a:extLst>
              <a:ext uri="{FF2B5EF4-FFF2-40B4-BE49-F238E27FC236}">
                <a16:creationId xmlns:a16="http://schemas.microsoft.com/office/drawing/2014/main" id="{F5514AF2-665F-467B-9205-733F73AA8174}"/>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p>
        </p:txBody>
      </p:sp>
    </p:spTree>
    <p:extLst>
      <p:ext uri="{BB962C8B-B14F-4D97-AF65-F5344CB8AC3E}">
        <p14:creationId xmlns:p14="http://schemas.microsoft.com/office/powerpoint/2010/main" val="153389461"/>
      </p:ext>
    </p:extLst>
  </p:cSld>
  <p:clrMapOvr>
    <a:masterClrMapping/>
  </p:clrMapOvr>
  <p:extLst>
    <p:ext uri="{DCECCB84-F9BA-43D5-87BE-67443E8EF086}">
      <p15:sldGuideLst xmlns:p15="http://schemas.microsoft.com/office/powerpoint/2012/main">
        <p15:guide id="1" orient="horz" pos="3963">
          <p15:clr>
            <a:srgbClr val="F26B43"/>
          </p15:clr>
        </p15:guide>
        <p15:guide id="2" orient="horz" pos="4194">
          <p15:clr>
            <a:srgbClr val="F26B43"/>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sual on the right">
    <p:spTree>
      <p:nvGrpSpPr>
        <p:cNvPr id="1" name=""/>
        <p:cNvGrpSpPr/>
        <p:nvPr/>
      </p:nvGrpSpPr>
      <p:grpSpPr>
        <a:xfrm>
          <a:off x="0" y="0"/>
          <a:ext cx="0" cy="0"/>
          <a:chOff x="0" y="0"/>
          <a:chExt cx="0" cy="0"/>
        </a:xfrm>
      </p:grpSpPr>
      <p:sp>
        <p:nvSpPr>
          <p:cNvPr id="15" name="Espace réservé pour une image  14">
            <a:extLst>
              <a:ext uri="{FF2B5EF4-FFF2-40B4-BE49-F238E27FC236}">
                <a16:creationId xmlns:a16="http://schemas.microsoft.com/office/drawing/2014/main" id="{849086DD-2C7D-4896-95DA-63FF2B90DC0D}"/>
              </a:ext>
            </a:extLst>
          </p:cNvPr>
          <p:cNvSpPr>
            <a:spLocks noGrp="1"/>
          </p:cNvSpPr>
          <p:nvPr>
            <p:ph type="pic" sz="quarter" idx="13" hasCustomPrompt="1"/>
          </p:nvPr>
        </p:nvSpPr>
        <p:spPr>
          <a:xfrm>
            <a:off x="5123892" y="0"/>
            <a:ext cx="7068108" cy="6858000"/>
          </a:xfrm>
          <a:prstGeom prst="rect">
            <a:avLst/>
          </a:prstGeom>
          <a:solidFill>
            <a:schemeClr val="bg1">
              <a:lumMod val="95000"/>
            </a:schemeClr>
          </a:solidFill>
        </p:spPr>
        <p:txBody>
          <a:bodyPr wrap="square">
            <a:noAutofit/>
          </a:bodyPr>
          <a:lstStyle/>
          <a:p>
            <a:r>
              <a:rPr lang="en-GB" dirty="0"/>
              <a:t> </a:t>
            </a:r>
          </a:p>
        </p:txBody>
      </p:sp>
      <p:sp>
        <p:nvSpPr>
          <p:cNvPr id="8" name="Espace réservé du numéro de diapositive 1">
            <a:extLst>
              <a:ext uri="{FF2B5EF4-FFF2-40B4-BE49-F238E27FC236}">
                <a16:creationId xmlns:a16="http://schemas.microsoft.com/office/drawing/2014/main" id="{3D11CF70-B7DA-4FA9-80FD-63364FFB5A67}"/>
              </a:ext>
            </a:extLst>
          </p:cNvPr>
          <p:cNvSpPr>
            <a:spLocks noGrp="1"/>
          </p:cNvSpPr>
          <p:nvPr>
            <p:ph type="sldNum" sz="quarter" idx="14"/>
          </p:nvPr>
        </p:nvSpPr>
        <p:spPr>
          <a:xfrm>
            <a:off x="577672" y="6219234"/>
            <a:ext cx="360037" cy="365125"/>
          </a:xfrm>
        </p:spPr>
        <p:txBody>
          <a:bodyPr/>
          <a:lstStyle/>
          <a:p>
            <a:fld id="{D61AABEC-672F-4B68-B914-690DA978312C}" type="slidenum">
              <a:rPr lang="en-GB" smtClean="0"/>
              <a:pPr/>
              <a:t>‹#›</a:t>
            </a:fld>
            <a:r>
              <a:rPr lang="en-GB" dirty="0"/>
              <a:t> ‒ </a:t>
            </a:r>
          </a:p>
        </p:txBody>
      </p:sp>
      <p:pic>
        <p:nvPicPr>
          <p:cNvPr id="9" name="Graphique 9">
            <a:extLst>
              <a:ext uri="{FF2B5EF4-FFF2-40B4-BE49-F238E27FC236}">
                <a16:creationId xmlns:a16="http://schemas.microsoft.com/office/drawing/2014/main" id="{744B5BD0-217A-4E46-B97F-F9458934B6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64352" y="5949280"/>
            <a:ext cx="2541272" cy="731520"/>
          </a:xfrm>
          <a:prstGeom prst="rect">
            <a:avLst/>
          </a:prstGeom>
        </p:spPr>
      </p:pic>
    </p:spTree>
    <p:extLst>
      <p:ext uri="{BB962C8B-B14F-4D97-AF65-F5344CB8AC3E}">
        <p14:creationId xmlns:p14="http://schemas.microsoft.com/office/powerpoint/2010/main" val="183960967"/>
      </p:ext>
    </p:extLst>
  </p:cSld>
  <p:clrMapOvr>
    <a:masterClrMapping/>
  </p:clrMapOvr>
  <p:extLst>
    <p:ext uri="{DCECCB84-F9BA-43D5-87BE-67443E8EF086}">
      <p15:sldGuideLst xmlns:p15="http://schemas.microsoft.com/office/powerpoint/2012/main">
        <p15:guide id="1" orient="horz" pos="3963" userDrawn="1">
          <p15:clr>
            <a:srgbClr val="F26B43"/>
          </p15:clr>
        </p15:guide>
        <p15:guide id="2" orient="horz" pos="4194" userDrawn="1">
          <p15:clr>
            <a:srgbClr val="F26B43"/>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bg2"/>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8866C9DA-1390-4B1C-A5FA-DA3341B92160}"/>
              </a:ext>
            </a:extLst>
          </p:cNvPr>
          <p:cNvGraphicFramePr>
            <a:graphicFrameLocks noChangeAspect="1"/>
          </p:cNvGraphicFramePr>
          <p:nvPr userDrawn="1">
            <p:custDataLst>
              <p:tags r:id="rId1"/>
            </p:custDataLst>
            <p:extLst>
              <p:ext uri="{D42A27DB-BD31-4B8C-83A1-F6EECF244321}">
                <p14:modId xmlns:p14="http://schemas.microsoft.com/office/powerpoint/2010/main" val="2121045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32" imgH="530" progId="TCLayout.ActiveDocument.1">
                  <p:embed/>
                </p:oleObj>
              </mc:Choice>
              <mc:Fallback>
                <p:oleObj name="Diapositive think-cell" r:id="rId3" imgW="532" imgH="530" progId="TCLayout.ActiveDocument.1">
                  <p:embed/>
                  <p:pic>
                    <p:nvPicPr>
                      <p:cNvPr id="3" name="Objet 2" hidden="1">
                        <a:extLst>
                          <a:ext uri="{FF2B5EF4-FFF2-40B4-BE49-F238E27FC236}">
                            <a16:creationId xmlns:a16="http://schemas.microsoft.com/office/drawing/2014/main" id="{8866C9DA-1390-4B1C-A5FA-DA3341B921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Espace réservé du numéro de diapositive 5">
            <a:extLst>
              <a:ext uri="{FF2B5EF4-FFF2-40B4-BE49-F238E27FC236}">
                <a16:creationId xmlns:a16="http://schemas.microsoft.com/office/drawing/2014/main" id="{406B5C1C-DFD7-4173-B3EA-6D2DB6B56520}"/>
              </a:ext>
            </a:extLst>
          </p:cNvPr>
          <p:cNvSpPr>
            <a:spLocks noGrp="1"/>
          </p:cNvSpPr>
          <p:nvPr>
            <p:ph type="sldNum" sz="quarter" idx="25"/>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0" name="Espace réservé du pied de page 4">
            <a:extLst>
              <a:ext uri="{FF2B5EF4-FFF2-40B4-BE49-F238E27FC236}">
                <a16:creationId xmlns:a16="http://schemas.microsoft.com/office/drawing/2014/main" id="{2A133AB0-6EE7-4E27-8E58-8950AA098124}"/>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p>
        </p:txBody>
      </p:sp>
      <p:grpSp>
        <p:nvGrpSpPr>
          <p:cNvPr id="11" name="Group 10">
            <a:extLst>
              <a:ext uri="{FF2B5EF4-FFF2-40B4-BE49-F238E27FC236}">
                <a16:creationId xmlns:a16="http://schemas.microsoft.com/office/drawing/2014/main" id="{82DB9212-D36A-4FCC-B312-1392508DA4B1}"/>
              </a:ext>
            </a:extLst>
          </p:cNvPr>
          <p:cNvGrpSpPr/>
          <p:nvPr userDrawn="1"/>
        </p:nvGrpSpPr>
        <p:grpSpPr>
          <a:xfrm>
            <a:off x="9310524" y="6104103"/>
            <a:ext cx="2430708" cy="575987"/>
            <a:chOff x="9310524" y="6104103"/>
            <a:chExt cx="2430708" cy="575987"/>
          </a:xfrm>
        </p:grpSpPr>
        <p:pic>
          <p:nvPicPr>
            <p:cNvPr id="12" name="Picture 11">
              <a:extLst>
                <a:ext uri="{FF2B5EF4-FFF2-40B4-BE49-F238E27FC236}">
                  <a16:creationId xmlns:a16="http://schemas.microsoft.com/office/drawing/2014/main" id="{D8C46CB8-A7B4-4078-B3E7-0C4A4F47B7D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3" name="Graphique 12">
              <a:extLst>
                <a:ext uri="{FF2B5EF4-FFF2-40B4-BE49-F238E27FC236}">
                  <a16:creationId xmlns:a16="http://schemas.microsoft.com/office/drawing/2014/main" id="{5F756FCE-0E27-402A-958B-219436751AA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24892694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s 1">
    <p:bg>
      <p:bgPr>
        <a:solidFill>
          <a:schemeClr val="bg2"/>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8866C9DA-1390-4B1C-A5FA-DA3341B92160}"/>
              </a:ext>
            </a:extLst>
          </p:cNvPr>
          <p:cNvGraphicFramePr>
            <a:graphicFrameLocks noChangeAspect="1"/>
          </p:cNvGraphicFramePr>
          <p:nvPr userDrawn="1">
            <p:custDataLst>
              <p:tags r:id="rId1"/>
            </p:custDataLst>
            <p:extLst>
              <p:ext uri="{D42A27DB-BD31-4B8C-83A1-F6EECF244321}">
                <p14:modId xmlns:p14="http://schemas.microsoft.com/office/powerpoint/2010/main" val="2677157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32" imgH="530" progId="TCLayout.ActiveDocument.1">
                  <p:embed/>
                </p:oleObj>
              </mc:Choice>
              <mc:Fallback>
                <p:oleObj name="Diapositive think-cell" r:id="rId3" imgW="532" imgH="530" progId="TCLayout.ActiveDocument.1">
                  <p:embed/>
                  <p:pic>
                    <p:nvPicPr>
                      <p:cNvPr id="3" name="Objet 2" hidden="1">
                        <a:extLst>
                          <a:ext uri="{FF2B5EF4-FFF2-40B4-BE49-F238E27FC236}">
                            <a16:creationId xmlns:a16="http://schemas.microsoft.com/office/drawing/2014/main" id="{8866C9DA-1390-4B1C-A5FA-DA3341B921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e 8">
            <a:extLst>
              <a:ext uri="{FF2B5EF4-FFF2-40B4-BE49-F238E27FC236}">
                <a16:creationId xmlns:a16="http://schemas.microsoft.com/office/drawing/2014/main" id="{CC5E165F-B3E7-49FD-82EB-A44DA9D2E8DD}"/>
              </a:ext>
            </a:extLst>
          </p:cNvPr>
          <p:cNvGrpSpPr/>
          <p:nvPr userDrawn="1"/>
        </p:nvGrpSpPr>
        <p:grpSpPr>
          <a:xfrm>
            <a:off x="515380" y="944724"/>
            <a:ext cx="3416320" cy="2310605"/>
            <a:chOff x="2525792" y="2960948"/>
            <a:chExt cx="3416320" cy="2310605"/>
          </a:xfrm>
        </p:grpSpPr>
        <p:sp>
          <p:nvSpPr>
            <p:cNvPr id="10" name="ZoneTexte 9">
              <a:extLst>
                <a:ext uri="{FF2B5EF4-FFF2-40B4-BE49-F238E27FC236}">
                  <a16:creationId xmlns:a16="http://schemas.microsoft.com/office/drawing/2014/main" id="{C539E3ED-BDF3-459B-ADDB-C44E9D3916BA}"/>
                </a:ext>
              </a:extLst>
            </p:cNvPr>
            <p:cNvSpPr txBox="1"/>
            <p:nvPr userDrawn="1"/>
          </p:nvSpPr>
          <p:spPr>
            <a:xfrm>
              <a:off x="2525792" y="2960948"/>
              <a:ext cx="3416320" cy="1200329"/>
            </a:xfrm>
            <a:prstGeom prst="rect">
              <a:avLst/>
            </a:prstGeom>
            <a:noFill/>
          </p:spPr>
          <p:txBody>
            <a:bodyPr wrap="none" rtlCol="0">
              <a:spAutoFit/>
            </a:bodyPr>
            <a:lstStyle/>
            <a:p>
              <a:r>
                <a:rPr lang="fr-FR" sz="7200" b="1" dirty="0">
                  <a:solidFill>
                    <a:schemeClr val="bg1"/>
                  </a:solidFill>
                  <a:latin typeface="+mn-lt"/>
                </a:rPr>
                <a:t>THANK</a:t>
              </a:r>
            </a:p>
          </p:txBody>
        </p:sp>
        <p:sp>
          <p:nvSpPr>
            <p:cNvPr id="11" name="ZoneTexte 10">
              <a:extLst>
                <a:ext uri="{FF2B5EF4-FFF2-40B4-BE49-F238E27FC236}">
                  <a16:creationId xmlns:a16="http://schemas.microsoft.com/office/drawing/2014/main" id="{6EBBD7D5-763C-4BB0-B29B-FA048900221F}"/>
                </a:ext>
              </a:extLst>
            </p:cNvPr>
            <p:cNvSpPr txBox="1"/>
            <p:nvPr userDrawn="1"/>
          </p:nvSpPr>
          <p:spPr>
            <a:xfrm>
              <a:off x="2526705" y="4071224"/>
              <a:ext cx="2364063" cy="1200329"/>
            </a:xfrm>
            <a:prstGeom prst="rect">
              <a:avLst/>
            </a:prstGeom>
            <a:solidFill>
              <a:schemeClr val="tx2"/>
            </a:solidFill>
          </p:spPr>
          <p:txBody>
            <a:bodyPr wrap="none" lIns="180000" rIns="180000" rtlCol="0">
              <a:spAutoFit/>
            </a:bodyPr>
            <a:lstStyle/>
            <a:p>
              <a:r>
                <a:rPr lang="fr-FR" sz="7200" b="1" dirty="0">
                  <a:solidFill>
                    <a:schemeClr val="bg1"/>
                  </a:solidFill>
                  <a:latin typeface="+mn-lt"/>
                </a:rPr>
                <a:t>YOU</a:t>
              </a:r>
            </a:p>
          </p:txBody>
        </p:sp>
      </p:grpSp>
      <p:sp>
        <p:nvSpPr>
          <p:cNvPr id="15" name="Espace réservé du numéro de diapositive 5">
            <a:extLst>
              <a:ext uri="{FF2B5EF4-FFF2-40B4-BE49-F238E27FC236}">
                <a16:creationId xmlns:a16="http://schemas.microsoft.com/office/drawing/2014/main" id="{73CDC9C3-8C5C-43BC-ADDE-F7F6F88FE87F}"/>
              </a:ext>
            </a:extLst>
          </p:cNvPr>
          <p:cNvSpPr>
            <a:spLocks noGrp="1"/>
          </p:cNvSpPr>
          <p:nvPr>
            <p:ph type="sldNum" sz="quarter" idx="25"/>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6" name="Espace réservé du pied de page 4">
            <a:extLst>
              <a:ext uri="{FF2B5EF4-FFF2-40B4-BE49-F238E27FC236}">
                <a16:creationId xmlns:a16="http://schemas.microsoft.com/office/drawing/2014/main" id="{CA714F78-273A-4C2E-9229-C85CFA287FDC}"/>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p>
        </p:txBody>
      </p:sp>
      <p:grpSp>
        <p:nvGrpSpPr>
          <p:cNvPr id="17" name="Group 16">
            <a:extLst>
              <a:ext uri="{FF2B5EF4-FFF2-40B4-BE49-F238E27FC236}">
                <a16:creationId xmlns:a16="http://schemas.microsoft.com/office/drawing/2014/main" id="{4C1C0857-828B-44BA-B35F-733F4689E92A}"/>
              </a:ext>
            </a:extLst>
          </p:cNvPr>
          <p:cNvGrpSpPr/>
          <p:nvPr userDrawn="1"/>
        </p:nvGrpSpPr>
        <p:grpSpPr>
          <a:xfrm>
            <a:off x="9310524" y="6104103"/>
            <a:ext cx="2430708" cy="575987"/>
            <a:chOff x="9310524" y="6104103"/>
            <a:chExt cx="2430708" cy="575987"/>
          </a:xfrm>
        </p:grpSpPr>
        <p:pic>
          <p:nvPicPr>
            <p:cNvPr id="18" name="Picture 17">
              <a:extLst>
                <a:ext uri="{FF2B5EF4-FFF2-40B4-BE49-F238E27FC236}">
                  <a16:creationId xmlns:a16="http://schemas.microsoft.com/office/drawing/2014/main" id="{7FF7C1E3-8BBB-4FF1-B034-FFB2D4BA6B3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9" name="Graphique 12">
              <a:extLst>
                <a:ext uri="{FF2B5EF4-FFF2-40B4-BE49-F238E27FC236}">
                  <a16:creationId xmlns:a16="http://schemas.microsoft.com/office/drawing/2014/main" id="{9211A26C-19DB-4662-A385-62181150351A}"/>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1662484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anks 2">
    <p:bg>
      <p:bgPr>
        <a:solidFill>
          <a:schemeClr val="bg2"/>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8866C9DA-1390-4B1C-A5FA-DA3341B92160}"/>
              </a:ext>
            </a:extLst>
          </p:cNvPr>
          <p:cNvGraphicFramePr>
            <a:graphicFrameLocks noChangeAspect="1"/>
          </p:cNvGraphicFramePr>
          <p:nvPr userDrawn="1">
            <p:custDataLst>
              <p:tags r:id="rId1"/>
            </p:custDataLst>
            <p:extLst>
              <p:ext uri="{D42A27DB-BD31-4B8C-83A1-F6EECF244321}">
                <p14:modId xmlns:p14="http://schemas.microsoft.com/office/powerpoint/2010/main" val="11924121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32" imgH="530" progId="TCLayout.ActiveDocument.1">
                  <p:embed/>
                </p:oleObj>
              </mc:Choice>
              <mc:Fallback>
                <p:oleObj name="Diapositive think-cell" r:id="rId3" imgW="532" imgH="530" progId="TCLayout.ActiveDocument.1">
                  <p:embed/>
                  <p:pic>
                    <p:nvPicPr>
                      <p:cNvPr id="3" name="Objet 2" hidden="1">
                        <a:extLst>
                          <a:ext uri="{FF2B5EF4-FFF2-40B4-BE49-F238E27FC236}">
                            <a16:creationId xmlns:a16="http://schemas.microsoft.com/office/drawing/2014/main" id="{8866C9DA-1390-4B1C-A5FA-DA3341B921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e 8">
            <a:extLst>
              <a:ext uri="{FF2B5EF4-FFF2-40B4-BE49-F238E27FC236}">
                <a16:creationId xmlns:a16="http://schemas.microsoft.com/office/drawing/2014/main" id="{CC5E165F-B3E7-49FD-82EB-A44DA9D2E8DD}"/>
              </a:ext>
            </a:extLst>
          </p:cNvPr>
          <p:cNvGrpSpPr/>
          <p:nvPr userDrawn="1"/>
        </p:nvGrpSpPr>
        <p:grpSpPr>
          <a:xfrm>
            <a:off x="515380" y="944724"/>
            <a:ext cx="3416320" cy="2310605"/>
            <a:chOff x="2525792" y="2960948"/>
            <a:chExt cx="3416320" cy="2310605"/>
          </a:xfrm>
        </p:grpSpPr>
        <p:sp>
          <p:nvSpPr>
            <p:cNvPr id="10" name="ZoneTexte 9">
              <a:extLst>
                <a:ext uri="{FF2B5EF4-FFF2-40B4-BE49-F238E27FC236}">
                  <a16:creationId xmlns:a16="http://schemas.microsoft.com/office/drawing/2014/main" id="{C539E3ED-BDF3-459B-ADDB-C44E9D3916BA}"/>
                </a:ext>
              </a:extLst>
            </p:cNvPr>
            <p:cNvSpPr txBox="1"/>
            <p:nvPr userDrawn="1"/>
          </p:nvSpPr>
          <p:spPr>
            <a:xfrm>
              <a:off x="2525792" y="2960948"/>
              <a:ext cx="3416320" cy="1200329"/>
            </a:xfrm>
            <a:prstGeom prst="rect">
              <a:avLst/>
            </a:prstGeom>
            <a:noFill/>
          </p:spPr>
          <p:txBody>
            <a:bodyPr wrap="none" rtlCol="0">
              <a:spAutoFit/>
            </a:bodyPr>
            <a:lstStyle/>
            <a:p>
              <a:r>
                <a:rPr lang="fr-FR" sz="7200" b="1" dirty="0">
                  <a:solidFill>
                    <a:schemeClr val="bg1"/>
                  </a:solidFill>
                  <a:latin typeface="+mn-lt"/>
                </a:rPr>
                <a:t>THANK</a:t>
              </a:r>
            </a:p>
          </p:txBody>
        </p:sp>
        <p:sp>
          <p:nvSpPr>
            <p:cNvPr id="11" name="ZoneTexte 10">
              <a:extLst>
                <a:ext uri="{FF2B5EF4-FFF2-40B4-BE49-F238E27FC236}">
                  <a16:creationId xmlns:a16="http://schemas.microsoft.com/office/drawing/2014/main" id="{6EBBD7D5-763C-4BB0-B29B-FA048900221F}"/>
                </a:ext>
              </a:extLst>
            </p:cNvPr>
            <p:cNvSpPr txBox="1"/>
            <p:nvPr userDrawn="1"/>
          </p:nvSpPr>
          <p:spPr>
            <a:xfrm>
              <a:off x="2526705" y="4071224"/>
              <a:ext cx="2364063" cy="1200329"/>
            </a:xfrm>
            <a:prstGeom prst="rect">
              <a:avLst/>
            </a:prstGeom>
            <a:noFill/>
          </p:spPr>
          <p:txBody>
            <a:bodyPr wrap="none" lIns="180000" rIns="180000" rtlCol="0">
              <a:spAutoFit/>
            </a:bodyPr>
            <a:lstStyle/>
            <a:p>
              <a:r>
                <a:rPr lang="fr-FR" sz="7200" b="1" dirty="0">
                  <a:solidFill>
                    <a:schemeClr val="bg1"/>
                  </a:solidFill>
                  <a:latin typeface="+mn-lt"/>
                </a:rPr>
                <a:t>YOU</a:t>
              </a:r>
            </a:p>
          </p:txBody>
        </p:sp>
      </p:grpSp>
      <p:sp>
        <p:nvSpPr>
          <p:cNvPr id="15" name="Espace réservé du numéro de diapositive 5">
            <a:extLst>
              <a:ext uri="{FF2B5EF4-FFF2-40B4-BE49-F238E27FC236}">
                <a16:creationId xmlns:a16="http://schemas.microsoft.com/office/drawing/2014/main" id="{64D37E52-2C12-4D2C-A9D1-0664187311A7}"/>
              </a:ext>
            </a:extLst>
          </p:cNvPr>
          <p:cNvSpPr>
            <a:spLocks noGrp="1"/>
          </p:cNvSpPr>
          <p:nvPr>
            <p:ph type="sldNum" sz="quarter" idx="25"/>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6" name="Espace réservé du pied de page 4">
            <a:extLst>
              <a:ext uri="{FF2B5EF4-FFF2-40B4-BE49-F238E27FC236}">
                <a16:creationId xmlns:a16="http://schemas.microsoft.com/office/drawing/2014/main" id="{8E35A921-9CFB-402C-A940-1CF482EC7F88}"/>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p>
        </p:txBody>
      </p:sp>
      <p:grpSp>
        <p:nvGrpSpPr>
          <p:cNvPr id="17" name="Group 16">
            <a:extLst>
              <a:ext uri="{FF2B5EF4-FFF2-40B4-BE49-F238E27FC236}">
                <a16:creationId xmlns:a16="http://schemas.microsoft.com/office/drawing/2014/main" id="{BCE8A960-129A-46BC-AD56-ED7FCE5A1D00}"/>
              </a:ext>
            </a:extLst>
          </p:cNvPr>
          <p:cNvGrpSpPr/>
          <p:nvPr userDrawn="1"/>
        </p:nvGrpSpPr>
        <p:grpSpPr>
          <a:xfrm>
            <a:off x="9310524" y="6104103"/>
            <a:ext cx="2430708" cy="575987"/>
            <a:chOff x="9310524" y="6104103"/>
            <a:chExt cx="2430708" cy="575987"/>
          </a:xfrm>
        </p:grpSpPr>
        <p:pic>
          <p:nvPicPr>
            <p:cNvPr id="18" name="Picture 17">
              <a:extLst>
                <a:ext uri="{FF2B5EF4-FFF2-40B4-BE49-F238E27FC236}">
                  <a16:creationId xmlns:a16="http://schemas.microsoft.com/office/drawing/2014/main" id="{09536674-CE0A-43FC-9963-EB9372BA94F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9" name="Graphique 12">
              <a:extLst>
                <a:ext uri="{FF2B5EF4-FFF2-40B4-BE49-F238E27FC236}">
                  <a16:creationId xmlns:a16="http://schemas.microsoft.com/office/drawing/2014/main" id="{CD02EA49-7F4B-47E3-99E0-218F729649FA}"/>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1424898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Thanks 2">
    <p:bg>
      <p:bgPr>
        <a:solidFill>
          <a:schemeClr val="bg2"/>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8866C9DA-1390-4B1C-A5FA-DA3341B9216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32" imgH="530" progId="TCLayout.ActiveDocument.1">
                  <p:embed/>
                </p:oleObj>
              </mc:Choice>
              <mc:Fallback>
                <p:oleObj name="Diapositive think-cell" r:id="rId3" imgW="532" imgH="530" progId="TCLayout.ActiveDocument.1">
                  <p:embed/>
                  <p:pic>
                    <p:nvPicPr>
                      <p:cNvPr id="3" name="Objet 2" hidden="1">
                        <a:extLst>
                          <a:ext uri="{FF2B5EF4-FFF2-40B4-BE49-F238E27FC236}">
                            <a16:creationId xmlns:a16="http://schemas.microsoft.com/office/drawing/2014/main" id="{8866C9DA-1390-4B1C-A5FA-DA3341B921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F679F638-3664-4A3D-B3CC-1AE9AB09B32C}"/>
              </a:ext>
            </a:extLst>
          </p:cNvPr>
          <p:cNvSpPr/>
          <p:nvPr userDrawn="1"/>
        </p:nvSpPr>
        <p:spPr>
          <a:xfrm>
            <a:off x="613347" y="2022491"/>
            <a:ext cx="2628292" cy="1116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4" name="Groupe 33">
            <a:extLst>
              <a:ext uri="{FF2B5EF4-FFF2-40B4-BE49-F238E27FC236}">
                <a16:creationId xmlns:a16="http://schemas.microsoft.com/office/drawing/2014/main" id="{113FDBA7-5D27-421C-85B6-3FA82D4FF202}"/>
              </a:ext>
            </a:extLst>
          </p:cNvPr>
          <p:cNvGrpSpPr/>
          <p:nvPr userDrawn="1"/>
        </p:nvGrpSpPr>
        <p:grpSpPr>
          <a:xfrm>
            <a:off x="697167" y="1903445"/>
            <a:ext cx="2376783" cy="1354217"/>
            <a:chOff x="794460" y="1664804"/>
            <a:chExt cx="2376783" cy="1354217"/>
          </a:xfrm>
        </p:grpSpPr>
        <p:sp>
          <p:nvSpPr>
            <p:cNvPr id="36" name="TextBox 12">
              <a:extLst>
                <a:ext uri="{FF2B5EF4-FFF2-40B4-BE49-F238E27FC236}">
                  <a16:creationId xmlns:a16="http://schemas.microsoft.com/office/drawing/2014/main" id="{6DBE849B-11CF-4A64-8448-70B62EB6CF22}"/>
                </a:ext>
              </a:extLst>
            </p:cNvPr>
            <p:cNvSpPr txBox="1">
              <a:spLocks/>
            </p:cNvSpPr>
            <p:nvPr userDrawn="1"/>
          </p:nvSpPr>
          <p:spPr>
            <a:xfrm>
              <a:off x="794460" y="1664804"/>
              <a:ext cx="814325" cy="1354217"/>
            </a:xfrm>
            <a:prstGeom prst="rect">
              <a:avLst/>
            </a:prstGeom>
            <a:noFill/>
          </p:spPr>
          <p:txBody>
            <a:bodyPr wrap="none" lIns="0" tIns="0" rIns="0" bIns="0" rtlCol="0" anchor="ctr">
              <a:noAutofit/>
            </a:bodyPr>
            <a:lstStyle/>
            <a:p>
              <a:pPr algn="ctr"/>
              <a:r>
                <a:rPr lang="en-GB" sz="8000" b="1" dirty="0">
                  <a:blipFill>
                    <a:blip r:embed="rId5"/>
                    <a:stretch>
                      <a:fillRect/>
                    </a:stretch>
                  </a:blipFill>
                </a:rPr>
                <a:t>Y</a:t>
              </a:r>
            </a:p>
          </p:txBody>
        </p:sp>
        <p:sp>
          <p:nvSpPr>
            <p:cNvPr id="37" name="TextBox 12">
              <a:extLst>
                <a:ext uri="{FF2B5EF4-FFF2-40B4-BE49-F238E27FC236}">
                  <a16:creationId xmlns:a16="http://schemas.microsoft.com/office/drawing/2014/main" id="{A243C84E-50CC-4C5F-B7D5-5A14645EA45A}"/>
                </a:ext>
              </a:extLst>
            </p:cNvPr>
            <p:cNvSpPr txBox="1">
              <a:spLocks/>
            </p:cNvSpPr>
            <p:nvPr userDrawn="1"/>
          </p:nvSpPr>
          <p:spPr>
            <a:xfrm>
              <a:off x="1550687" y="1664804"/>
              <a:ext cx="814325" cy="1354217"/>
            </a:xfrm>
            <a:prstGeom prst="rect">
              <a:avLst/>
            </a:prstGeom>
            <a:noFill/>
          </p:spPr>
          <p:txBody>
            <a:bodyPr wrap="none" lIns="0" tIns="0" rIns="0" bIns="0" rtlCol="0" anchor="ctr">
              <a:noAutofit/>
            </a:bodyPr>
            <a:lstStyle/>
            <a:p>
              <a:pPr algn="ctr"/>
              <a:r>
                <a:rPr lang="en-GB" sz="8000" b="1" dirty="0">
                  <a:blipFill>
                    <a:blip r:embed="rId5"/>
                    <a:stretch>
                      <a:fillRect/>
                    </a:stretch>
                  </a:blipFill>
                </a:rPr>
                <a:t>O</a:t>
              </a:r>
            </a:p>
          </p:txBody>
        </p:sp>
        <p:sp>
          <p:nvSpPr>
            <p:cNvPr id="38" name="TextBox 12">
              <a:extLst>
                <a:ext uri="{FF2B5EF4-FFF2-40B4-BE49-F238E27FC236}">
                  <a16:creationId xmlns:a16="http://schemas.microsoft.com/office/drawing/2014/main" id="{4DE2360C-0138-43FB-88B6-A916D5FF6C06}"/>
                </a:ext>
              </a:extLst>
            </p:cNvPr>
            <p:cNvSpPr txBox="1">
              <a:spLocks/>
            </p:cNvSpPr>
            <p:nvPr userDrawn="1"/>
          </p:nvSpPr>
          <p:spPr>
            <a:xfrm>
              <a:off x="2356918" y="1664804"/>
              <a:ext cx="814325" cy="1354217"/>
            </a:xfrm>
            <a:prstGeom prst="rect">
              <a:avLst/>
            </a:prstGeom>
            <a:noFill/>
          </p:spPr>
          <p:txBody>
            <a:bodyPr wrap="none" lIns="0" tIns="0" rIns="0" bIns="0" rtlCol="0" anchor="ctr">
              <a:noAutofit/>
            </a:bodyPr>
            <a:lstStyle/>
            <a:p>
              <a:pPr algn="ctr"/>
              <a:r>
                <a:rPr lang="en-GB" sz="8000" b="1" dirty="0">
                  <a:blipFill>
                    <a:blip r:embed="rId5"/>
                    <a:stretch>
                      <a:fillRect/>
                    </a:stretch>
                  </a:blipFill>
                </a:rPr>
                <a:t>U</a:t>
              </a:r>
            </a:p>
          </p:txBody>
        </p:sp>
      </p:grpSp>
      <p:sp>
        <p:nvSpPr>
          <p:cNvPr id="40" name="ZoneTexte 39">
            <a:extLst>
              <a:ext uri="{FF2B5EF4-FFF2-40B4-BE49-F238E27FC236}">
                <a16:creationId xmlns:a16="http://schemas.microsoft.com/office/drawing/2014/main" id="{63612154-01AA-4A44-9626-0CEFBE31DD80}"/>
              </a:ext>
            </a:extLst>
          </p:cNvPr>
          <p:cNvSpPr txBox="1"/>
          <p:nvPr userDrawn="1"/>
        </p:nvSpPr>
        <p:spPr>
          <a:xfrm>
            <a:off x="515380" y="944724"/>
            <a:ext cx="3416320" cy="1200329"/>
          </a:xfrm>
          <a:prstGeom prst="rect">
            <a:avLst/>
          </a:prstGeom>
          <a:noFill/>
        </p:spPr>
        <p:txBody>
          <a:bodyPr wrap="none" rtlCol="0">
            <a:spAutoFit/>
          </a:bodyPr>
          <a:lstStyle/>
          <a:p>
            <a:r>
              <a:rPr lang="fr-FR" sz="7200" b="1" dirty="0">
                <a:solidFill>
                  <a:schemeClr val="bg1"/>
                </a:solidFill>
                <a:latin typeface="+mn-lt"/>
              </a:rPr>
              <a:t>THANK</a:t>
            </a:r>
          </a:p>
        </p:txBody>
      </p:sp>
      <p:sp>
        <p:nvSpPr>
          <p:cNvPr id="16" name="Espace réservé du numéro de diapositive 2">
            <a:extLst>
              <a:ext uri="{FF2B5EF4-FFF2-40B4-BE49-F238E27FC236}">
                <a16:creationId xmlns:a16="http://schemas.microsoft.com/office/drawing/2014/main" id="{C907AED7-8663-4532-B0A2-172A0DBA7704}"/>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7" name="Espace réservé du pied de page 4">
            <a:extLst>
              <a:ext uri="{FF2B5EF4-FFF2-40B4-BE49-F238E27FC236}">
                <a16:creationId xmlns:a16="http://schemas.microsoft.com/office/drawing/2014/main" id="{8CD318AF-9750-46C2-94B0-455F95BF5696}"/>
              </a:ext>
            </a:extLst>
          </p:cNvPr>
          <p:cNvSpPr txBox="1">
            <a:spLocks/>
          </p:cNvSpPr>
          <p:nvPr userDrawn="1"/>
        </p:nvSpPr>
        <p:spPr>
          <a:xfrm>
            <a:off x="815317" y="6219234"/>
            <a:ext cx="8412480"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 Ipsos MRBI | 19-069031 </a:t>
            </a:r>
            <a:r>
              <a:rPr lang="en-GB">
                <a:solidFill>
                  <a:schemeClr val="bg1"/>
                </a:solidFill>
              </a:rPr>
              <a:t>| safefood </a:t>
            </a:r>
            <a:r>
              <a:rPr lang="en-GB" dirty="0">
                <a:solidFill>
                  <a:schemeClr val="bg1"/>
                </a:solidFill>
              </a:rPr>
              <a:t>safetrak 2019 | February 2020</a:t>
            </a:r>
          </a:p>
        </p:txBody>
      </p:sp>
      <p:pic>
        <p:nvPicPr>
          <p:cNvPr id="19" name="Picture 18">
            <a:extLst>
              <a:ext uri="{FF2B5EF4-FFF2-40B4-BE49-F238E27FC236}">
                <a16:creationId xmlns:a16="http://schemas.microsoft.com/office/drawing/2014/main" id="{A0BE081B-D888-41A2-A7D0-E86A3067378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318072" y="6015601"/>
            <a:ext cx="2423160" cy="568758"/>
          </a:xfrm>
          <a:prstGeom prst="rect">
            <a:avLst/>
          </a:prstGeom>
        </p:spPr>
      </p:pic>
    </p:spTree>
    <p:extLst>
      <p:ext uri="{BB962C8B-B14F-4D97-AF65-F5344CB8AC3E}">
        <p14:creationId xmlns:p14="http://schemas.microsoft.com/office/powerpoint/2010/main" val="2797346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ummary">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7CED06AF-D77F-40B5-AC37-133B89CE02D4}"/>
              </a:ext>
            </a:extLst>
          </p:cNvPr>
          <p:cNvGraphicFramePr>
            <a:graphicFrameLocks noChangeAspect="1"/>
          </p:cNvGraphicFramePr>
          <p:nvPr userDrawn="1">
            <p:custDataLst>
              <p:tags r:id="rId1"/>
            </p:custDataLst>
            <p:extLst>
              <p:ext uri="{D42A27DB-BD31-4B8C-83A1-F6EECF244321}">
                <p14:modId xmlns:p14="http://schemas.microsoft.com/office/powerpoint/2010/main" val="1232666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32" imgH="530" progId="TCLayout.ActiveDocument.1">
                  <p:embed/>
                </p:oleObj>
              </mc:Choice>
              <mc:Fallback>
                <p:oleObj name="Diapositive think-cell" r:id="rId3" imgW="532" imgH="530" progId="TCLayout.ActiveDocument.1">
                  <p:embed/>
                  <p:pic>
                    <p:nvPicPr>
                      <p:cNvPr id="4" name="Objet 3" hidden="1">
                        <a:extLst>
                          <a:ext uri="{FF2B5EF4-FFF2-40B4-BE49-F238E27FC236}">
                            <a16:creationId xmlns:a16="http://schemas.microsoft.com/office/drawing/2014/main" id="{7CED06AF-D77F-40B5-AC37-133B89CE02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59207" y="381000"/>
            <a:ext cx="7551996" cy="646331"/>
          </a:xfrm>
        </p:spPr>
        <p:txBody>
          <a:bodyPr lIns="72000" anchor="b">
            <a:spAutoFit/>
          </a:bodyPr>
          <a:lstStyle>
            <a:lvl1pPr>
              <a:defRPr sz="4000" spc="-200" baseline="0">
                <a:solidFill>
                  <a:schemeClr val="bg1"/>
                </a:solidFill>
              </a:defRPr>
            </a:lvl1pPr>
          </a:lstStyle>
          <a:p>
            <a:r>
              <a:rPr lang="en-GB" dirty="0"/>
              <a:t>contents</a:t>
            </a:r>
          </a:p>
        </p:txBody>
      </p:sp>
      <p:sp>
        <p:nvSpPr>
          <p:cNvPr id="9" name="Espace réservé du texte 8">
            <a:extLst>
              <a:ext uri="{FF2B5EF4-FFF2-40B4-BE49-F238E27FC236}">
                <a16:creationId xmlns:a16="http://schemas.microsoft.com/office/drawing/2014/main" id="{A137A81A-F5D3-4438-B99F-AC1EABFB6631}"/>
              </a:ext>
            </a:extLst>
          </p:cNvPr>
          <p:cNvSpPr>
            <a:spLocks noGrp="1"/>
          </p:cNvSpPr>
          <p:nvPr>
            <p:ph type="body" sz="quarter" idx="13" hasCustomPrompt="1"/>
          </p:nvPr>
        </p:nvSpPr>
        <p:spPr>
          <a:xfrm>
            <a:off x="464988" y="1649866"/>
            <a:ext cx="7546216" cy="2908489"/>
          </a:xfrm>
          <a:prstGeom prst="rect">
            <a:avLst/>
          </a:prstGeom>
        </p:spPr>
        <p:txBody>
          <a:bodyPr wrap="square" lIns="108000" rIns="180000">
            <a:spAutoFit/>
          </a:bodyPr>
          <a:lstStyle>
            <a:lvl1pPr marL="450850" indent="-450850">
              <a:lnSpc>
                <a:spcPct val="100000"/>
              </a:lnSpc>
              <a:spcBef>
                <a:spcPts val="1800"/>
              </a:spcBef>
              <a:buSzPct val="100000"/>
              <a:buFont typeface="+mj-lt"/>
              <a:buAutoNum type="arabicPeriod"/>
              <a:defRPr>
                <a:solidFill>
                  <a:schemeClr val="bg1"/>
                </a:solidFill>
                <a:latin typeface="+mn-lt"/>
              </a:defRPr>
            </a:lvl1pPr>
            <a:lvl2pPr marL="447675" indent="-314325">
              <a:lnSpc>
                <a:spcPct val="100000"/>
              </a:lnSpc>
              <a:buFont typeface="Arial" panose="020B0604020202020204" pitchFamily="34" charset="0"/>
              <a:buChar char=" "/>
              <a:defRPr sz="1400">
                <a:solidFill>
                  <a:schemeClr val="bg1"/>
                </a:solidFill>
              </a:defRPr>
            </a:lvl2pPr>
            <a:lvl3pPr marL="542925" indent="0">
              <a:buNone/>
              <a:defRPr>
                <a:solidFill>
                  <a:schemeClr val="bg1"/>
                </a:solidFill>
              </a:defRPr>
            </a:lvl3pPr>
            <a:lvl4pPr>
              <a:defRPr>
                <a:solidFill>
                  <a:schemeClr val="bg1"/>
                </a:solidFill>
              </a:defRPr>
            </a:lvl4pPr>
            <a:lvl5pPr>
              <a:defRPr>
                <a:solidFill>
                  <a:schemeClr val="bg1"/>
                </a:solidFill>
              </a:defRPr>
            </a:lvl5pPr>
          </a:lstStyle>
          <a:p>
            <a:pPr lvl="0"/>
            <a:r>
              <a:rPr lang="en-GB" dirty="0"/>
              <a:t>Click to add text</a:t>
            </a:r>
          </a:p>
          <a:p>
            <a:pPr lvl="0"/>
            <a:r>
              <a:rPr lang="en-GB" dirty="0"/>
              <a:t> </a:t>
            </a:r>
          </a:p>
          <a:p>
            <a:pPr lvl="0"/>
            <a:r>
              <a:rPr lang="en-GB" dirty="0"/>
              <a:t> </a:t>
            </a:r>
          </a:p>
          <a:p>
            <a:pPr lvl="0"/>
            <a:r>
              <a:rPr lang="en-GB" dirty="0"/>
              <a:t> </a:t>
            </a:r>
          </a:p>
          <a:p>
            <a:pPr lvl="0"/>
            <a:r>
              <a:rPr lang="en-GB" dirty="0"/>
              <a:t> </a:t>
            </a:r>
          </a:p>
          <a:p>
            <a:pPr lvl="0"/>
            <a:r>
              <a:rPr lang="en-GB" dirty="0"/>
              <a:t> </a:t>
            </a:r>
          </a:p>
        </p:txBody>
      </p:sp>
      <p:sp>
        <p:nvSpPr>
          <p:cNvPr id="16" name="Espace réservé du numéro de diapositive 5">
            <a:extLst>
              <a:ext uri="{FF2B5EF4-FFF2-40B4-BE49-F238E27FC236}">
                <a16:creationId xmlns:a16="http://schemas.microsoft.com/office/drawing/2014/main" id="{30F298B5-C614-4E28-B086-AEFB24586D5D}"/>
              </a:ext>
            </a:extLst>
          </p:cNvPr>
          <p:cNvSpPr>
            <a:spLocks noGrp="1"/>
          </p:cNvSpPr>
          <p:nvPr>
            <p:ph type="sldNum" sz="quarter" idx="25"/>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17" name="Espace réservé du pied de page 4">
            <a:extLst>
              <a:ext uri="{FF2B5EF4-FFF2-40B4-BE49-F238E27FC236}">
                <a16:creationId xmlns:a16="http://schemas.microsoft.com/office/drawing/2014/main" id="{4FCADB6F-9A31-4F19-B479-F8D49700E4B5}"/>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p>
        </p:txBody>
      </p:sp>
      <p:grpSp>
        <p:nvGrpSpPr>
          <p:cNvPr id="10" name="Group 9">
            <a:extLst>
              <a:ext uri="{FF2B5EF4-FFF2-40B4-BE49-F238E27FC236}">
                <a16:creationId xmlns:a16="http://schemas.microsoft.com/office/drawing/2014/main" id="{4241B07E-F246-4250-AE56-A6C50BF3FE30}"/>
              </a:ext>
            </a:extLst>
          </p:cNvPr>
          <p:cNvGrpSpPr/>
          <p:nvPr userDrawn="1"/>
        </p:nvGrpSpPr>
        <p:grpSpPr>
          <a:xfrm>
            <a:off x="9310524" y="6104103"/>
            <a:ext cx="2430708" cy="575987"/>
            <a:chOff x="9310524" y="6104103"/>
            <a:chExt cx="2430708" cy="575987"/>
          </a:xfrm>
        </p:grpSpPr>
        <p:pic>
          <p:nvPicPr>
            <p:cNvPr id="11" name="Picture 10">
              <a:extLst>
                <a:ext uri="{FF2B5EF4-FFF2-40B4-BE49-F238E27FC236}">
                  <a16:creationId xmlns:a16="http://schemas.microsoft.com/office/drawing/2014/main" id="{01829B64-3B2F-4D8D-A824-BDD8A504711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2" name="Graphique 12">
              <a:extLst>
                <a:ext uri="{FF2B5EF4-FFF2-40B4-BE49-F238E27FC236}">
                  <a16:creationId xmlns:a16="http://schemas.microsoft.com/office/drawing/2014/main" id="{1558CEF1-F7C8-4E92-BC9B-C4655E49CA9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2566412616"/>
      </p:ext>
    </p:extLst>
  </p:cSld>
  <p:clrMapOvr>
    <a:masterClrMapping/>
  </p:clrMapOvr>
  <p:extLst>
    <p:ext uri="{DCECCB84-F9BA-43D5-87BE-67443E8EF086}">
      <p15:sldGuideLst xmlns:p15="http://schemas.microsoft.com/office/powerpoint/2012/main">
        <p15:guide id="1" pos="288" userDrawn="1">
          <p15:clr>
            <a:srgbClr val="F26B43"/>
          </p15:clr>
        </p15:guide>
        <p15:guide id="2" pos="360" userDrawn="1">
          <p15:clr>
            <a:srgbClr val="A4A3A4"/>
          </p15:clr>
        </p15:guide>
        <p15:guide id="3" orient="horz" pos="3963" userDrawn="1">
          <p15:clr>
            <a:srgbClr val="F26B43"/>
          </p15:clr>
        </p15:guide>
        <p15:guide id="4" orient="horz" pos="4194"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pter_1">
    <p:bg>
      <p:bgPr>
        <a:solidFill>
          <a:schemeClr val="bg2"/>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extLst>
              <p:ext uri="{D42A27DB-BD31-4B8C-83A1-F6EECF244321}">
                <p14:modId xmlns:p14="http://schemas.microsoft.com/office/powerpoint/2010/main" val="2575327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Click to add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7551996" cy="424732"/>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IE" dirty="0"/>
              <a:t>Click to edit the text styles</a:t>
            </a:r>
          </a:p>
        </p:txBody>
      </p:sp>
      <p:sp>
        <p:nvSpPr>
          <p:cNvPr id="21" name="Espace réservé du numéro de diapositive 5">
            <a:extLst>
              <a:ext uri="{FF2B5EF4-FFF2-40B4-BE49-F238E27FC236}">
                <a16:creationId xmlns:a16="http://schemas.microsoft.com/office/drawing/2014/main" id="{2FA6D742-8A51-48F2-B302-A80E8EE933FB}"/>
              </a:ext>
            </a:extLst>
          </p:cNvPr>
          <p:cNvSpPr>
            <a:spLocks noGrp="1"/>
          </p:cNvSpPr>
          <p:nvPr>
            <p:ph type="sldNum" sz="quarter" idx="25"/>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2" name="Espace réservé du pied de page 4">
            <a:extLst>
              <a:ext uri="{FF2B5EF4-FFF2-40B4-BE49-F238E27FC236}">
                <a16:creationId xmlns:a16="http://schemas.microsoft.com/office/drawing/2014/main" id="{D6AD8B89-091D-402A-913A-8168D7BC90D4}"/>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p>
        </p:txBody>
      </p:sp>
      <p:grpSp>
        <p:nvGrpSpPr>
          <p:cNvPr id="17" name="Group 16">
            <a:extLst>
              <a:ext uri="{FF2B5EF4-FFF2-40B4-BE49-F238E27FC236}">
                <a16:creationId xmlns:a16="http://schemas.microsoft.com/office/drawing/2014/main" id="{521209C0-3744-40A5-8B57-602572B31D0A}"/>
              </a:ext>
            </a:extLst>
          </p:cNvPr>
          <p:cNvGrpSpPr/>
          <p:nvPr userDrawn="1"/>
        </p:nvGrpSpPr>
        <p:grpSpPr>
          <a:xfrm>
            <a:off x="9310524" y="6104103"/>
            <a:ext cx="2430708" cy="575987"/>
            <a:chOff x="9310524" y="6104103"/>
            <a:chExt cx="2430708" cy="575987"/>
          </a:xfrm>
        </p:grpSpPr>
        <p:pic>
          <p:nvPicPr>
            <p:cNvPr id="18" name="Picture 17">
              <a:extLst>
                <a:ext uri="{FF2B5EF4-FFF2-40B4-BE49-F238E27FC236}">
                  <a16:creationId xmlns:a16="http://schemas.microsoft.com/office/drawing/2014/main" id="{7F1805C0-40FB-4EA6-B1EB-4ECD6DF48E7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20" name="Graphique 12">
              <a:extLst>
                <a:ext uri="{FF2B5EF4-FFF2-40B4-BE49-F238E27FC236}">
                  <a16:creationId xmlns:a16="http://schemas.microsoft.com/office/drawing/2014/main" id="{024D3E6A-8612-4B5D-8C65-479DDB813657}"/>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1974098006"/>
      </p:ext>
    </p:extLst>
  </p:cSld>
  <p:clrMapOvr>
    <a:masterClrMapping/>
  </p:clrMapOvr>
  <p:extLst>
    <p:ext uri="{DCECCB84-F9BA-43D5-87BE-67443E8EF086}">
      <p15:sldGuideLst xmlns:p15="http://schemas.microsoft.com/office/powerpoint/2012/main">
        <p15:guide id="1" pos="288" userDrawn="1">
          <p15:clr>
            <a:srgbClr val="F26B43"/>
          </p15:clr>
        </p15:guide>
        <p15:guide id="2" pos="360" userDrawn="1">
          <p15:clr>
            <a:srgbClr val="A4A3A4"/>
          </p15:clr>
        </p15:guide>
        <p15:guide id="3" orient="horz" pos="3963" userDrawn="1">
          <p15:clr>
            <a:srgbClr val="F26B43"/>
          </p15:clr>
        </p15:guide>
        <p15:guide id="4" orient="horz" pos="4194"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_2">
    <p:bg>
      <p:bgPr>
        <a:solidFill>
          <a:schemeClr val="bg1"/>
        </a:soli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56B4929C-8011-4179-8CDE-3FB8CD201206}"/>
              </a:ext>
            </a:extLst>
          </p:cNvPr>
          <p:cNvGraphicFramePr>
            <a:graphicFrameLocks noChangeAspect="1"/>
          </p:cNvGraphicFramePr>
          <p:nvPr userDrawn="1">
            <p:custDataLst>
              <p:tags r:id="rId1"/>
            </p:custDataLst>
            <p:extLst>
              <p:ext uri="{D42A27DB-BD31-4B8C-83A1-F6EECF244321}">
                <p14:modId xmlns:p14="http://schemas.microsoft.com/office/powerpoint/2010/main" val="3060752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7" name="Objet 6" hidden="1">
                        <a:extLst>
                          <a:ext uri="{FF2B5EF4-FFF2-40B4-BE49-F238E27FC236}">
                            <a16:creationId xmlns:a16="http://schemas.microsoft.com/office/drawing/2014/main" id="{56B4929C-8011-4179-8CDE-3FB8CD2012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70C4FA2-C5EC-49E1-8C35-04867997158C}"/>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3" name="Espace réservé du texte 2">
            <a:extLst>
              <a:ext uri="{FF2B5EF4-FFF2-40B4-BE49-F238E27FC236}">
                <a16:creationId xmlns:a16="http://schemas.microsoft.com/office/drawing/2014/main" id="{35825EF1-A063-4BA8-A114-9FEFB36C88BB}"/>
              </a:ext>
            </a:extLst>
          </p:cNvPr>
          <p:cNvSpPr>
            <a:spLocks noGrp="1"/>
          </p:cNvSpPr>
          <p:nvPr>
            <p:ph type="body" idx="1" hasCustomPrompt="1"/>
          </p:nvPr>
        </p:nvSpPr>
        <p:spPr>
          <a:xfrm>
            <a:off x="459207" y="2816932"/>
            <a:ext cx="7551996" cy="424732"/>
          </a:xfrm>
          <a:prstGeom prst="rect">
            <a:avLst/>
          </a:prstGeom>
        </p:spPr>
        <p:txBody>
          <a:bodyPr lIns="108000" rIns="180000">
            <a:spAutoFit/>
          </a:bodyPr>
          <a:lstStyle>
            <a:lvl1pPr marL="0" indent="0">
              <a:buNone/>
              <a:defRPr sz="24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IE" dirty="0"/>
              <a:t>Click to edit the text styles</a:t>
            </a:r>
          </a:p>
        </p:txBody>
      </p:sp>
      <p:sp>
        <p:nvSpPr>
          <p:cNvPr id="12" name="Text Placeholder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blipFill>
                  <a:blip r:embed="rId6"/>
                  <a:stretch>
                    <a:fillRect/>
                  </a:stretch>
                </a:blipFill>
              </a:defRPr>
            </a:lvl1pPr>
          </a:lstStyle>
          <a:p>
            <a:pPr lvl="0"/>
            <a:r>
              <a:rPr lang="en-GB" dirty="0"/>
              <a:t>0</a:t>
            </a:r>
          </a:p>
        </p:txBody>
      </p:sp>
      <p:sp>
        <p:nvSpPr>
          <p:cNvPr id="11" name="Title 1">
            <a:extLst>
              <a:ext uri="{FF2B5EF4-FFF2-40B4-BE49-F238E27FC236}">
                <a16:creationId xmlns:a16="http://schemas.microsoft.com/office/drawing/2014/main" id="{6C15C0FE-1109-48F3-B89A-6248AC1CCB74}"/>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2"/>
                </a:solidFill>
                <a:latin typeface="+mj-lt"/>
              </a:defRPr>
            </a:lvl1pPr>
          </a:lstStyle>
          <a:p>
            <a:r>
              <a:rPr lang="en-GB" dirty="0"/>
              <a:t>Click to add title</a:t>
            </a:r>
          </a:p>
        </p:txBody>
      </p:sp>
      <p:sp>
        <p:nvSpPr>
          <p:cNvPr id="2" name="Espace réservé du numéro de diapositive 1">
            <a:extLst>
              <a:ext uri="{FF2B5EF4-FFF2-40B4-BE49-F238E27FC236}">
                <a16:creationId xmlns:a16="http://schemas.microsoft.com/office/drawing/2014/main" id="{CC92D6CF-FE8C-42F7-BBBC-FC11531533BE}"/>
              </a:ext>
            </a:extLst>
          </p:cNvPr>
          <p:cNvSpPr>
            <a:spLocks noGrp="1"/>
          </p:cNvSpPr>
          <p:nvPr>
            <p:ph type="sldNum" sz="quarter" idx="14"/>
          </p:nvPr>
        </p:nvSpPr>
        <p:spPr/>
        <p:txBody>
          <a:bodyPr/>
          <a:lstStyle/>
          <a:p>
            <a:fld id="{D61AABEC-672F-4B68-B914-690DA978312C}" type="slidenum">
              <a:rPr lang="en-GB" smtClean="0"/>
              <a:pPr/>
              <a:t>‹#›</a:t>
            </a:fld>
            <a:r>
              <a:rPr lang="en-GB" dirty="0"/>
              <a:t> ‒ </a:t>
            </a:r>
          </a:p>
        </p:txBody>
      </p:sp>
    </p:spTree>
    <p:extLst>
      <p:ext uri="{BB962C8B-B14F-4D97-AF65-F5344CB8AC3E}">
        <p14:creationId xmlns:p14="http://schemas.microsoft.com/office/powerpoint/2010/main" val="986623524"/>
      </p:ext>
    </p:extLst>
  </p:cSld>
  <p:clrMapOvr>
    <a:masterClrMapping/>
  </p:clrMapOvr>
  <p:extLst>
    <p:ext uri="{DCECCB84-F9BA-43D5-87BE-67443E8EF086}">
      <p15:sldGuideLst xmlns:p15="http://schemas.microsoft.com/office/powerpoint/2012/main">
        <p15:guide id="1" pos="288" userDrawn="1">
          <p15:clr>
            <a:srgbClr val="F26B43"/>
          </p15:clr>
        </p15:guide>
        <p15:guide id="2" pos="360" userDrawn="1">
          <p15:clr>
            <a:srgbClr val="A4A3A4"/>
          </p15:clr>
        </p15:guide>
        <p15:guide id="3" orient="horz" pos="3963" userDrawn="1">
          <p15:clr>
            <a:srgbClr val="F26B43"/>
          </p15:clr>
        </p15:guide>
        <p15:guide id="4" orient="horz" pos="4194"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hapter_3">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0FC6D31B-8418-47E2-BEC8-4C4D884AEE25}"/>
              </a:ext>
            </a:extLst>
          </p:cNvPr>
          <p:cNvGraphicFramePr>
            <a:graphicFrameLocks noChangeAspect="1"/>
          </p:cNvGraphicFramePr>
          <p:nvPr userDrawn="1">
            <p:custDataLst>
              <p:tags r:id="rId1"/>
            </p:custDataLst>
            <p:extLst>
              <p:ext uri="{D42A27DB-BD31-4B8C-83A1-F6EECF244321}">
                <p14:modId xmlns:p14="http://schemas.microsoft.com/office/powerpoint/2010/main" val="11539686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0FC6D31B-8418-47E2-BEC8-4C4D884AEE2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BFC7BE2-5BD4-49F5-A3FC-FE37C1AC9667}"/>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dirty="0">
              <a:latin typeface="Arial Black" panose="020B0A04020102020204" pitchFamily="34" charset="0"/>
              <a:ea typeface="+mj-ea"/>
              <a:cs typeface="+mj-cs"/>
              <a:sym typeface="Arial Black" panose="020B0A04020102020204" pitchFamily="34" charset="0"/>
            </a:endParaRPr>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dirty="0"/>
              <a:t>0</a:t>
            </a:r>
          </a:p>
        </p:txBody>
      </p:sp>
      <p:sp>
        <p:nvSpPr>
          <p:cNvPr id="18" name="Title 1">
            <a:extLst>
              <a:ext uri="{FF2B5EF4-FFF2-40B4-BE49-F238E27FC236}">
                <a16:creationId xmlns:a16="http://schemas.microsoft.com/office/drawing/2014/main" id="{A7CC7BB1-2504-412F-9361-BB77A4C0663B}"/>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dirty="0"/>
              <a:t>Click to add title</a:t>
            </a:r>
          </a:p>
        </p:txBody>
      </p:sp>
      <p:sp>
        <p:nvSpPr>
          <p:cNvPr id="19" name="Espace réservé du texte 2">
            <a:extLst>
              <a:ext uri="{FF2B5EF4-FFF2-40B4-BE49-F238E27FC236}">
                <a16:creationId xmlns:a16="http://schemas.microsoft.com/office/drawing/2014/main" id="{C8046952-CF6F-4606-B04F-66EE0742EF9E}"/>
              </a:ext>
            </a:extLst>
          </p:cNvPr>
          <p:cNvSpPr>
            <a:spLocks noGrp="1"/>
          </p:cNvSpPr>
          <p:nvPr>
            <p:ph type="body" idx="1" hasCustomPrompt="1"/>
          </p:nvPr>
        </p:nvSpPr>
        <p:spPr>
          <a:xfrm>
            <a:off x="452215" y="2816932"/>
            <a:ext cx="7551996" cy="424732"/>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IE" dirty="0"/>
              <a:t>Click to edit the text styles</a:t>
            </a:r>
          </a:p>
        </p:txBody>
      </p:sp>
      <p:sp>
        <p:nvSpPr>
          <p:cNvPr id="20" name="Espace réservé du numéro de diapositive 5">
            <a:extLst>
              <a:ext uri="{FF2B5EF4-FFF2-40B4-BE49-F238E27FC236}">
                <a16:creationId xmlns:a16="http://schemas.microsoft.com/office/drawing/2014/main" id="{4AA1BF0F-C964-4920-975F-CEF16CB37CC8}"/>
              </a:ext>
            </a:extLst>
          </p:cNvPr>
          <p:cNvSpPr>
            <a:spLocks noGrp="1"/>
          </p:cNvSpPr>
          <p:nvPr>
            <p:ph type="sldNum" sz="quarter" idx="14"/>
          </p:nvPr>
        </p:nvSpPr>
        <p:spPr>
          <a:xfrm>
            <a:off x="577672" y="6219234"/>
            <a:ext cx="360037" cy="365125"/>
          </a:xfrm>
        </p:spPr>
        <p:txBody>
          <a:bodyPr/>
          <a:lstStyle>
            <a:lvl1pPr>
              <a:defRPr>
                <a:solidFill>
                  <a:schemeClr val="bg1"/>
                </a:solidFill>
              </a:defRPr>
            </a:lvl1pPr>
          </a:lstStyle>
          <a:p>
            <a:fld id="{D61AABEC-672F-4B68-B914-690DA978312C}" type="slidenum">
              <a:rPr lang="en-GB" smtClean="0"/>
              <a:pPr/>
              <a:t>‹#›</a:t>
            </a:fld>
            <a:r>
              <a:rPr lang="en-GB" dirty="0"/>
              <a:t> ‒ </a:t>
            </a:r>
          </a:p>
        </p:txBody>
      </p:sp>
      <p:sp>
        <p:nvSpPr>
          <p:cNvPr id="21" name="Espace réservé du pied de page 4">
            <a:extLst>
              <a:ext uri="{FF2B5EF4-FFF2-40B4-BE49-F238E27FC236}">
                <a16:creationId xmlns:a16="http://schemas.microsoft.com/office/drawing/2014/main" id="{BDD353C6-E200-4D19-8E80-928D70F4AF97}"/>
              </a:ext>
            </a:extLst>
          </p:cNvPr>
          <p:cNvSpPr txBox="1">
            <a:spLocks/>
          </p:cNvSpPr>
          <p:nvPr userDrawn="1"/>
        </p:nvSpPr>
        <p:spPr>
          <a:xfrm>
            <a:off x="101005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dirty="0">
                <a:solidFill>
                  <a:schemeClr val="bg1"/>
                </a:solidFill>
              </a:rPr>
              <a:t>© Ipsos MRBI | 19-069031 </a:t>
            </a:r>
            <a:r>
              <a:rPr lang="en-IE">
                <a:solidFill>
                  <a:schemeClr val="bg1"/>
                </a:solidFill>
              </a:rPr>
              <a:t>| safefood </a:t>
            </a:r>
            <a:r>
              <a:rPr lang="en-IE" dirty="0">
                <a:solidFill>
                  <a:schemeClr val="bg1"/>
                </a:solidFill>
              </a:rPr>
              <a:t>safetrak 2019 | February 2020</a:t>
            </a:r>
          </a:p>
        </p:txBody>
      </p:sp>
      <p:grpSp>
        <p:nvGrpSpPr>
          <p:cNvPr id="10" name="Group 9">
            <a:extLst>
              <a:ext uri="{FF2B5EF4-FFF2-40B4-BE49-F238E27FC236}">
                <a16:creationId xmlns:a16="http://schemas.microsoft.com/office/drawing/2014/main" id="{338513B2-6754-459F-BC02-59D95F679AA6}"/>
              </a:ext>
            </a:extLst>
          </p:cNvPr>
          <p:cNvGrpSpPr/>
          <p:nvPr userDrawn="1"/>
        </p:nvGrpSpPr>
        <p:grpSpPr>
          <a:xfrm>
            <a:off x="9310524" y="6104103"/>
            <a:ext cx="2430708" cy="575987"/>
            <a:chOff x="9310524" y="6104103"/>
            <a:chExt cx="2430708" cy="575987"/>
          </a:xfrm>
        </p:grpSpPr>
        <p:pic>
          <p:nvPicPr>
            <p:cNvPr id="13" name="Picture 12">
              <a:extLst>
                <a:ext uri="{FF2B5EF4-FFF2-40B4-BE49-F238E27FC236}">
                  <a16:creationId xmlns:a16="http://schemas.microsoft.com/office/drawing/2014/main" id="{26F8C756-DD41-46C6-8641-E2A4C984269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318072" y="6111332"/>
              <a:ext cx="2423160" cy="568758"/>
            </a:xfrm>
            <a:prstGeom prst="rect">
              <a:avLst/>
            </a:prstGeom>
          </p:spPr>
        </p:pic>
        <p:pic>
          <p:nvPicPr>
            <p:cNvPr id="14" name="Graphique 12">
              <a:extLst>
                <a:ext uri="{FF2B5EF4-FFF2-40B4-BE49-F238E27FC236}">
                  <a16:creationId xmlns:a16="http://schemas.microsoft.com/office/drawing/2014/main" id="{DB37CD79-229E-4316-B3D1-C657A384B9FD}"/>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310524" y="6104103"/>
              <a:ext cx="317626" cy="290934"/>
            </a:xfrm>
            <a:prstGeom prst="rect">
              <a:avLst/>
            </a:prstGeom>
          </p:spPr>
        </p:pic>
      </p:grpSp>
    </p:spTree>
    <p:extLst>
      <p:ext uri="{BB962C8B-B14F-4D97-AF65-F5344CB8AC3E}">
        <p14:creationId xmlns:p14="http://schemas.microsoft.com/office/powerpoint/2010/main" val="489549019"/>
      </p:ext>
    </p:extLst>
  </p:cSld>
  <p:clrMapOvr>
    <a:masterClrMapping/>
  </p:clrMapOvr>
  <p:extLst>
    <p:ext uri="{DCECCB84-F9BA-43D5-87BE-67443E8EF086}">
      <p15:sldGuideLst xmlns:p15="http://schemas.microsoft.com/office/powerpoint/2012/main">
        <p15:guide id="1" orient="horz" pos="4194" userDrawn="1">
          <p15:clr>
            <a:srgbClr val="F26B43"/>
          </p15:clr>
        </p15:guide>
        <p15:guide id="2" orient="horz" pos="3962" userDrawn="1">
          <p15:clr>
            <a:srgbClr val="F26B43"/>
          </p15:clr>
        </p15:guide>
        <p15:guide id="3" pos="288" userDrawn="1">
          <p15:clr>
            <a:srgbClr val="F26B43"/>
          </p15:clr>
        </p15:guide>
        <p15:guide id="4" pos="360" userDrawn="1">
          <p15:clr>
            <a:srgbClr val="A4A3A4"/>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ags" Target="../tags/tag2.xml"/><Relationship Id="rId61"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53EA1CA7-6A4B-4525-B31A-79FD8A5011E4}"/>
              </a:ext>
            </a:extLst>
          </p:cNvPr>
          <p:cNvGraphicFramePr>
            <a:graphicFrameLocks noChangeAspect="1"/>
          </p:cNvGraphicFramePr>
          <p:nvPr userDrawn="1">
            <p:custDataLst>
              <p:tags r:id="rId57"/>
            </p:custDataLst>
            <p:extLst>
              <p:ext uri="{D42A27DB-BD31-4B8C-83A1-F6EECF244321}">
                <p14:modId xmlns:p14="http://schemas.microsoft.com/office/powerpoint/2010/main" val="35123389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9" imgW="532" imgH="530" progId="TCLayout.ActiveDocument.1">
                  <p:embed/>
                </p:oleObj>
              </mc:Choice>
              <mc:Fallback>
                <p:oleObj name="Diapositive think-cell" r:id="rId59" imgW="532" imgH="530" progId="TCLayout.ActiveDocument.1">
                  <p:embed/>
                  <p:pic>
                    <p:nvPicPr>
                      <p:cNvPr id="8" name="Objet 7" hidden="1">
                        <a:extLst>
                          <a:ext uri="{FF2B5EF4-FFF2-40B4-BE49-F238E27FC236}">
                            <a16:creationId xmlns:a16="http://schemas.microsoft.com/office/drawing/2014/main" id="{53EA1CA7-6A4B-4525-B31A-79FD8A5011E4}"/>
                          </a:ext>
                        </a:extLst>
                      </p:cNvPr>
                      <p:cNvPicPr/>
                      <p:nvPr/>
                    </p:nvPicPr>
                    <p:blipFill>
                      <a:blip r:embed="rId6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56D049D-4B41-45FE-A1DE-AB458A6C5C72}"/>
              </a:ext>
            </a:extLst>
          </p:cNvPr>
          <p:cNvSpPr/>
          <p:nvPr userDrawn="1">
            <p:custDataLst>
              <p:tags r:id="rId58"/>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2" name="Espace réservé du titre 1">
            <a:extLst>
              <a:ext uri="{FF2B5EF4-FFF2-40B4-BE49-F238E27FC236}">
                <a16:creationId xmlns:a16="http://schemas.microsoft.com/office/drawing/2014/main" id="{451F5451-CC20-46A2-802F-F9D60C2A61E7}"/>
              </a:ext>
            </a:extLst>
          </p:cNvPr>
          <p:cNvSpPr>
            <a:spLocks noGrp="1"/>
          </p:cNvSpPr>
          <p:nvPr>
            <p:ph type="title"/>
          </p:nvPr>
        </p:nvSpPr>
        <p:spPr>
          <a:xfrm>
            <a:off x="404786" y="469900"/>
            <a:ext cx="11382428" cy="480131"/>
          </a:xfrm>
          <a:prstGeom prst="rect">
            <a:avLst/>
          </a:prstGeom>
        </p:spPr>
        <p:txBody>
          <a:bodyPr vert="horz" wrap="square" lIns="162000" tIns="45720" rIns="162000" bIns="45720" rtlCol="0" anchor="t">
            <a:spAutoFit/>
          </a:bodyPr>
          <a:lstStyle/>
          <a:p>
            <a:r>
              <a:rPr lang="en-GB" dirty="0"/>
              <a:t>Click to add title</a:t>
            </a:r>
          </a:p>
        </p:txBody>
      </p:sp>
      <p:sp>
        <p:nvSpPr>
          <p:cNvPr id="3" name="Espace réservé du texte 2">
            <a:extLst>
              <a:ext uri="{FF2B5EF4-FFF2-40B4-BE49-F238E27FC236}">
                <a16:creationId xmlns:a16="http://schemas.microsoft.com/office/drawing/2014/main" id="{41F54BE0-878D-4EDE-9290-206FC15489D4}"/>
              </a:ext>
            </a:extLst>
          </p:cNvPr>
          <p:cNvSpPr>
            <a:spLocks noGrp="1"/>
          </p:cNvSpPr>
          <p:nvPr>
            <p:ph type="body" idx="1"/>
          </p:nvPr>
        </p:nvSpPr>
        <p:spPr>
          <a:xfrm>
            <a:off x="404786" y="1808820"/>
            <a:ext cx="11382428" cy="3868080"/>
          </a:xfrm>
          <a:prstGeom prst="rect">
            <a:avLst/>
          </a:prstGeom>
        </p:spPr>
        <p:txBody>
          <a:bodyPr vert="horz" lIns="91440" tIns="45720" rIns="91440" bIns="45720" rtlCol="0">
            <a:normAutofit/>
          </a:bodyPr>
          <a:lstStyle/>
          <a:p>
            <a:pPr marL="285750" lvl="0" indent="-285750">
              <a:buSzPct val="80000"/>
              <a:buFont typeface="Wingdings" panose="05000000000000000000" pitchFamily="2" charset="2"/>
              <a:buChar char="l"/>
            </a:pPr>
            <a:r>
              <a:rPr lang="en-GB" dirty="0"/>
              <a:t>Click to add text </a:t>
            </a:r>
          </a:p>
          <a:p>
            <a:pPr marL="622300" lvl="1"/>
            <a:r>
              <a:rPr lang="en-GB" dirty="0"/>
              <a:t>Second level</a:t>
            </a:r>
          </a:p>
          <a:p>
            <a:pPr lvl="2"/>
            <a:r>
              <a:rPr lang="en-GB" dirty="0"/>
              <a:t>Third level</a:t>
            </a:r>
          </a:p>
        </p:txBody>
      </p:sp>
      <p:sp>
        <p:nvSpPr>
          <p:cNvPr id="6" name="Espace réservé du numéro de diapositive 5">
            <a:extLst>
              <a:ext uri="{FF2B5EF4-FFF2-40B4-BE49-F238E27FC236}">
                <a16:creationId xmlns:a16="http://schemas.microsoft.com/office/drawing/2014/main" id="{82FC3E58-D3FF-4715-9A44-E12BDE0AE046}"/>
              </a:ext>
            </a:extLst>
          </p:cNvPr>
          <p:cNvSpPr>
            <a:spLocks noGrp="1"/>
          </p:cNvSpPr>
          <p:nvPr>
            <p:ph type="sldNum" sz="quarter" idx="4"/>
          </p:nvPr>
        </p:nvSpPr>
        <p:spPr>
          <a:xfrm>
            <a:off x="577672" y="6219234"/>
            <a:ext cx="360037" cy="365125"/>
          </a:xfrm>
          <a:prstGeom prst="rect">
            <a:avLst/>
          </a:prstGeom>
        </p:spPr>
        <p:txBody>
          <a:bodyPr vert="horz" lIns="0" tIns="45720" rIns="0" bIns="45720" rtlCol="0" anchor="ctr"/>
          <a:lstStyle>
            <a:lvl1pPr algn="r">
              <a:defRPr sz="900" b="1">
                <a:solidFill>
                  <a:schemeClr val="bg2">
                    <a:lumMod val="75000"/>
                  </a:schemeClr>
                </a:solidFill>
                <a:latin typeface="+mj-lt"/>
              </a:defRPr>
            </a:lvl1pPr>
          </a:lstStyle>
          <a:p>
            <a:fld id="{D61AABEC-672F-4B68-B914-690DA978312C}" type="slidenum">
              <a:rPr lang="en-GB" smtClean="0"/>
              <a:pPr/>
              <a:t>‹#›</a:t>
            </a:fld>
            <a:r>
              <a:rPr lang="en-GB" dirty="0"/>
              <a:t> ‒ </a:t>
            </a:r>
          </a:p>
        </p:txBody>
      </p:sp>
      <p:pic>
        <p:nvPicPr>
          <p:cNvPr id="10" name="Graphique 9">
            <a:extLst>
              <a:ext uri="{FF2B5EF4-FFF2-40B4-BE49-F238E27FC236}">
                <a16:creationId xmlns:a16="http://schemas.microsoft.com/office/drawing/2014/main" id="{01BF2C47-B8F6-4E71-B2B4-75ACE9A10D50}"/>
              </a:ext>
            </a:extLst>
          </p:cNvPr>
          <p:cNvPicPr>
            <a:picLocks noChangeAspect="1"/>
          </p:cNvPicPr>
          <p:nvPr userDrawn="1"/>
        </p:nvPicPr>
        <p:blipFill>
          <a:blip r:embed="rId61" cstate="screen">
            <a:extLst>
              <a:ext uri="{28A0092B-C50C-407E-A947-70E740481C1C}">
                <a14:useLocalDpi xmlns:a14="http://schemas.microsoft.com/office/drawing/2010/main"/>
              </a:ext>
            </a:extLst>
          </a:blip>
          <a:stretch>
            <a:fillRect/>
          </a:stretch>
        </p:blipFill>
        <p:spPr>
          <a:xfrm>
            <a:off x="9264352" y="5949280"/>
            <a:ext cx="2541272" cy="731520"/>
          </a:xfrm>
          <a:prstGeom prst="rect">
            <a:avLst/>
          </a:prstGeom>
        </p:spPr>
      </p:pic>
      <p:sp>
        <p:nvSpPr>
          <p:cNvPr id="11" name="Espace réservé du pied de page 4">
            <a:extLst>
              <a:ext uri="{FF2B5EF4-FFF2-40B4-BE49-F238E27FC236}">
                <a16:creationId xmlns:a16="http://schemas.microsoft.com/office/drawing/2014/main" id="{14F23E25-9FFE-4257-90E6-350B5249631F}"/>
              </a:ext>
            </a:extLst>
          </p:cNvPr>
          <p:cNvSpPr txBox="1">
            <a:spLocks/>
          </p:cNvSpPr>
          <p:nvPr userDrawn="1"/>
        </p:nvSpPr>
        <p:spPr>
          <a:xfrm>
            <a:off x="1010057" y="6219234"/>
            <a:ext cx="7772400"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Ipsos MRBI | 19-069031 </a:t>
            </a:r>
            <a:r>
              <a:rPr lang="en-US"/>
              <a:t>| safefood </a:t>
            </a:r>
            <a:r>
              <a:rPr lang="en-US" dirty="0"/>
              <a:t>safetrak 2019 | February 2020</a:t>
            </a:r>
            <a:endParaRPr lang="en-GB" dirty="0"/>
          </a:p>
        </p:txBody>
      </p:sp>
    </p:spTree>
    <p:extLst>
      <p:ext uri="{BB962C8B-B14F-4D97-AF65-F5344CB8AC3E}">
        <p14:creationId xmlns:p14="http://schemas.microsoft.com/office/powerpoint/2010/main" val="2089693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718" r:id="rId4"/>
    <p:sldLayoutId id="2147483717" r:id="rId5"/>
    <p:sldLayoutId id="2147483664" r:id="rId6"/>
    <p:sldLayoutId id="2147483651" r:id="rId7"/>
    <p:sldLayoutId id="2147483662" r:id="rId8"/>
    <p:sldLayoutId id="2147483663" r:id="rId9"/>
    <p:sldLayoutId id="2147483665" r:id="rId10"/>
    <p:sldLayoutId id="2147483707" r:id="rId11"/>
    <p:sldLayoutId id="2147483683" r:id="rId12"/>
    <p:sldLayoutId id="2147483684" r:id="rId13"/>
    <p:sldLayoutId id="2147483685" r:id="rId14"/>
    <p:sldLayoutId id="2147483686" r:id="rId15"/>
    <p:sldLayoutId id="2147483697" r:id="rId16"/>
    <p:sldLayoutId id="2147483698" r:id="rId17"/>
    <p:sldLayoutId id="2147483721" r:id="rId18"/>
    <p:sldLayoutId id="2147483687" r:id="rId19"/>
    <p:sldLayoutId id="2147483706" r:id="rId20"/>
    <p:sldLayoutId id="2147483705" r:id="rId21"/>
    <p:sldLayoutId id="2147483722" r:id="rId22"/>
    <p:sldLayoutId id="2147483690" r:id="rId23"/>
    <p:sldLayoutId id="2147483699" r:id="rId24"/>
    <p:sldLayoutId id="2147483703" r:id="rId25"/>
    <p:sldLayoutId id="2147483723" r:id="rId26"/>
    <p:sldLayoutId id="2147483688" r:id="rId27"/>
    <p:sldLayoutId id="2147483700" r:id="rId28"/>
    <p:sldLayoutId id="2147483704" r:id="rId29"/>
    <p:sldLayoutId id="2147483724" r:id="rId30"/>
    <p:sldLayoutId id="2147483689" r:id="rId31"/>
    <p:sldLayoutId id="2147483702" r:id="rId32"/>
    <p:sldLayoutId id="2147483701" r:id="rId33"/>
    <p:sldLayoutId id="2147483654" r:id="rId34"/>
    <p:sldLayoutId id="2147483725" r:id="rId35"/>
    <p:sldLayoutId id="2147483726" r:id="rId36"/>
    <p:sldLayoutId id="2147483714" r:id="rId37"/>
    <p:sldLayoutId id="2147483694" r:id="rId38"/>
    <p:sldLayoutId id="2147483719" r:id="rId39"/>
    <p:sldLayoutId id="2147483695" r:id="rId40"/>
    <p:sldLayoutId id="2147483710" r:id="rId41"/>
    <p:sldLayoutId id="2147483696" r:id="rId42"/>
    <p:sldLayoutId id="2147483674" r:id="rId43"/>
    <p:sldLayoutId id="2147483712" r:id="rId44"/>
    <p:sldLayoutId id="2147483708" r:id="rId45"/>
    <p:sldLayoutId id="2147483713" r:id="rId46"/>
    <p:sldLayoutId id="2147483676" r:id="rId47"/>
    <p:sldLayoutId id="2147483711" r:id="rId48"/>
    <p:sldLayoutId id="2147483655" r:id="rId49"/>
    <p:sldLayoutId id="2147483720" r:id="rId50"/>
    <p:sldLayoutId id="2147483672" r:id="rId51"/>
    <p:sldLayoutId id="2147483671" r:id="rId52"/>
    <p:sldLayoutId id="2147483693" r:id="rId53"/>
    <p:sldLayoutId id="2147483709" r:id="rId54"/>
    <p:sldLayoutId id="2147483996" r:id="rId55"/>
  </p:sldLayoutIdLst>
  <p:hf hdr="0" ftr="0"/>
  <p:txStyles>
    <p:titleStyle>
      <a:lvl1pPr algn="l" defTabSz="914400" rtl="0" eaLnBrk="1" latinLnBrk="0" hangingPunct="1">
        <a:lnSpc>
          <a:spcPct val="90000"/>
        </a:lnSpc>
        <a:spcBef>
          <a:spcPct val="0"/>
        </a:spcBef>
        <a:buNone/>
        <a:defRPr sz="2800" b="1" kern="1200" cap="all" spc="-100" baseline="0">
          <a:solidFill>
            <a:schemeClr val="bg2"/>
          </a:solidFill>
          <a:latin typeface="+mn-lt"/>
          <a:ea typeface="+mj-ea"/>
          <a:cs typeface="+mj-cs"/>
        </a:defRPr>
      </a:lvl1pPr>
    </p:titleStyle>
    <p:bodyStyle>
      <a:lvl1pPr marL="85725" indent="-85725" algn="l" defTabSz="914400" rtl="0" eaLnBrk="1" latinLnBrk="0" hangingPunct="1">
        <a:lnSpc>
          <a:spcPct val="90000"/>
        </a:lnSpc>
        <a:spcBef>
          <a:spcPts val="1800"/>
        </a:spcBef>
        <a:buSzPct val="50000"/>
        <a:buFont typeface="HelveticaNeueLT Std Lt Cn" panose="020B0406020202030204" pitchFamily="34" charset="0"/>
        <a:buChar char=" "/>
        <a:defRPr lang="en-GB" sz="1800" b="0" kern="1200" dirty="0">
          <a:solidFill>
            <a:schemeClr val="bg2"/>
          </a:solidFill>
          <a:latin typeface="+mn-lt"/>
          <a:ea typeface="+mn-ea"/>
          <a:cs typeface="+mn-cs"/>
        </a:defRPr>
      </a:lvl1pPr>
      <a:lvl2pPr marL="447675" indent="-314325" algn="l" defTabSz="914400" rtl="0" eaLnBrk="1" latinLnBrk="0" hangingPunct="1">
        <a:lnSpc>
          <a:spcPct val="90000"/>
        </a:lnSpc>
        <a:spcBef>
          <a:spcPts val="600"/>
        </a:spcBef>
        <a:buSzPct val="80000"/>
        <a:buFontTx/>
        <a:buBlip>
          <a:blip r:embed="rId62"/>
        </a:buBlip>
        <a:defRPr lang="en-GB" sz="1600" kern="1200" dirty="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Arial" panose="020B0604020202020204" pitchFamily="34" charset="0"/>
        <a:buChar char="‒"/>
        <a:defRPr lang="en-GB" sz="1400" kern="1200" dirty="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chart" Target="../charts/chart12.xml"/></Relationships>
</file>

<file path=ppt/slides/_rels/slide4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52.xml"/><Relationship Id="rId1" Type="http://schemas.openxmlformats.org/officeDocument/2006/relationships/tags" Target="../tags/tag93.xml"/><Relationship Id="rId4" Type="http://schemas.openxmlformats.org/officeDocument/2006/relationships/image" Target="../media/image1.emf"/></Relationships>
</file>

<file path=ppt/slides/_rels/slide58.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30.xml"/><Relationship Id="rId5" Type="http://schemas.openxmlformats.org/officeDocument/2006/relationships/chart" Target="../charts/chart29.xml"/><Relationship Id="rId4" Type="http://schemas.openxmlformats.org/officeDocument/2006/relationships/chart" Target="../charts/chart28.xml"/></Relationships>
</file>

<file path=ppt/slides/_rels/slide61.xml.rels><?xml version="1.0" encoding="UTF-8" standalone="yes"?>
<Relationships xmlns="http://schemas.openxmlformats.org/package/2006/relationships"><Relationship Id="rId3" Type="http://schemas.openxmlformats.org/officeDocument/2006/relationships/chart" Target="../charts/chart31.xml"/><Relationship Id="rId7" Type="http://schemas.openxmlformats.org/officeDocument/2006/relationships/chart" Target="../charts/chart3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34.xml"/><Relationship Id="rId5" Type="http://schemas.openxmlformats.org/officeDocument/2006/relationships/chart" Target="../charts/chart33.xml"/><Relationship Id="rId4" Type="http://schemas.openxmlformats.org/officeDocument/2006/relationships/chart" Target="../charts/chart3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C20531-002E-4FF3-845E-09E40AB4321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89240" cy="6858000"/>
          </a:xfrm>
          <a:prstGeom prst="rect">
            <a:avLst/>
          </a:prstGeom>
        </p:spPr>
      </p:pic>
    </p:spTree>
    <p:extLst>
      <p:ext uri="{BB962C8B-B14F-4D97-AF65-F5344CB8AC3E}">
        <p14:creationId xmlns:p14="http://schemas.microsoft.com/office/powerpoint/2010/main" val="366388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ADB2E3B-B2AE-41AC-A105-4F71CCC2DAAC}"/>
              </a:ext>
            </a:extLst>
          </p:cNvPr>
          <p:cNvSpPr>
            <a:spLocks noGrp="1"/>
          </p:cNvSpPr>
          <p:nvPr>
            <p:ph type="title"/>
          </p:nvPr>
        </p:nvSpPr>
        <p:spPr>
          <a:xfrm>
            <a:off x="404786" y="304800"/>
            <a:ext cx="11382428" cy="867930"/>
          </a:xfrm>
        </p:spPr>
        <p:txBody>
          <a:bodyPr/>
          <a:lstStyle/>
          <a:p>
            <a:r>
              <a:rPr lang="en-IE" dirty="0">
                <a:latin typeface="HelveticaNeueLT Std Lt Cn" panose="020B0406020202030204" charset="0"/>
              </a:rPr>
              <a:t>Food Safety Concerns By Demographics - ROI </a:t>
            </a:r>
            <a:br>
              <a:rPr lang="en-IE" dirty="0">
                <a:latin typeface="HelveticaNeueLT Std Lt Cn" panose="020B0406020202030204" charset="0"/>
              </a:rPr>
            </a:br>
            <a:r>
              <a:rPr lang="en-IE" dirty="0">
                <a:latin typeface="HelveticaNeueLT Std Lt Cn" panose="020B0406020202030204" charset="0"/>
              </a:rPr>
              <a:t>(Top 2 Boxes)</a:t>
            </a:r>
          </a:p>
        </p:txBody>
      </p:sp>
      <p:sp>
        <p:nvSpPr>
          <p:cNvPr id="10" name="Text Placeholder 9">
            <a:extLst>
              <a:ext uri="{FF2B5EF4-FFF2-40B4-BE49-F238E27FC236}">
                <a16:creationId xmlns:a16="http://schemas.microsoft.com/office/drawing/2014/main" id="{C07F8983-EE8A-4950-87ED-C6CC25CE11C9}"/>
              </a:ext>
            </a:extLst>
          </p:cNvPr>
          <p:cNvSpPr>
            <a:spLocks noGrp="1"/>
          </p:cNvSpPr>
          <p:nvPr>
            <p:ph type="body" sz="quarter" idx="15"/>
          </p:nvPr>
        </p:nvSpPr>
        <p:spPr>
          <a:xfrm>
            <a:off x="404786" y="1124635"/>
            <a:ext cx="8238561" cy="323165"/>
          </a:xfrm>
        </p:spPr>
        <p:txBody>
          <a:bodyPr/>
          <a:lstStyle/>
          <a:p>
            <a:r>
              <a:rPr lang="en-IE" dirty="0">
                <a:latin typeface="HelveticaNeueLT Std Lt Cn" panose="020B0406020202030204" charset="0"/>
              </a:rPr>
              <a:t>In ROI, those aged 35-49 and ABC1s are most likely to be concerned about food safety.</a:t>
            </a:r>
          </a:p>
        </p:txBody>
      </p:sp>
      <p:sp>
        <p:nvSpPr>
          <p:cNvPr id="11" name="Text Placeholder 10">
            <a:extLst>
              <a:ext uri="{FF2B5EF4-FFF2-40B4-BE49-F238E27FC236}">
                <a16:creationId xmlns:a16="http://schemas.microsoft.com/office/drawing/2014/main" id="{743CBC20-CEC5-4138-9C29-A704B0D9CD1E}"/>
              </a:ext>
            </a:extLst>
          </p:cNvPr>
          <p:cNvSpPr>
            <a:spLocks noGrp="1"/>
          </p:cNvSpPr>
          <p:nvPr>
            <p:ph type="body" sz="quarter" idx="17"/>
          </p:nvPr>
        </p:nvSpPr>
        <p:spPr>
          <a:xfrm>
            <a:off x="506896" y="5786735"/>
            <a:ext cx="8332304" cy="461665"/>
          </a:xfrm>
        </p:spPr>
        <p:txBody>
          <a:bodyPr/>
          <a:lstStyle/>
          <a:p>
            <a:r>
              <a:rPr lang="en-IE" dirty="0"/>
              <a:t>Q.11	I’m now going to read out three statements about food safety, if you could please tell me how much you agree or disagree with each statement using a scale of 0 to 10. 0 means you completely disagree with the statement and 10 means you completely agree.</a:t>
            </a:r>
          </a:p>
          <a:p>
            <a:r>
              <a:rPr lang="en-IE" dirty="0"/>
              <a:t>Base:	All ROI Respondents:  502</a:t>
            </a:r>
          </a:p>
        </p:txBody>
      </p:sp>
      <p:graphicFrame>
        <p:nvGraphicFramePr>
          <p:cNvPr id="14" name="Table 13">
            <a:extLst>
              <a:ext uri="{FF2B5EF4-FFF2-40B4-BE49-F238E27FC236}">
                <a16:creationId xmlns:a16="http://schemas.microsoft.com/office/drawing/2014/main" id="{B722A4BA-2C96-4D12-A778-FEA08520ACC8}"/>
              </a:ext>
            </a:extLst>
          </p:cNvPr>
          <p:cNvGraphicFramePr>
            <a:graphicFrameLocks noGrp="1"/>
          </p:cNvGraphicFramePr>
          <p:nvPr>
            <p:extLst>
              <p:ext uri="{D42A27DB-BD31-4B8C-83A1-F6EECF244321}">
                <p14:modId xmlns:p14="http://schemas.microsoft.com/office/powerpoint/2010/main" val="358988003"/>
              </p:ext>
            </p:extLst>
          </p:nvPr>
        </p:nvGraphicFramePr>
        <p:xfrm>
          <a:off x="640971" y="1880299"/>
          <a:ext cx="10910061" cy="3313048"/>
        </p:xfrm>
        <a:graphic>
          <a:graphicData uri="http://schemas.openxmlformats.org/drawingml/2006/table">
            <a:tbl>
              <a:tblPr firstRow="1" bandRow="1">
                <a:tableStyleId>{21E4AEA4-8DFA-4A89-87EB-49C32662AFE0}</a:tableStyleId>
              </a:tblPr>
              <a:tblGrid>
                <a:gridCol w="3473880">
                  <a:extLst>
                    <a:ext uri="{9D8B030D-6E8A-4147-A177-3AD203B41FA5}">
                      <a16:colId xmlns:a16="http://schemas.microsoft.com/office/drawing/2014/main" val="1761372298"/>
                    </a:ext>
                  </a:extLst>
                </a:gridCol>
                <a:gridCol w="826527">
                  <a:extLst>
                    <a:ext uri="{9D8B030D-6E8A-4147-A177-3AD203B41FA5}">
                      <a16:colId xmlns:a16="http://schemas.microsoft.com/office/drawing/2014/main" val="1512006096"/>
                    </a:ext>
                  </a:extLst>
                </a:gridCol>
                <a:gridCol w="936672">
                  <a:extLst>
                    <a:ext uri="{9D8B030D-6E8A-4147-A177-3AD203B41FA5}">
                      <a16:colId xmlns:a16="http://schemas.microsoft.com/office/drawing/2014/main" val="623540443"/>
                    </a:ext>
                  </a:extLst>
                </a:gridCol>
                <a:gridCol w="936672">
                  <a:extLst>
                    <a:ext uri="{9D8B030D-6E8A-4147-A177-3AD203B41FA5}">
                      <a16:colId xmlns:a16="http://schemas.microsoft.com/office/drawing/2014/main" val="3152481799"/>
                    </a:ext>
                  </a:extLst>
                </a:gridCol>
                <a:gridCol w="809615">
                  <a:extLst>
                    <a:ext uri="{9D8B030D-6E8A-4147-A177-3AD203B41FA5}">
                      <a16:colId xmlns:a16="http://schemas.microsoft.com/office/drawing/2014/main" val="1570931299"/>
                    </a:ext>
                  </a:extLst>
                </a:gridCol>
                <a:gridCol w="826527">
                  <a:extLst>
                    <a:ext uri="{9D8B030D-6E8A-4147-A177-3AD203B41FA5}">
                      <a16:colId xmlns:a16="http://schemas.microsoft.com/office/drawing/2014/main" val="4036885967"/>
                    </a:ext>
                  </a:extLst>
                </a:gridCol>
                <a:gridCol w="809615">
                  <a:extLst>
                    <a:ext uri="{9D8B030D-6E8A-4147-A177-3AD203B41FA5}">
                      <a16:colId xmlns:a16="http://schemas.microsoft.com/office/drawing/2014/main" val="4207437720"/>
                    </a:ext>
                  </a:extLst>
                </a:gridCol>
                <a:gridCol w="695583">
                  <a:extLst>
                    <a:ext uri="{9D8B030D-6E8A-4147-A177-3AD203B41FA5}">
                      <a16:colId xmlns:a16="http://schemas.microsoft.com/office/drawing/2014/main" val="3196544253"/>
                    </a:ext>
                  </a:extLst>
                </a:gridCol>
                <a:gridCol w="777091">
                  <a:extLst>
                    <a:ext uri="{9D8B030D-6E8A-4147-A177-3AD203B41FA5}">
                      <a16:colId xmlns:a16="http://schemas.microsoft.com/office/drawing/2014/main" val="4099058441"/>
                    </a:ext>
                  </a:extLst>
                </a:gridCol>
                <a:gridCol w="817879">
                  <a:extLst>
                    <a:ext uri="{9D8B030D-6E8A-4147-A177-3AD203B41FA5}">
                      <a16:colId xmlns:a16="http://schemas.microsoft.com/office/drawing/2014/main" val="2725518181"/>
                    </a:ext>
                  </a:extLst>
                </a:gridCol>
              </a:tblGrid>
              <a:tr h="274320">
                <a:tc>
                  <a:txBody>
                    <a:bodyPr/>
                    <a:lstStyle/>
                    <a:p>
                      <a:pPr algn="l"/>
                      <a:endParaRPr lang="en-IE" sz="1400" b="1" i="0" dirty="0">
                        <a:latin typeface="HelveticaNeueLT Std Lt Cn" panose="020B0406020202030204" charset="0"/>
                      </a:endParaRPr>
                    </a:p>
                  </a:txBody>
                  <a:tcPr marL="121920" marR="121920" marT="0" marB="0" anchor="ctr">
                    <a:lnR w="38100" cap="flat" cmpd="sng" algn="ctr">
                      <a:solidFill>
                        <a:schemeClr val="bg1"/>
                      </a:solidFill>
                      <a:prstDash val="solid"/>
                      <a:round/>
                      <a:headEnd type="none" w="med" len="med"/>
                      <a:tailEnd type="none" w="med" len="med"/>
                    </a:lnR>
                    <a:lnT w="38100" cmpd="sng">
                      <a:noFill/>
                    </a:lnT>
                    <a:lnB w="38100" cap="flat" cmpd="sng" algn="ctr">
                      <a:solidFill>
                        <a:schemeClr val="bg1"/>
                      </a:solidFill>
                      <a:prstDash val="solid"/>
                      <a:round/>
                      <a:headEnd type="none" w="med" len="med"/>
                      <a:tailEnd type="none" w="med" len="med"/>
                    </a:lnB>
                    <a:solidFill>
                      <a:schemeClr val="accent2"/>
                    </a:solidFill>
                  </a:tcPr>
                </a:tc>
                <a:tc>
                  <a:txBody>
                    <a:bodyPr/>
                    <a:lstStyle/>
                    <a:p>
                      <a:pPr marL="0" marR="0" algn="ctr">
                        <a:spcBef>
                          <a:spcPts val="0"/>
                        </a:spcBef>
                        <a:spcAft>
                          <a:spcPts val="0"/>
                        </a:spcAft>
                        <a:tabLst>
                          <a:tab pos="2637155" algn="ctr"/>
                          <a:tab pos="5274310" algn="r"/>
                        </a:tabLst>
                      </a:pPr>
                      <a:endParaRPr lang="en-IE" sz="1400" b="1" i="0" dirty="0">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mpd="sng">
                      <a:noFill/>
                    </a:lnT>
                    <a:lnB w="38100" cap="flat" cmpd="sng" algn="ctr">
                      <a:solidFill>
                        <a:schemeClr val="bg1"/>
                      </a:solidFill>
                      <a:prstDash val="solid"/>
                      <a:round/>
                      <a:headEnd type="none" w="med" len="med"/>
                      <a:tailEnd type="none" w="med" len="med"/>
                    </a:lnB>
                    <a:solidFill>
                      <a:schemeClr val="accent2"/>
                    </a:solidFill>
                  </a:tcPr>
                </a:tc>
                <a:tc gridSpan="2">
                  <a:txBody>
                    <a:bodyPr/>
                    <a:lstStyle/>
                    <a:p>
                      <a:pPr marL="0" marR="0" algn="ctr">
                        <a:spcBef>
                          <a:spcPts val="0"/>
                        </a:spcBef>
                        <a:spcAft>
                          <a:spcPts val="0"/>
                        </a:spcAft>
                        <a:tabLst>
                          <a:tab pos="4000500" algn="l"/>
                          <a:tab pos="4114800" algn="l"/>
                        </a:tabLst>
                      </a:pPr>
                      <a:r>
                        <a:rPr lang="en-IE" sz="1400" b="1" i="0" dirty="0">
                          <a:effectLst/>
                          <a:latin typeface="HelveticaNeueLT Std Lt Cn" panose="020B0406020202030204" charset="0"/>
                          <a:ea typeface="Times New Roman" panose="02020603050405020304" pitchFamily="18" charset="0"/>
                          <a:cs typeface="Times New Roman" panose="02020603050405020304" pitchFamily="18" charset="0"/>
                        </a:rPr>
                        <a:t>Gender</a:t>
                      </a:r>
                    </a:p>
                  </a:txBody>
                  <a:tcPr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mpd="sng">
                      <a:noFill/>
                    </a:lnT>
                    <a:lnB w="38100" cap="flat" cmpd="sng" algn="ctr">
                      <a:solidFill>
                        <a:schemeClr val="bg1"/>
                      </a:solidFill>
                      <a:prstDash val="solid"/>
                      <a:round/>
                      <a:headEnd type="none" w="med" len="med"/>
                      <a:tailEnd type="none" w="med" len="med"/>
                    </a:lnB>
                    <a:solidFill>
                      <a:schemeClr val="accent2"/>
                    </a:solidFill>
                  </a:tcPr>
                </a:tc>
                <a:tc hMerge="1">
                  <a:txBody>
                    <a:bodyPr/>
                    <a:lstStyle/>
                    <a:p>
                      <a:pPr marL="0" marR="0" algn="ctr">
                        <a:spcBef>
                          <a:spcPts val="0"/>
                        </a:spcBef>
                        <a:spcAft>
                          <a:spcPts val="0"/>
                        </a:spcAft>
                        <a:tabLst>
                          <a:tab pos="4000500" algn="l"/>
                          <a:tab pos="4114800" algn="l"/>
                        </a:tabLst>
                      </a:pPr>
                      <a:endParaRPr lang="en-IE" sz="1400" b="1" i="0" dirty="0">
                        <a:effectLst/>
                        <a:latin typeface="+mn-lt"/>
                        <a:ea typeface="Times New Roman" panose="02020603050405020304" pitchFamily="18" charset="0"/>
                        <a:cs typeface="Times New Roman" panose="02020603050405020304" pitchFamily="18" charset="0"/>
                      </a:endParaRPr>
                    </a:p>
                  </a:txBody>
                  <a:tcPr marT="0" marB="0" anchor="ctr">
                    <a:lnR w="76200" cap="flat" cmpd="sng" algn="ctr">
                      <a:solidFill>
                        <a:schemeClr val="bg1"/>
                      </a:solidFill>
                      <a:prstDash val="solid"/>
                      <a:round/>
                      <a:headEnd type="none" w="med" len="med"/>
                      <a:tailEnd type="none" w="med" len="med"/>
                    </a:lnR>
                    <a:lnT w="38100" cmpd="sng">
                      <a:noFill/>
                    </a:lnT>
                    <a:lnB w="76200" cap="flat" cmpd="sng" algn="ctr">
                      <a:noFill/>
                      <a:prstDash val="solid"/>
                      <a:round/>
                      <a:headEnd type="none" w="med" len="med"/>
                      <a:tailEnd type="none" w="med" len="med"/>
                    </a:lnB>
                    <a:solidFill>
                      <a:schemeClr val="accent2"/>
                    </a:solidFill>
                  </a:tcPr>
                </a:tc>
                <a:tc gridSpan="4">
                  <a:txBody>
                    <a:bodyPr/>
                    <a:lstStyle/>
                    <a:p>
                      <a:pPr marL="0" marR="0" algn="ctr">
                        <a:spcBef>
                          <a:spcPts val="0"/>
                        </a:spcBef>
                        <a:spcAft>
                          <a:spcPts val="0"/>
                        </a:spcAft>
                        <a:tabLst>
                          <a:tab pos="4000500" algn="l"/>
                          <a:tab pos="4114800" algn="l"/>
                        </a:tabLst>
                      </a:pPr>
                      <a:r>
                        <a:rPr lang="en-IE" sz="1400" b="1" i="0" dirty="0">
                          <a:effectLst/>
                          <a:latin typeface="HelveticaNeueLT Std Lt Cn" panose="020B0406020202030204" charset="0"/>
                          <a:ea typeface="Times New Roman" panose="02020603050405020304" pitchFamily="18" charset="0"/>
                          <a:cs typeface="Times New Roman" panose="02020603050405020304" pitchFamily="18" charset="0"/>
                        </a:rPr>
                        <a:t>Age</a:t>
                      </a:r>
                    </a:p>
                  </a:txBody>
                  <a:tcPr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mpd="sng">
                      <a:noFill/>
                    </a:lnT>
                    <a:lnB w="38100" cap="flat" cmpd="sng" algn="ctr">
                      <a:solidFill>
                        <a:schemeClr val="bg1"/>
                      </a:solidFill>
                      <a:prstDash val="solid"/>
                      <a:round/>
                      <a:headEnd type="none" w="med" len="med"/>
                      <a:tailEnd type="none" w="med" len="med"/>
                    </a:lnB>
                    <a:solidFill>
                      <a:schemeClr val="accent2"/>
                    </a:solidFill>
                  </a:tcPr>
                </a:tc>
                <a:tc hMerge="1">
                  <a:txBody>
                    <a:bodyPr/>
                    <a:lstStyle/>
                    <a:p>
                      <a:pPr marL="0" marR="0" algn="ctr">
                        <a:spcBef>
                          <a:spcPts val="0"/>
                        </a:spcBef>
                        <a:spcAft>
                          <a:spcPts val="0"/>
                        </a:spcAft>
                        <a:tabLst>
                          <a:tab pos="4000500" algn="l"/>
                          <a:tab pos="4114800" algn="l"/>
                        </a:tabLst>
                      </a:pPr>
                      <a:endParaRPr lang="en-IE" sz="1400" b="1" i="0" dirty="0">
                        <a:effectLst/>
                        <a:latin typeface="+mn-lt"/>
                        <a:ea typeface="Times New Roman" panose="02020603050405020304" pitchFamily="18" charset="0"/>
                        <a:cs typeface="Times New Roman" panose="02020603050405020304" pitchFamily="18" charset="0"/>
                      </a:endParaRPr>
                    </a:p>
                  </a:txBody>
                  <a:tcPr marT="0" marB="0" anchor="ctr">
                    <a:lnT w="38100" cmpd="sng">
                      <a:noFill/>
                    </a:lnT>
                    <a:lnB w="76200" cap="flat" cmpd="sng" algn="ctr">
                      <a:noFill/>
                      <a:prstDash val="solid"/>
                      <a:round/>
                      <a:headEnd type="none" w="med" len="med"/>
                      <a:tailEnd type="none" w="med" len="med"/>
                    </a:lnB>
                    <a:solidFill>
                      <a:schemeClr val="accent2"/>
                    </a:solidFill>
                  </a:tcPr>
                </a:tc>
                <a:tc hMerge="1">
                  <a:txBody>
                    <a:bodyPr/>
                    <a:lstStyle/>
                    <a:p>
                      <a:pPr marL="0" marR="0" algn="ctr">
                        <a:spcBef>
                          <a:spcPts val="0"/>
                        </a:spcBef>
                        <a:spcAft>
                          <a:spcPts val="0"/>
                        </a:spcAft>
                        <a:tabLst>
                          <a:tab pos="4000500" algn="l"/>
                          <a:tab pos="4114800" algn="l"/>
                        </a:tabLst>
                      </a:pPr>
                      <a:endParaRPr lang="en-IE" sz="1400" b="1" i="0" dirty="0">
                        <a:effectLst/>
                        <a:latin typeface="+mn-lt"/>
                        <a:ea typeface="Times New Roman" panose="02020603050405020304" pitchFamily="18" charset="0"/>
                        <a:cs typeface="Times New Roman" panose="02020603050405020304" pitchFamily="18" charset="0"/>
                      </a:endParaRPr>
                    </a:p>
                  </a:txBody>
                  <a:tcPr marT="0" marB="0" anchor="ctr">
                    <a:lnT w="38100" cmpd="sng">
                      <a:noFill/>
                    </a:lnT>
                    <a:lnB w="76200" cap="flat" cmpd="sng" algn="ctr">
                      <a:noFill/>
                      <a:prstDash val="solid"/>
                      <a:round/>
                      <a:headEnd type="none" w="med" len="med"/>
                      <a:tailEnd type="none" w="med" len="med"/>
                    </a:lnB>
                    <a:solidFill>
                      <a:schemeClr val="accent2"/>
                    </a:solidFill>
                  </a:tcPr>
                </a:tc>
                <a:tc hMerge="1">
                  <a:txBody>
                    <a:bodyPr/>
                    <a:lstStyle/>
                    <a:p>
                      <a:pPr marL="0" marR="0" algn="ctr">
                        <a:spcBef>
                          <a:spcPts val="0"/>
                        </a:spcBef>
                        <a:spcAft>
                          <a:spcPts val="0"/>
                        </a:spcAft>
                        <a:tabLst>
                          <a:tab pos="4000500" algn="l"/>
                          <a:tab pos="4114800" algn="l"/>
                        </a:tabLst>
                      </a:pPr>
                      <a:endParaRPr lang="en-IE" sz="1400" b="1" i="0" dirty="0">
                        <a:effectLst/>
                        <a:latin typeface="+mn-lt"/>
                        <a:ea typeface="Times New Roman" panose="02020603050405020304" pitchFamily="18" charset="0"/>
                        <a:cs typeface="Times New Roman" panose="02020603050405020304" pitchFamily="18" charset="0"/>
                      </a:endParaRPr>
                    </a:p>
                  </a:txBody>
                  <a:tcPr marT="0" marB="0" anchor="ctr">
                    <a:lnR w="76200" cap="flat" cmpd="sng" algn="ctr">
                      <a:solidFill>
                        <a:schemeClr val="bg1"/>
                      </a:solidFill>
                      <a:prstDash val="solid"/>
                      <a:round/>
                      <a:headEnd type="none" w="med" len="med"/>
                      <a:tailEnd type="none" w="med" len="med"/>
                    </a:lnR>
                    <a:lnT w="38100" cmpd="sng">
                      <a:noFill/>
                    </a:lnT>
                    <a:lnB w="76200" cap="flat" cmpd="sng" algn="ctr">
                      <a:noFill/>
                      <a:prstDash val="solid"/>
                      <a:round/>
                      <a:headEnd type="none" w="med" len="med"/>
                      <a:tailEnd type="none" w="med" len="med"/>
                    </a:lnB>
                    <a:solidFill>
                      <a:schemeClr val="accent2"/>
                    </a:solidFill>
                  </a:tcPr>
                </a:tc>
                <a:tc gridSpan="2">
                  <a:txBody>
                    <a:bodyPr/>
                    <a:lstStyle/>
                    <a:p>
                      <a:pPr marL="0" marR="0" algn="ctr">
                        <a:spcBef>
                          <a:spcPts val="0"/>
                        </a:spcBef>
                        <a:spcAft>
                          <a:spcPts val="0"/>
                        </a:spcAft>
                        <a:tabLst>
                          <a:tab pos="4000500" algn="l"/>
                          <a:tab pos="4114800" algn="l"/>
                        </a:tabLst>
                      </a:pPr>
                      <a:r>
                        <a:rPr lang="en-IE" sz="1400" b="1" i="0" dirty="0">
                          <a:effectLst/>
                          <a:latin typeface="HelveticaNeueLT Std Lt Cn" panose="020B0406020202030204" charset="0"/>
                          <a:ea typeface="Times New Roman" panose="02020603050405020304" pitchFamily="18" charset="0"/>
                          <a:cs typeface="Times New Roman" panose="02020603050405020304" pitchFamily="18" charset="0"/>
                        </a:rPr>
                        <a:t>Social Class</a:t>
                      </a:r>
                    </a:p>
                  </a:txBody>
                  <a:tcPr marT="0" marB="0" anchor="ctr">
                    <a:lnL w="38100" cap="flat" cmpd="sng" algn="ctr">
                      <a:solidFill>
                        <a:schemeClr val="bg1"/>
                      </a:solidFill>
                      <a:prstDash val="solid"/>
                      <a:round/>
                      <a:headEnd type="none" w="med" len="med"/>
                      <a:tailEnd type="none" w="med" len="med"/>
                    </a:lnL>
                    <a:lnT w="38100" cmpd="sng">
                      <a:noFill/>
                    </a:lnT>
                    <a:lnB w="38100" cap="flat" cmpd="sng" algn="ctr">
                      <a:solidFill>
                        <a:schemeClr val="bg1"/>
                      </a:solidFill>
                      <a:prstDash val="solid"/>
                      <a:round/>
                      <a:headEnd type="none" w="med" len="med"/>
                      <a:tailEnd type="none" w="med" len="med"/>
                    </a:lnB>
                    <a:solidFill>
                      <a:schemeClr val="accent2"/>
                    </a:solidFill>
                  </a:tcPr>
                </a:tc>
                <a:tc hMerge="1">
                  <a:txBody>
                    <a:bodyPr/>
                    <a:lstStyle/>
                    <a:p>
                      <a:pPr marL="0" marR="0" algn="ctr">
                        <a:spcBef>
                          <a:spcPts val="0"/>
                        </a:spcBef>
                        <a:spcAft>
                          <a:spcPts val="0"/>
                        </a:spcAft>
                        <a:tabLst>
                          <a:tab pos="4000500" algn="l"/>
                          <a:tab pos="4114800" algn="l"/>
                        </a:tabLst>
                      </a:pPr>
                      <a:endParaRPr lang="en-IE" sz="1400" b="1" i="0" dirty="0">
                        <a:effectLst/>
                        <a:latin typeface="+mn-lt"/>
                        <a:ea typeface="Times New Roman" panose="02020603050405020304" pitchFamily="18" charset="0"/>
                        <a:cs typeface="Times New Roman" panose="02020603050405020304" pitchFamily="18" charset="0"/>
                      </a:endParaRPr>
                    </a:p>
                  </a:txBody>
                  <a:tcPr marT="0" marB="0" anchor="ctr">
                    <a:lnT w="38100" cmpd="sng">
                      <a:noFill/>
                    </a:lnT>
                    <a:lnB w="76200" cap="flat" cmpd="sng" algn="ctr">
                      <a:noFill/>
                      <a:prstDash val="solid"/>
                      <a:round/>
                      <a:headEnd type="none" w="med" len="med"/>
                      <a:tailEnd type="none" w="med" len="med"/>
                    </a:lnB>
                    <a:solidFill>
                      <a:schemeClr val="accent2"/>
                    </a:solidFill>
                  </a:tcPr>
                </a:tc>
                <a:extLst>
                  <a:ext uri="{0D108BD9-81ED-4DB2-BD59-A6C34878D82A}">
                    <a16:rowId xmlns:a16="http://schemas.microsoft.com/office/drawing/2014/main" val="2012226554"/>
                  </a:ext>
                </a:extLst>
              </a:tr>
              <a:tr h="274320">
                <a:tc>
                  <a:txBody>
                    <a:bodyPr/>
                    <a:lstStyle/>
                    <a:p>
                      <a:pPr algn="l"/>
                      <a:endParaRPr lang="en-IE" sz="1400" b="1" i="0" dirty="0">
                        <a:solidFill>
                          <a:schemeClr val="bg1"/>
                        </a:solidFill>
                        <a:latin typeface="HelveticaNeueLT Std Lt Cn" panose="020B0406020202030204" charset="0"/>
                      </a:endParaRPr>
                    </a:p>
                  </a:txBody>
                  <a:tcPr marL="121920" marR="12192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marL="0" marR="0" algn="ctr">
                        <a:spcBef>
                          <a:spcPts val="0"/>
                        </a:spcBef>
                        <a:spcAft>
                          <a:spcPts val="0"/>
                        </a:spcAft>
                        <a:tabLst>
                          <a:tab pos="2637155" algn="ctr"/>
                          <a:tab pos="5274310" algn="r"/>
                        </a:tabLst>
                      </a:pPr>
                      <a:r>
                        <a:rPr lang="en-IE" sz="1400" b="1" dirty="0">
                          <a:solidFill>
                            <a:schemeClr val="bg1"/>
                          </a:solidFill>
                          <a:effectLst/>
                          <a:latin typeface="HelveticaNeueLT Std Lt Cn" panose="020B0406020202030204" charset="0"/>
                        </a:rPr>
                        <a:t>Total</a:t>
                      </a:r>
                      <a:endParaRPr lang="en-IE" sz="1400" b="1" i="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marL="0" marR="0" algn="ctr">
                        <a:spcBef>
                          <a:spcPts val="0"/>
                        </a:spcBef>
                        <a:spcAft>
                          <a:spcPts val="0"/>
                        </a:spcAft>
                        <a:tabLst>
                          <a:tab pos="4000500" algn="l"/>
                          <a:tab pos="4114800" algn="l"/>
                        </a:tabLst>
                      </a:pPr>
                      <a:r>
                        <a:rPr lang="en-IE" sz="1400" b="1" dirty="0">
                          <a:solidFill>
                            <a:schemeClr val="bg1"/>
                          </a:solidFill>
                          <a:effectLst/>
                          <a:latin typeface="HelveticaNeueLT Std Lt Cn" panose="020B0406020202030204" charset="0"/>
                        </a:rPr>
                        <a:t>Male</a:t>
                      </a:r>
                      <a:endParaRPr lang="en-IE" sz="1400" b="1" i="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marL="0" marR="0" algn="ctr">
                        <a:spcBef>
                          <a:spcPts val="0"/>
                        </a:spcBef>
                        <a:spcAft>
                          <a:spcPts val="0"/>
                        </a:spcAft>
                        <a:tabLst>
                          <a:tab pos="4000500" algn="l"/>
                          <a:tab pos="4114800" algn="l"/>
                        </a:tabLst>
                      </a:pPr>
                      <a:r>
                        <a:rPr lang="en-IE" sz="1400" b="1" dirty="0">
                          <a:solidFill>
                            <a:schemeClr val="bg1"/>
                          </a:solidFill>
                          <a:effectLst/>
                          <a:latin typeface="HelveticaNeueLT Std Lt Cn" panose="020B0406020202030204" charset="0"/>
                        </a:rPr>
                        <a:t>Female</a:t>
                      </a:r>
                      <a:endParaRPr lang="en-IE" sz="1400" b="1" i="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marL="0" marR="0" algn="ctr">
                        <a:spcBef>
                          <a:spcPts val="0"/>
                        </a:spcBef>
                        <a:spcAft>
                          <a:spcPts val="0"/>
                        </a:spcAft>
                        <a:tabLst>
                          <a:tab pos="4000500" algn="l"/>
                          <a:tab pos="4114800" algn="l"/>
                        </a:tabLst>
                      </a:pPr>
                      <a:r>
                        <a:rPr lang="en-IE" sz="1400" b="1" dirty="0">
                          <a:solidFill>
                            <a:schemeClr val="bg1"/>
                          </a:solidFill>
                          <a:effectLst/>
                          <a:latin typeface="HelveticaNeueLT Std Lt Cn" panose="020B0406020202030204" charset="0"/>
                        </a:rPr>
                        <a:t>15-34</a:t>
                      </a:r>
                      <a:endParaRPr lang="en-IE" sz="1400" b="1" i="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marL="0" marR="0" algn="ctr">
                        <a:spcBef>
                          <a:spcPts val="0"/>
                        </a:spcBef>
                        <a:spcAft>
                          <a:spcPts val="0"/>
                        </a:spcAft>
                        <a:tabLst>
                          <a:tab pos="4000500" algn="l"/>
                          <a:tab pos="4114800" algn="l"/>
                        </a:tabLst>
                      </a:pPr>
                      <a:r>
                        <a:rPr lang="en-IE" sz="1400" b="1" dirty="0">
                          <a:solidFill>
                            <a:schemeClr val="bg1"/>
                          </a:solidFill>
                          <a:effectLst/>
                          <a:latin typeface="HelveticaNeueLT Std Lt Cn" panose="020B0406020202030204" charset="0"/>
                        </a:rPr>
                        <a:t>35-49</a:t>
                      </a:r>
                      <a:endParaRPr lang="en-IE" sz="1400" b="1" i="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marL="0" marR="0" algn="ctr">
                        <a:spcBef>
                          <a:spcPts val="0"/>
                        </a:spcBef>
                        <a:spcAft>
                          <a:spcPts val="0"/>
                        </a:spcAft>
                        <a:tabLst>
                          <a:tab pos="4000500" algn="l"/>
                          <a:tab pos="4114800" algn="l"/>
                        </a:tabLst>
                      </a:pPr>
                      <a:r>
                        <a:rPr lang="en-IE" sz="1400" b="1" dirty="0">
                          <a:solidFill>
                            <a:schemeClr val="bg1"/>
                          </a:solidFill>
                          <a:effectLst/>
                          <a:latin typeface="HelveticaNeueLT Std Lt Cn" panose="020B0406020202030204" charset="0"/>
                        </a:rPr>
                        <a:t>50-64</a:t>
                      </a:r>
                      <a:endParaRPr lang="en-IE" sz="1400" b="1" i="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marL="0" marR="0" algn="ctr">
                        <a:spcBef>
                          <a:spcPts val="0"/>
                        </a:spcBef>
                        <a:spcAft>
                          <a:spcPts val="0"/>
                        </a:spcAft>
                        <a:tabLst>
                          <a:tab pos="4000500" algn="l"/>
                          <a:tab pos="4114800" algn="l"/>
                        </a:tabLst>
                      </a:pPr>
                      <a:r>
                        <a:rPr lang="en-IE" sz="1400" b="1" dirty="0">
                          <a:solidFill>
                            <a:schemeClr val="bg1"/>
                          </a:solidFill>
                          <a:effectLst/>
                          <a:latin typeface="HelveticaNeueLT Std Lt Cn" panose="020B0406020202030204" charset="0"/>
                        </a:rPr>
                        <a:t>65+</a:t>
                      </a:r>
                      <a:endParaRPr lang="en-IE" sz="1400" b="1" i="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marL="0" marR="0" algn="ctr">
                        <a:spcBef>
                          <a:spcPts val="0"/>
                        </a:spcBef>
                        <a:spcAft>
                          <a:spcPts val="0"/>
                        </a:spcAft>
                        <a:tabLst>
                          <a:tab pos="4000500" algn="l"/>
                          <a:tab pos="4114800" algn="l"/>
                        </a:tabLst>
                      </a:pPr>
                      <a:r>
                        <a:rPr lang="en-IE" sz="1400" b="1" dirty="0">
                          <a:solidFill>
                            <a:schemeClr val="bg1"/>
                          </a:solidFill>
                          <a:effectLst/>
                          <a:latin typeface="HelveticaNeueLT Std Lt Cn" panose="020B0406020202030204" charset="0"/>
                        </a:rPr>
                        <a:t>ABC1</a:t>
                      </a:r>
                      <a:endParaRPr lang="en-IE" sz="1400" b="1" i="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marL="0" marR="0" algn="ctr">
                        <a:spcBef>
                          <a:spcPts val="0"/>
                        </a:spcBef>
                        <a:spcAft>
                          <a:spcPts val="0"/>
                        </a:spcAft>
                        <a:tabLst>
                          <a:tab pos="4000500" algn="l"/>
                          <a:tab pos="4114800" algn="l"/>
                        </a:tabLst>
                      </a:pPr>
                      <a:r>
                        <a:rPr lang="en-IE" sz="1400" b="1" dirty="0">
                          <a:solidFill>
                            <a:schemeClr val="bg1"/>
                          </a:solidFill>
                          <a:effectLst/>
                          <a:latin typeface="HelveticaNeueLT Std Lt Cn" panose="020B0406020202030204" charset="0"/>
                        </a:rPr>
                        <a:t>C2DEF</a:t>
                      </a:r>
                      <a:endParaRPr lang="en-IE" sz="1400" b="1" i="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extLst>
                  <a:ext uri="{0D108BD9-81ED-4DB2-BD59-A6C34878D82A}">
                    <a16:rowId xmlns:a16="http://schemas.microsoft.com/office/drawing/2014/main" val="2362487610"/>
                  </a:ext>
                </a:extLst>
              </a:tr>
              <a:tr h="274320">
                <a:tc>
                  <a:txBody>
                    <a:bodyPr/>
                    <a:lstStyle/>
                    <a:p>
                      <a:pPr algn="l"/>
                      <a:endParaRPr lang="en-IE" sz="1400" b="1" i="0" dirty="0">
                        <a:solidFill>
                          <a:schemeClr val="bg1"/>
                        </a:solidFill>
                        <a:latin typeface="HelveticaNeueLT Std Lt Cn" panose="020B0406020202030204" charset="0"/>
                      </a:endParaRPr>
                    </a:p>
                  </a:txBody>
                  <a:tcPr marL="121920" marR="121920"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algn="ctr"/>
                      <a:r>
                        <a:rPr lang="en-IE" sz="1400" b="1" dirty="0">
                          <a:solidFill>
                            <a:schemeClr val="bg1"/>
                          </a:solidFill>
                          <a:latin typeface="HelveticaNeueLT Std Lt Cn" panose="020B0406020202030204" charset="0"/>
                        </a:rPr>
                        <a:t>(502)</a:t>
                      </a:r>
                      <a:endParaRPr lang="en-IE" sz="1400" b="1" i="0" dirty="0">
                        <a:solidFill>
                          <a:schemeClr val="bg1"/>
                        </a:solidFill>
                        <a:latin typeface="HelveticaNeueLT Std Lt Cn" panose="020B0406020202030204" charset="0"/>
                      </a:endParaRP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algn="ctr"/>
                      <a:r>
                        <a:rPr lang="en-IE" sz="1400" b="1" dirty="0">
                          <a:solidFill>
                            <a:schemeClr val="bg1"/>
                          </a:solidFill>
                          <a:latin typeface="HelveticaNeueLT Std Lt Cn" panose="020B0406020202030204" charset="0"/>
                        </a:rPr>
                        <a:t>(252)</a:t>
                      </a:r>
                      <a:endParaRPr lang="en-IE" sz="1400" b="1" i="0" dirty="0">
                        <a:solidFill>
                          <a:schemeClr val="bg1"/>
                        </a:solidFill>
                        <a:latin typeface="HelveticaNeueLT Std Lt Cn" panose="020B0406020202030204" charset="0"/>
                      </a:endParaRPr>
                    </a:p>
                  </a:txBody>
                  <a:tcPr marL="121920" marR="121920" marT="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algn="ctr"/>
                      <a:r>
                        <a:rPr lang="en-IE" sz="1400" b="1" dirty="0">
                          <a:solidFill>
                            <a:schemeClr val="bg1"/>
                          </a:solidFill>
                          <a:latin typeface="HelveticaNeueLT Std Lt Cn" panose="020B0406020202030204" charset="0"/>
                        </a:rPr>
                        <a:t>(252)</a:t>
                      </a:r>
                      <a:endParaRPr lang="en-IE" sz="1400" b="1" i="0" dirty="0">
                        <a:solidFill>
                          <a:schemeClr val="bg1"/>
                        </a:solidFill>
                        <a:latin typeface="HelveticaNeueLT Std Lt Cn" panose="020B0406020202030204" charset="0"/>
                      </a:endParaRPr>
                    </a:p>
                  </a:txBody>
                  <a:tcPr marL="121920" marR="121920"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algn="ctr"/>
                      <a:r>
                        <a:rPr lang="en-IE" sz="1400" b="1" dirty="0">
                          <a:solidFill>
                            <a:schemeClr val="bg1"/>
                          </a:solidFill>
                          <a:latin typeface="HelveticaNeueLT Std Lt Cn" panose="020B0406020202030204" charset="0"/>
                        </a:rPr>
                        <a:t>(158)</a:t>
                      </a:r>
                      <a:endParaRPr lang="en-IE" sz="1400" b="1" i="0" dirty="0">
                        <a:solidFill>
                          <a:schemeClr val="bg1"/>
                        </a:solidFill>
                        <a:latin typeface="HelveticaNeueLT Std Lt Cn" panose="020B0406020202030204" charset="0"/>
                      </a:endParaRPr>
                    </a:p>
                  </a:txBody>
                  <a:tcPr marL="121920" marR="121920" marT="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1" u="none" strike="noStrike" kern="1200" cap="none" spc="0" normalizeH="0" baseline="0" noProof="0" dirty="0">
                          <a:ln>
                            <a:noFill/>
                          </a:ln>
                          <a:solidFill>
                            <a:schemeClr val="bg1"/>
                          </a:solidFill>
                          <a:effectLst/>
                          <a:uLnTx/>
                          <a:uFillTx/>
                          <a:latin typeface="HelveticaNeueLT Std Lt Cn" panose="020B0406020202030204" charset="0"/>
                        </a:rPr>
                        <a:t>(156)</a:t>
                      </a:r>
                      <a:endPar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endParaRPr>
                    </a:p>
                  </a:txBody>
                  <a:tcPr marL="121920" marR="121920" marT="0" marB="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1" u="none" strike="noStrike" kern="1200" cap="none" spc="0" normalizeH="0" baseline="0" noProof="0" dirty="0">
                          <a:ln>
                            <a:noFill/>
                          </a:ln>
                          <a:solidFill>
                            <a:schemeClr val="bg1"/>
                          </a:solidFill>
                          <a:effectLst/>
                          <a:uLnTx/>
                          <a:uFillTx/>
                          <a:latin typeface="HelveticaNeueLT Std Lt Cn" panose="020B0406020202030204" charset="0"/>
                        </a:rPr>
                        <a:t>(104)</a:t>
                      </a:r>
                      <a:endPar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endParaRPr>
                    </a:p>
                  </a:txBody>
                  <a:tcPr marL="121920" marR="121920" marT="0" marB="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1" u="none" strike="noStrike" kern="1200" cap="none" spc="0" normalizeH="0" baseline="0" noProof="0" dirty="0">
                          <a:ln>
                            <a:noFill/>
                          </a:ln>
                          <a:solidFill>
                            <a:schemeClr val="bg1"/>
                          </a:solidFill>
                          <a:effectLst/>
                          <a:uLnTx/>
                          <a:uFillTx/>
                          <a:latin typeface="HelveticaNeueLT Std Lt Cn" panose="020B0406020202030204" charset="0"/>
                        </a:rPr>
                        <a:t>(84)</a:t>
                      </a:r>
                      <a:endPar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endParaRPr>
                    </a:p>
                  </a:txBody>
                  <a:tcPr marL="121920" marR="121920"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1" u="none" strike="noStrike" kern="1200" cap="none" spc="0" normalizeH="0" baseline="0" noProof="0" dirty="0">
                          <a:ln>
                            <a:noFill/>
                          </a:ln>
                          <a:solidFill>
                            <a:schemeClr val="bg1"/>
                          </a:solidFill>
                          <a:effectLst/>
                          <a:uLnTx/>
                          <a:uFillTx/>
                          <a:latin typeface="HelveticaNeueLT Std Lt Cn" panose="020B0406020202030204" charset="0"/>
                        </a:rPr>
                        <a:t>(221)</a:t>
                      </a:r>
                      <a:endPar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endParaRPr>
                    </a:p>
                  </a:txBody>
                  <a:tcPr marL="121920" marR="121920" marT="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1" u="none" strike="noStrike" kern="1200" cap="none" spc="0" normalizeH="0" baseline="0" noProof="0" dirty="0">
                          <a:ln>
                            <a:noFill/>
                          </a:ln>
                          <a:solidFill>
                            <a:schemeClr val="bg1"/>
                          </a:solidFill>
                          <a:effectLst/>
                          <a:uLnTx/>
                          <a:uFillTx/>
                          <a:latin typeface="HelveticaNeueLT Std Lt Cn" panose="020B0406020202030204" charset="0"/>
                        </a:rPr>
                        <a:t>(281)</a:t>
                      </a:r>
                      <a:endPar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endParaRPr>
                    </a:p>
                  </a:txBody>
                  <a:tcPr marL="121920" marR="121920" marT="0" marB="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extLst>
                  <a:ext uri="{0D108BD9-81ED-4DB2-BD59-A6C34878D82A}">
                    <a16:rowId xmlns:a16="http://schemas.microsoft.com/office/drawing/2014/main" val="1750011296"/>
                  </a:ext>
                </a:extLst>
              </a:tr>
              <a:tr h="274320">
                <a:tc>
                  <a:txBody>
                    <a:bodyPr/>
                    <a:lstStyle/>
                    <a:p>
                      <a:pPr algn="l"/>
                      <a:endParaRPr lang="en-IE" sz="1400" b="1" i="0" dirty="0">
                        <a:solidFill>
                          <a:schemeClr val="bg1"/>
                        </a:solidFill>
                        <a:latin typeface="HelveticaNeueLT Std Lt Cn" panose="020B0406020202030204" charset="0"/>
                      </a:endParaRPr>
                    </a:p>
                  </a:txBody>
                  <a:tcPr marL="121920" marR="121920"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2"/>
                    </a:solidFill>
                  </a:tcPr>
                </a:tc>
                <a:tc>
                  <a:txBody>
                    <a:bodyPr/>
                    <a:lstStyle/>
                    <a:p>
                      <a:pPr algn="ctr"/>
                      <a:r>
                        <a:rPr lang="en-IE" sz="1400" b="1" dirty="0">
                          <a:solidFill>
                            <a:schemeClr val="bg1"/>
                          </a:solidFill>
                          <a:latin typeface="HelveticaNeueLT Std Lt Cn" panose="020B0406020202030204" charset="0"/>
                        </a:rPr>
                        <a:t>%</a:t>
                      </a:r>
                      <a:endParaRPr lang="en-IE" sz="1400" b="1" i="0" dirty="0">
                        <a:solidFill>
                          <a:schemeClr val="bg1"/>
                        </a:solidFill>
                        <a:latin typeface="HelveticaNeueLT Std Lt Cn" panose="020B0406020202030204" charset="0"/>
                      </a:endParaRP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2"/>
                    </a:solidFill>
                  </a:tcPr>
                </a:tc>
                <a:tc>
                  <a:txBody>
                    <a:bodyPr/>
                    <a:lstStyle/>
                    <a:p>
                      <a:pPr algn="ctr"/>
                      <a:r>
                        <a:rPr lang="en-IE" sz="1400" b="1" dirty="0">
                          <a:solidFill>
                            <a:schemeClr val="bg1"/>
                          </a:solidFill>
                          <a:latin typeface="HelveticaNeueLT Std Lt Cn" panose="020B0406020202030204" charset="0"/>
                        </a:rPr>
                        <a:t>%</a:t>
                      </a:r>
                      <a:endParaRPr lang="en-IE" sz="1400" b="1" i="0" dirty="0">
                        <a:solidFill>
                          <a:schemeClr val="bg1"/>
                        </a:solidFill>
                        <a:latin typeface="HelveticaNeueLT Std Lt Cn" panose="020B0406020202030204" charset="0"/>
                      </a:endParaRPr>
                    </a:p>
                  </a:txBody>
                  <a:tcPr marL="121920" marR="121920" marT="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accent2"/>
                    </a:solidFill>
                  </a:tcPr>
                </a:tc>
                <a:tc>
                  <a:txBody>
                    <a:bodyPr/>
                    <a:lstStyle/>
                    <a:p>
                      <a:pPr algn="ctr"/>
                      <a:r>
                        <a:rPr lang="en-IE" sz="1400" b="1" dirty="0">
                          <a:solidFill>
                            <a:schemeClr val="bg1"/>
                          </a:solidFill>
                          <a:latin typeface="HelveticaNeueLT Std Lt Cn" panose="020B0406020202030204" charset="0"/>
                        </a:rPr>
                        <a:t>%</a:t>
                      </a:r>
                      <a:endParaRPr lang="en-IE" sz="1400" b="1" i="0" dirty="0">
                        <a:solidFill>
                          <a:schemeClr val="bg1"/>
                        </a:solidFill>
                        <a:latin typeface="HelveticaNeueLT Std Lt Cn" panose="020B0406020202030204" charset="0"/>
                      </a:endParaRPr>
                    </a:p>
                  </a:txBody>
                  <a:tcPr marL="121920" marR="121920"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2"/>
                    </a:solidFill>
                  </a:tcPr>
                </a:tc>
                <a:tc>
                  <a:txBody>
                    <a:bodyPr/>
                    <a:lstStyle/>
                    <a:p>
                      <a:pPr algn="ctr"/>
                      <a:r>
                        <a:rPr lang="en-IE" sz="1400" b="1" dirty="0">
                          <a:solidFill>
                            <a:schemeClr val="bg1"/>
                          </a:solidFill>
                          <a:latin typeface="HelveticaNeueLT Std Lt Cn" panose="020B0406020202030204" charset="0"/>
                        </a:rPr>
                        <a:t>%</a:t>
                      </a:r>
                      <a:endParaRPr lang="en-IE" sz="1400" b="1" i="0" dirty="0">
                        <a:solidFill>
                          <a:schemeClr val="bg1"/>
                        </a:solidFill>
                        <a:latin typeface="HelveticaNeueLT Std Lt Cn" panose="020B0406020202030204" charset="0"/>
                      </a:endParaRPr>
                    </a:p>
                  </a:txBody>
                  <a:tcPr marL="121920" marR="121920" marT="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accent2"/>
                    </a:solidFill>
                  </a:tcPr>
                </a:tc>
                <a:tc>
                  <a:txBody>
                    <a:bodyPr/>
                    <a:lstStyle/>
                    <a:p>
                      <a:pPr algn="ctr"/>
                      <a:r>
                        <a:rPr lang="en-IE" sz="1400" b="1" dirty="0">
                          <a:solidFill>
                            <a:schemeClr val="bg1"/>
                          </a:solidFill>
                          <a:latin typeface="HelveticaNeueLT Std Lt Cn" panose="020B0406020202030204" charset="0"/>
                        </a:rPr>
                        <a:t>%</a:t>
                      </a:r>
                      <a:endParaRPr lang="en-IE" sz="1400" b="1" i="0" dirty="0">
                        <a:solidFill>
                          <a:schemeClr val="bg1"/>
                        </a:solidFill>
                        <a:latin typeface="HelveticaNeueLT Std Lt Cn" panose="020B0406020202030204" charset="0"/>
                      </a:endParaRPr>
                    </a:p>
                  </a:txBody>
                  <a:tcPr marL="121920" marR="121920" marT="0" marB="0" anchor="ctr">
                    <a:lnT w="38100" cap="flat" cmpd="sng" algn="ctr">
                      <a:noFill/>
                      <a:prstDash val="solid"/>
                      <a:round/>
                      <a:headEnd type="none" w="med" len="med"/>
                      <a:tailEnd type="none" w="med" len="med"/>
                    </a:lnT>
                    <a:solidFill>
                      <a:schemeClr val="accent2"/>
                    </a:solidFill>
                  </a:tcPr>
                </a:tc>
                <a:tc>
                  <a:txBody>
                    <a:bodyPr/>
                    <a:lstStyle/>
                    <a:p>
                      <a:pPr algn="ctr"/>
                      <a:r>
                        <a:rPr lang="en-IE" sz="1400" b="1" dirty="0">
                          <a:solidFill>
                            <a:schemeClr val="bg1"/>
                          </a:solidFill>
                          <a:latin typeface="HelveticaNeueLT Std Lt Cn" panose="020B0406020202030204" charset="0"/>
                        </a:rPr>
                        <a:t>%</a:t>
                      </a:r>
                      <a:endParaRPr lang="en-IE" sz="1400" b="1" i="0" dirty="0">
                        <a:solidFill>
                          <a:schemeClr val="bg1"/>
                        </a:solidFill>
                        <a:latin typeface="HelveticaNeueLT Std Lt Cn" panose="020B0406020202030204" charset="0"/>
                      </a:endParaRPr>
                    </a:p>
                  </a:txBody>
                  <a:tcPr marL="121920" marR="121920" marT="0" marB="0" anchor="ctr">
                    <a:lnT w="38100" cap="flat" cmpd="sng" algn="ctr">
                      <a:noFill/>
                      <a:prstDash val="solid"/>
                      <a:round/>
                      <a:headEnd type="none" w="med" len="med"/>
                      <a:tailEnd type="none" w="med" len="med"/>
                    </a:lnT>
                    <a:solidFill>
                      <a:schemeClr val="accent2"/>
                    </a:solidFill>
                  </a:tcPr>
                </a:tc>
                <a:tc>
                  <a:txBody>
                    <a:bodyPr/>
                    <a:lstStyle/>
                    <a:p>
                      <a:pPr algn="ctr"/>
                      <a:r>
                        <a:rPr lang="en-IE" sz="1400" b="1" dirty="0">
                          <a:solidFill>
                            <a:schemeClr val="bg1"/>
                          </a:solidFill>
                          <a:latin typeface="HelveticaNeueLT Std Lt Cn" panose="020B0406020202030204" charset="0"/>
                        </a:rPr>
                        <a:t>%</a:t>
                      </a:r>
                      <a:endParaRPr lang="en-IE" sz="1400" b="1" i="0" dirty="0">
                        <a:solidFill>
                          <a:schemeClr val="bg1"/>
                        </a:solidFill>
                        <a:latin typeface="HelveticaNeueLT Std Lt Cn" panose="020B0406020202030204" charset="0"/>
                      </a:endParaRPr>
                    </a:p>
                  </a:txBody>
                  <a:tcPr marL="121920" marR="121920"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2"/>
                    </a:solidFill>
                  </a:tcPr>
                </a:tc>
                <a:tc>
                  <a:txBody>
                    <a:bodyPr/>
                    <a:lstStyle/>
                    <a:p>
                      <a:pPr algn="ctr"/>
                      <a:r>
                        <a:rPr lang="en-IE" sz="1400" b="1" dirty="0">
                          <a:solidFill>
                            <a:schemeClr val="bg1"/>
                          </a:solidFill>
                          <a:latin typeface="HelveticaNeueLT Std Lt Cn" panose="020B0406020202030204" charset="0"/>
                        </a:rPr>
                        <a:t>%</a:t>
                      </a:r>
                      <a:endParaRPr lang="en-IE" sz="1400" b="1" i="0" dirty="0">
                        <a:solidFill>
                          <a:schemeClr val="bg1"/>
                        </a:solidFill>
                        <a:latin typeface="HelveticaNeueLT Std Lt Cn" panose="020B0406020202030204" charset="0"/>
                      </a:endParaRPr>
                    </a:p>
                  </a:txBody>
                  <a:tcPr marL="121920" marR="121920" marT="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accent2"/>
                    </a:solidFill>
                  </a:tcPr>
                </a:tc>
                <a:tc>
                  <a:txBody>
                    <a:bodyPr/>
                    <a:lstStyle/>
                    <a:p>
                      <a:pPr algn="ctr"/>
                      <a:r>
                        <a:rPr lang="en-IE" sz="1400" b="1" dirty="0">
                          <a:solidFill>
                            <a:schemeClr val="bg1"/>
                          </a:solidFill>
                          <a:latin typeface="HelveticaNeueLT Std Lt Cn" panose="020B0406020202030204" charset="0"/>
                        </a:rPr>
                        <a:t>%</a:t>
                      </a:r>
                      <a:endParaRPr lang="en-IE" sz="1400" b="1" i="0" dirty="0">
                        <a:solidFill>
                          <a:schemeClr val="bg1"/>
                        </a:solidFill>
                        <a:latin typeface="HelveticaNeueLT Std Lt Cn" panose="020B0406020202030204" charset="0"/>
                      </a:endParaRPr>
                    </a:p>
                  </a:txBody>
                  <a:tcPr marL="121920" marR="121920" marT="0" marB="0" anchor="ctr">
                    <a:lnT w="38100" cap="flat" cmpd="sng" algn="ctr">
                      <a:noFill/>
                      <a:prstDash val="solid"/>
                      <a:round/>
                      <a:headEnd type="none" w="med" len="med"/>
                      <a:tailEnd type="none" w="med" len="med"/>
                    </a:lnT>
                    <a:solidFill>
                      <a:schemeClr val="accent2"/>
                    </a:solidFill>
                  </a:tcPr>
                </a:tc>
                <a:extLst>
                  <a:ext uri="{0D108BD9-81ED-4DB2-BD59-A6C34878D82A}">
                    <a16:rowId xmlns:a16="http://schemas.microsoft.com/office/drawing/2014/main" val="1842621530"/>
                  </a:ext>
                </a:extLst>
              </a:tr>
              <a:tr h="553942">
                <a:tc>
                  <a:txBody>
                    <a:bodyPr/>
                    <a:lstStyle/>
                    <a:p>
                      <a:pPr marL="0" marR="0">
                        <a:spcBef>
                          <a:spcPts val="0"/>
                        </a:spcBef>
                        <a:spcAft>
                          <a:spcPts val="0"/>
                        </a:spcAft>
                        <a:tabLst>
                          <a:tab pos="2637155" algn="ctr"/>
                          <a:tab pos="5274310" algn="r"/>
                          <a:tab pos="3848100" algn="l"/>
                          <a:tab pos="5274310" algn="r"/>
                        </a:tabLst>
                      </a:pPr>
                      <a:r>
                        <a:rPr lang="en-IE" sz="1400" b="0" dirty="0">
                          <a:solidFill>
                            <a:schemeClr val="tx1"/>
                          </a:solidFill>
                          <a:effectLst/>
                          <a:latin typeface="HelveticaNeueLT Std Lt Cn" panose="020B0406020202030204" charset="0"/>
                        </a:rPr>
                        <a:t>Concerned about food safety</a:t>
                      </a:r>
                      <a:endParaRPr lang="en-IE" sz="1600" b="0" i="0" dirty="0">
                        <a:solidFill>
                          <a:schemeClr val="tx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tcPr>
                </a:tc>
                <a:tc>
                  <a:txBody>
                    <a:bodyPr/>
                    <a:lstStyle/>
                    <a:p>
                      <a:pPr algn="ctr"/>
                      <a:r>
                        <a:rPr lang="en-IE" sz="1400" b="0" i="0" dirty="0">
                          <a:solidFill>
                            <a:schemeClr val="tx1"/>
                          </a:solidFill>
                          <a:latin typeface="HelveticaNeueLT Std Lt Cn" panose="020B0406020202030204" charset="0"/>
                        </a:rPr>
                        <a:t>46</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IE" sz="1400" b="0" i="0" dirty="0">
                          <a:solidFill>
                            <a:schemeClr val="tx1"/>
                          </a:solidFill>
                          <a:latin typeface="HelveticaNeueLT Std Lt Cn" panose="020B0406020202030204" charset="0"/>
                        </a:rPr>
                        <a:t>42</a:t>
                      </a:r>
                    </a:p>
                  </a:txBody>
                  <a:tcPr marL="121920" marR="121920" marT="0" marB="0" anchor="ctr">
                    <a:lnL w="38100" cap="flat" cmpd="sng" algn="ctr">
                      <a:solidFill>
                        <a:schemeClr val="bg1"/>
                      </a:solidFill>
                      <a:prstDash val="solid"/>
                      <a:round/>
                      <a:headEnd type="none" w="med" len="med"/>
                      <a:tailEnd type="none" w="med" len="med"/>
                    </a:lnL>
                  </a:tcPr>
                </a:tc>
                <a:tc>
                  <a:txBody>
                    <a:bodyPr/>
                    <a:lstStyle/>
                    <a:p>
                      <a:pPr algn="ctr"/>
                      <a:r>
                        <a:rPr lang="en-IE" sz="1400" b="0" i="0" dirty="0">
                          <a:solidFill>
                            <a:schemeClr val="tx1"/>
                          </a:solidFill>
                          <a:latin typeface="HelveticaNeueLT Std Lt Cn" panose="020B0406020202030204" charset="0"/>
                        </a:rPr>
                        <a:t>49</a:t>
                      </a:r>
                    </a:p>
                  </a:txBody>
                  <a:tcPr marL="121920" marR="121920" marT="0" marB="0" anchor="ctr">
                    <a:lnR w="38100" cap="flat" cmpd="sng" algn="ctr">
                      <a:solidFill>
                        <a:schemeClr val="bg1"/>
                      </a:solidFill>
                      <a:prstDash val="solid"/>
                      <a:round/>
                      <a:headEnd type="none" w="med" len="med"/>
                      <a:tailEnd type="none" w="med" len="med"/>
                    </a:lnR>
                  </a:tcPr>
                </a:tc>
                <a:tc>
                  <a:txBody>
                    <a:bodyPr/>
                    <a:lstStyle/>
                    <a:p>
                      <a:pPr algn="ctr"/>
                      <a:r>
                        <a:rPr lang="en-IE" sz="1400" b="0" i="0" dirty="0">
                          <a:solidFill>
                            <a:schemeClr val="tx1"/>
                          </a:solidFill>
                          <a:latin typeface="HelveticaNeueLT Std Lt Cn" panose="020B0406020202030204" charset="0"/>
                        </a:rPr>
                        <a:t>40</a:t>
                      </a:r>
                    </a:p>
                  </a:txBody>
                  <a:tcPr marL="121920" marR="121920" marT="0" marB="0" anchor="ctr">
                    <a:lnL w="38100" cap="flat" cmpd="sng" algn="ctr">
                      <a:solidFill>
                        <a:schemeClr val="bg1"/>
                      </a:solidFill>
                      <a:prstDash val="solid"/>
                      <a:round/>
                      <a:headEnd type="none" w="med" len="med"/>
                      <a:tailEnd type="none" w="med" len="med"/>
                    </a:lnL>
                  </a:tcPr>
                </a:tc>
                <a:tc>
                  <a:txBody>
                    <a:bodyPr/>
                    <a:lstStyle/>
                    <a:p>
                      <a:pPr algn="ctr"/>
                      <a:r>
                        <a:rPr lang="en-IE" sz="1400" b="1" i="0" dirty="0">
                          <a:solidFill>
                            <a:schemeClr val="tx1"/>
                          </a:solidFill>
                          <a:latin typeface="HelveticaNeueLT Std Lt Cn" panose="020B0406020202030204" charset="0"/>
                        </a:rPr>
                        <a:t>52</a:t>
                      </a:r>
                    </a:p>
                  </a:txBody>
                  <a:tcPr marL="121920" marR="121920" marT="0" marB="0" anchor="ctr"/>
                </a:tc>
                <a:tc>
                  <a:txBody>
                    <a:bodyPr/>
                    <a:lstStyle/>
                    <a:p>
                      <a:pPr algn="ctr"/>
                      <a:r>
                        <a:rPr lang="en-IE" sz="1400" b="0" i="0" dirty="0">
                          <a:solidFill>
                            <a:schemeClr val="tx1"/>
                          </a:solidFill>
                          <a:latin typeface="HelveticaNeueLT Std Lt Cn" panose="020B0406020202030204" charset="0"/>
                        </a:rPr>
                        <a:t>48</a:t>
                      </a:r>
                    </a:p>
                  </a:txBody>
                  <a:tcPr marL="121920" marR="121920" marT="0" marB="0" anchor="ctr"/>
                </a:tc>
                <a:tc>
                  <a:txBody>
                    <a:bodyPr/>
                    <a:lstStyle/>
                    <a:p>
                      <a:pPr algn="ctr"/>
                      <a:r>
                        <a:rPr lang="en-IE" sz="1400" b="0" i="0" dirty="0">
                          <a:solidFill>
                            <a:schemeClr val="tx1"/>
                          </a:solidFill>
                          <a:latin typeface="HelveticaNeueLT Std Lt Cn" panose="020B0406020202030204" charset="0"/>
                        </a:rPr>
                        <a:t>43</a:t>
                      </a:r>
                    </a:p>
                  </a:txBody>
                  <a:tcPr marL="121920" marR="121920" marT="0" marB="0" anchor="ctr">
                    <a:lnR w="38100" cap="flat" cmpd="sng" algn="ctr">
                      <a:solidFill>
                        <a:schemeClr val="bg1"/>
                      </a:solidFill>
                      <a:prstDash val="solid"/>
                      <a:round/>
                      <a:headEnd type="none" w="med" len="med"/>
                      <a:tailEnd type="none" w="med" len="med"/>
                    </a:lnR>
                  </a:tcPr>
                </a:tc>
                <a:tc>
                  <a:txBody>
                    <a:bodyPr/>
                    <a:lstStyle/>
                    <a:p>
                      <a:pPr algn="ctr"/>
                      <a:r>
                        <a:rPr lang="en-IE" sz="1400" b="1" i="0" dirty="0">
                          <a:solidFill>
                            <a:schemeClr val="tx1"/>
                          </a:solidFill>
                          <a:latin typeface="HelveticaNeueLT Std Lt Cn" panose="020B0406020202030204" charset="0"/>
                        </a:rPr>
                        <a:t>51</a:t>
                      </a:r>
                    </a:p>
                  </a:txBody>
                  <a:tcPr marL="121920" marR="121920" marT="0" marB="0" anchor="ctr">
                    <a:lnL w="38100" cap="flat" cmpd="sng" algn="ctr">
                      <a:solidFill>
                        <a:schemeClr val="bg1"/>
                      </a:solidFill>
                      <a:prstDash val="solid"/>
                      <a:round/>
                      <a:headEnd type="none" w="med" len="med"/>
                      <a:tailEnd type="none" w="med" len="med"/>
                    </a:lnL>
                  </a:tcPr>
                </a:tc>
                <a:tc>
                  <a:txBody>
                    <a:bodyPr/>
                    <a:lstStyle/>
                    <a:p>
                      <a:pPr algn="ctr"/>
                      <a:r>
                        <a:rPr lang="en-IE" sz="1400" b="0" i="0" dirty="0">
                          <a:solidFill>
                            <a:schemeClr val="tx1"/>
                          </a:solidFill>
                          <a:latin typeface="HelveticaNeueLT Std Lt Cn" panose="020B0406020202030204" charset="0"/>
                        </a:rPr>
                        <a:t>42</a:t>
                      </a:r>
                    </a:p>
                  </a:txBody>
                  <a:tcPr marL="121920" marR="121920" marT="0" marB="0" anchor="ctr"/>
                </a:tc>
                <a:extLst>
                  <a:ext uri="{0D108BD9-81ED-4DB2-BD59-A6C34878D82A}">
                    <a16:rowId xmlns:a16="http://schemas.microsoft.com/office/drawing/2014/main" val="3941155005"/>
                  </a:ext>
                </a:extLst>
              </a:tr>
              <a:tr h="553942">
                <a:tc>
                  <a:txBody>
                    <a:bodyPr/>
                    <a:lstStyle/>
                    <a:p>
                      <a:pPr marL="0" marR="0">
                        <a:spcBef>
                          <a:spcPts val="0"/>
                        </a:spcBef>
                        <a:spcAft>
                          <a:spcPts val="0"/>
                        </a:spcAft>
                        <a:tabLst>
                          <a:tab pos="2637155" algn="ctr"/>
                          <a:tab pos="5274310" algn="r"/>
                          <a:tab pos="3848100" algn="l"/>
                          <a:tab pos="5274310" algn="r"/>
                        </a:tabLst>
                      </a:pPr>
                      <a:r>
                        <a:rPr lang="en-IE" sz="1400" b="0" dirty="0">
                          <a:solidFill>
                            <a:schemeClr val="tx1"/>
                          </a:solidFill>
                          <a:effectLst/>
                          <a:latin typeface="HelveticaNeueLT Std Lt Cn" panose="020B0406020202030204" charset="0"/>
                        </a:rPr>
                        <a:t>Confused about food safety</a:t>
                      </a:r>
                      <a:endParaRPr lang="en-IE" sz="1600" b="0" i="0" dirty="0">
                        <a:solidFill>
                          <a:schemeClr val="tx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tcPr>
                </a:tc>
                <a:tc>
                  <a:txBody>
                    <a:bodyPr/>
                    <a:lstStyle/>
                    <a:p>
                      <a:pPr algn="ctr"/>
                      <a:r>
                        <a:rPr lang="en-IE" sz="1400" b="0" i="0" dirty="0">
                          <a:solidFill>
                            <a:schemeClr val="tx1"/>
                          </a:solidFill>
                          <a:latin typeface="HelveticaNeueLT Std Lt Cn" panose="020B0406020202030204" charset="0"/>
                        </a:rPr>
                        <a:t>9</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IE" sz="1400" b="0" i="0" dirty="0">
                          <a:solidFill>
                            <a:schemeClr val="tx1"/>
                          </a:solidFill>
                          <a:latin typeface="HelveticaNeueLT Std Lt Cn" panose="020B0406020202030204" charset="0"/>
                        </a:rPr>
                        <a:t>7</a:t>
                      </a:r>
                    </a:p>
                  </a:txBody>
                  <a:tcPr marL="121920" marR="121920" marT="0" marB="0" anchor="ctr">
                    <a:lnL w="38100" cap="flat" cmpd="sng" algn="ctr">
                      <a:solidFill>
                        <a:schemeClr val="bg1"/>
                      </a:solidFill>
                      <a:prstDash val="solid"/>
                      <a:round/>
                      <a:headEnd type="none" w="med" len="med"/>
                      <a:tailEnd type="none" w="med" len="med"/>
                    </a:lnL>
                  </a:tcPr>
                </a:tc>
                <a:tc>
                  <a:txBody>
                    <a:bodyPr/>
                    <a:lstStyle/>
                    <a:p>
                      <a:pPr algn="ctr"/>
                      <a:r>
                        <a:rPr lang="en-IE" sz="1400" b="0" i="0" dirty="0">
                          <a:solidFill>
                            <a:schemeClr val="tx1"/>
                          </a:solidFill>
                          <a:latin typeface="HelveticaNeueLT Std Lt Cn" panose="020B0406020202030204" charset="0"/>
                        </a:rPr>
                        <a:t>10</a:t>
                      </a:r>
                    </a:p>
                  </a:txBody>
                  <a:tcPr marL="121920" marR="121920" marT="0" marB="0" anchor="ctr">
                    <a:lnR w="38100" cap="flat" cmpd="sng" algn="ctr">
                      <a:solidFill>
                        <a:schemeClr val="bg1"/>
                      </a:solidFill>
                      <a:prstDash val="solid"/>
                      <a:round/>
                      <a:headEnd type="none" w="med" len="med"/>
                      <a:tailEnd type="none" w="med" len="med"/>
                    </a:lnR>
                  </a:tcPr>
                </a:tc>
                <a:tc>
                  <a:txBody>
                    <a:bodyPr/>
                    <a:lstStyle/>
                    <a:p>
                      <a:pPr algn="ctr"/>
                      <a:r>
                        <a:rPr lang="en-US" sz="1400" b="0" i="0" dirty="0">
                          <a:solidFill>
                            <a:schemeClr val="tx1"/>
                          </a:solidFill>
                          <a:latin typeface="HelveticaNeueLT Std Lt Cn" panose="020B0406020202030204" charset="0"/>
                        </a:rPr>
                        <a:t>8</a:t>
                      </a:r>
                      <a:endParaRPr lang="en-IE" sz="1400" b="0" i="0" dirty="0">
                        <a:solidFill>
                          <a:schemeClr val="tx1"/>
                        </a:solidFill>
                        <a:latin typeface="HelveticaNeueLT Std Lt Cn" panose="020B0406020202030204" charset="0"/>
                      </a:endParaRPr>
                    </a:p>
                  </a:txBody>
                  <a:tcPr marL="121920" marR="121920" marT="0" marB="0" anchor="ctr">
                    <a:lnL w="38100" cap="flat" cmpd="sng" algn="ctr">
                      <a:solidFill>
                        <a:schemeClr val="bg1"/>
                      </a:solidFill>
                      <a:prstDash val="solid"/>
                      <a:round/>
                      <a:headEnd type="none" w="med" len="med"/>
                      <a:tailEnd type="none" w="med" len="med"/>
                    </a:lnL>
                  </a:tcPr>
                </a:tc>
                <a:tc>
                  <a:txBody>
                    <a:bodyPr/>
                    <a:lstStyle/>
                    <a:p>
                      <a:pPr algn="ctr"/>
                      <a:r>
                        <a:rPr lang="en-IE" sz="1400" b="0" i="0" dirty="0">
                          <a:solidFill>
                            <a:schemeClr val="tx1"/>
                          </a:solidFill>
                          <a:latin typeface="HelveticaNeueLT Std Lt Cn" panose="020B0406020202030204" charset="0"/>
                        </a:rPr>
                        <a:t>10</a:t>
                      </a:r>
                    </a:p>
                  </a:txBody>
                  <a:tcPr marL="121920" marR="121920" marT="0" marB="0" anchor="ctr"/>
                </a:tc>
                <a:tc>
                  <a:txBody>
                    <a:bodyPr/>
                    <a:lstStyle/>
                    <a:p>
                      <a:pPr algn="ctr"/>
                      <a:r>
                        <a:rPr lang="en-IE" sz="1400" b="0" i="0" dirty="0">
                          <a:solidFill>
                            <a:schemeClr val="tx1"/>
                          </a:solidFill>
                          <a:latin typeface="HelveticaNeueLT Std Lt Cn" panose="020B0406020202030204" charset="0"/>
                        </a:rPr>
                        <a:t>9</a:t>
                      </a:r>
                    </a:p>
                  </a:txBody>
                  <a:tcPr marL="121920" marR="121920" marT="0" marB="0" anchor="ctr"/>
                </a:tc>
                <a:tc>
                  <a:txBody>
                    <a:bodyPr/>
                    <a:lstStyle/>
                    <a:p>
                      <a:pPr algn="ctr"/>
                      <a:r>
                        <a:rPr lang="en-IE" sz="1400" b="0" i="0" dirty="0">
                          <a:solidFill>
                            <a:schemeClr val="tx1"/>
                          </a:solidFill>
                          <a:latin typeface="HelveticaNeueLT Std Lt Cn" panose="020B0406020202030204" charset="0"/>
                        </a:rPr>
                        <a:t>7</a:t>
                      </a:r>
                    </a:p>
                  </a:txBody>
                  <a:tcPr marL="121920" marR="121920" marT="0" marB="0" anchor="ctr">
                    <a:lnR w="38100" cap="flat" cmpd="sng" algn="ctr">
                      <a:solidFill>
                        <a:schemeClr val="bg1"/>
                      </a:solidFill>
                      <a:prstDash val="solid"/>
                      <a:round/>
                      <a:headEnd type="none" w="med" len="med"/>
                      <a:tailEnd type="none" w="med" len="med"/>
                    </a:lnR>
                  </a:tcPr>
                </a:tc>
                <a:tc>
                  <a:txBody>
                    <a:bodyPr/>
                    <a:lstStyle/>
                    <a:p>
                      <a:pPr algn="ctr"/>
                      <a:r>
                        <a:rPr lang="en-IE" sz="1400" b="0" i="0" dirty="0">
                          <a:solidFill>
                            <a:schemeClr val="tx1"/>
                          </a:solidFill>
                          <a:latin typeface="HelveticaNeueLT Std Lt Cn" panose="020B0406020202030204" charset="0"/>
                        </a:rPr>
                        <a:t>9</a:t>
                      </a:r>
                    </a:p>
                  </a:txBody>
                  <a:tcPr marL="121920" marR="121920" marT="0" marB="0" anchor="ctr">
                    <a:lnL w="38100" cap="flat" cmpd="sng" algn="ctr">
                      <a:solidFill>
                        <a:schemeClr val="bg1"/>
                      </a:solidFill>
                      <a:prstDash val="solid"/>
                      <a:round/>
                      <a:headEnd type="none" w="med" len="med"/>
                      <a:tailEnd type="none" w="med" len="med"/>
                    </a:lnL>
                  </a:tcPr>
                </a:tc>
                <a:tc>
                  <a:txBody>
                    <a:bodyPr/>
                    <a:lstStyle/>
                    <a:p>
                      <a:pPr algn="ctr"/>
                      <a:r>
                        <a:rPr lang="en-IE" sz="1400" b="0" i="0" dirty="0">
                          <a:solidFill>
                            <a:schemeClr val="tx1"/>
                          </a:solidFill>
                          <a:latin typeface="HelveticaNeueLT Std Lt Cn" panose="020B0406020202030204" charset="0"/>
                        </a:rPr>
                        <a:t>8</a:t>
                      </a:r>
                    </a:p>
                  </a:txBody>
                  <a:tcPr marL="121920" marR="121920" marT="0" marB="0" anchor="ctr"/>
                </a:tc>
                <a:extLst>
                  <a:ext uri="{0D108BD9-81ED-4DB2-BD59-A6C34878D82A}">
                    <a16:rowId xmlns:a16="http://schemas.microsoft.com/office/drawing/2014/main" val="2335798525"/>
                  </a:ext>
                </a:extLst>
              </a:tr>
              <a:tr h="553942">
                <a:tc>
                  <a:txBody>
                    <a:bodyPr/>
                    <a:lstStyle/>
                    <a:p>
                      <a:pPr marL="0" marR="0">
                        <a:spcBef>
                          <a:spcPts val="0"/>
                        </a:spcBef>
                        <a:spcAft>
                          <a:spcPts val="0"/>
                        </a:spcAft>
                        <a:tabLst>
                          <a:tab pos="2637155" algn="ctr"/>
                          <a:tab pos="5274310" algn="r"/>
                          <a:tab pos="3848100" algn="l"/>
                          <a:tab pos="5274310" algn="r"/>
                        </a:tabLst>
                      </a:pPr>
                      <a:r>
                        <a:rPr lang="en-IE" sz="1400" b="0" dirty="0">
                          <a:solidFill>
                            <a:schemeClr val="tx1"/>
                          </a:solidFill>
                          <a:effectLst/>
                          <a:latin typeface="HelveticaNeueLT Std Lt Cn" panose="020B0406020202030204" charset="0"/>
                        </a:rPr>
                        <a:t>Well informed about food safety</a:t>
                      </a:r>
                      <a:endParaRPr lang="en-IE" sz="1600" b="0" i="0" dirty="0">
                        <a:solidFill>
                          <a:schemeClr val="tx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tcPr>
                </a:tc>
                <a:tc>
                  <a:txBody>
                    <a:bodyPr/>
                    <a:lstStyle/>
                    <a:p>
                      <a:pPr algn="ctr"/>
                      <a:r>
                        <a:rPr lang="en-IE" sz="1400" b="0" i="0" dirty="0">
                          <a:solidFill>
                            <a:schemeClr val="tx1"/>
                          </a:solidFill>
                          <a:latin typeface="HelveticaNeueLT Std Lt Cn" panose="020B0406020202030204" charset="0"/>
                        </a:rPr>
                        <a:t>35</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IE" sz="1400" b="0" i="0" dirty="0">
                          <a:solidFill>
                            <a:schemeClr val="tx1"/>
                          </a:solidFill>
                          <a:latin typeface="HelveticaNeueLT Std Lt Cn" panose="020B0406020202030204" charset="0"/>
                        </a:rPr>
                        <a:t>26</a:t>
                      </a:r>
                    </a:p>
                  </a:txBody>
                  <a:tcPr marL="121920" marR="121920" marT="0" marB="0" anchor="ctr">
                    <a:lnL w="38100" cap="flat" cmpd="sng" algn="ctr">
                      <a:solidFill>
                        <a:schemeClr val="bg1"/>
                      </a:solidFill>
                      <a:prstDash val="solid"/>
                      <a:round/>
                      <a:headEnd type="none" w="med" len="med"/>
                      <a:tailEnd type="none" w="med" len="med"/>
                    </a:lnL>
                  </a:tcPr>
                </a:tc>
                <a:tc>
                  <a:txBody>
                    <a:bodyPr/>
                    <a:lstStyle/>
                    <a:p>
                      <a:pPr algn="ctr"/>
                      <a:r>
                        <a:rPr lang="en-IE" sz="1400" b="0" i="0" dirty="0">
                          <a:solidFill>
                            <a:schemeClr val="tx1"/>
                          </a:solidFill>
                          <a:latin typeface="HelveticaNeueLT Std Lt Cn" panose="020B0406020202030204" charset="0"/>
                        </a:rPr>
                        <a:t>43</a:t>
                      </a:r>
                    </a:p>
                  </a:txBody>
                  <a:tcPr marL="121920" marR="121920" marT="0" marB="0" anchor="ctr">
                    <a:lnR w="38100" cap="flat" cmpd="sng" algn="ctr">
                      <a:solidFill>
                        <a:schemeClr val="bg1"/>
                      </a:solidFill>
                      <a:prstDash val="solid"/>
                      <a:round/>
                      <a:headEnd type="none" w="med" len="med"/>
                      <a:tailEnd type="none" w="med" len="med"/>
                    </a:lnR>
                  </a:tcPr>
                </a:tc>
                <a:tc>
                  <a:txBody>
                    <a:bodyPr/>
                    <a:lstStyle/>
                    <a:p>
                      <a:pPr algn="ctr"/>
                      <a:r>
                        <a:rPr lang="en-US" sz="1400" b="0" i="0" dirty="0">
                          <a:solidFill>
                            <a:schemeClr val="tx1"/>
                          </a:solidFill>
                          <a:latin typeface="HelveticaNeueLT Std Lt Cn" panose="020B0406020202030204" charset="0"/>
                        </a:rPr>
                        <a:t>2</a:t>
                      </a:r>
                      <a:r>
                        <a:rPr lang="en-IE" sz="1400" b="0" i="0" dirty="0">
                          <a:solidFill>
                            <a:schemeClr val="tx1"/>
                          </a:solidFill>
                          <a:latin typeface="HelveticaNeueLT Std Lt Cn" panose="020B0406020202030204" charset="0"/>
                        </a:rPr>
                        <a:t>8</a:t>
                      </a:r>
                    </a:p>
                  </a:txBody>
                  <a:tcPr marL="121920" marR="121920" marT="0" marB="0" anchor="ctr">
                    <a:lnL w="38100" cap="flat" cmpd="sng" algn="ctr">
                      <a:solidFill>
                        <a:schemeClr val="bg1"/>
                      </a:solidFill>
                      <a:prstDash val="solid"/>
                      <a:round/>
                      <a:headEnd type="none" w="med" len="med"/>
                      <a:tailEnd type="none" w="med" len="med"/>
                    </a:lnL>
                  </a:tcPr>
                </a:tc>
                <a:tc>
                  <a:txBody>
                    <a:bodyPr/>
                    <a:lstStyle/>
                    <a:p>
                      <a:pPr algn="ctr"/>
                      <a:r>
                        <a:rPr lang="en-IE" sz="1400" b="0" i="0" dirty="0">
                          <a:solidFill>
                            <a:schemeClr val="tx1"/>
                          </a:solidFill>
                          <a:latin typeface="HelveticaNeueLT Std Lt Cn" panose="020B0406020202030204" charset="0"/>
                        </a:rPr>
                        <a:t>40</a:t>
                      </a:r>
                    </a:p>
                  </a:txBody>
                  <a:tcPr marL="121920" marR="121920" marT="0" marB="0" anchor="ctr"/>
                </a:tc>
                <a:tc>
                  <a:txBody>
                    <a:bodyPr/>
                    <a:lstStyle/>
                    <a:p>
                      <a:pPr algn="ctr"/>
                      <a:r>
                        <a:rPr lang="en-IE" sz="1400" b="0" i="0" dirty="0">
                          <a:solidFill>
                            <a:schemeClr val="tx1"/>
                          </a:solidFill>
                          <a:latin typeface="HelveticaNeueLT Std Lt Cn" panose="020B0406020202030204" charset="0"/>
                        </a:rPr>
                        <a:t>41</a:t>
                      </a:r>
                    </a:p>
                  </a:txBody>
                  <a:tcPr marL="121920" marR="121920" marT="0" marB="0" anchor="ctr"/>
                </a:tc>
                <a:tc>
                  <a:txBody>
                    <a:bodyPr/>
                    <a:lstStyle/>
                    <a:p>
                      <a:pPr algn="ctr"/>
                      <a:r>
                        <a:rPr lang="en-IE" sz="1400" b="0" i="0" dirty="0">
                          <a:solidFill>
                            <a:schemeClr val="tx1"/>
                          </a:solidFill>
                          <a:latin typeface="HelveticaNeueLT Std Lt Cn" panose="020B0406020202030204" charset="0"/>
                        </a:rPr>
                        <a:t>31</a:t>
                      </a:r>
                    </a:p>
                  </a:txBody>
                  <a:tcPr marL="121920" marR="121920" marT="0" marB="0" anchor="ctr">
                    <a:lnR w="38100" cap="flat" cmpd="sng" algn="ctr">
                      <a:solidFill>
                        <a:schemeClr val="bg1"/>
                      </a:solidFill>
                      <a:prstDash val="solid"/>
                      <a:round/>
                      <a:headEnd type="none" w="med" len="med"/>
                      <a:tailEnd type="none" w="med" len="med"/>
                    </a:lnR>
                  </a:tcPr>
                </a:tc>
                <a:tc>
                  <a:txBody>
                    <a:bodyPr/>
                    <a:lstStyle/>
                    <a:p>
                      <a:pPr algn="ctr"/>
                      <a:r>
                        <a:rPr lang="en-IE" sz="1400" b="0" i="0" dirty="0">
                          <a:solidFill>
                            <a:schemeClr val="tx1"/>
                          </a:solidFill>
                          <a:latin typeface="HelveticaNeueLT Std Lt Cn" panose="020B0406020202030204" charset="0"/>
                        </a:rPr>
                        <a:t>42</a:t>
                      </a:r>
                    </a:p>
                  </a:txBody>
                  <a:tcPr marL="121920" marR="121920" marT="0" marB="0" anchor="ctr">
                    <a:lnL w="38100" cap="flat" cmpd="sng" algn="ctr">
                      <a:solidFill>
                        <a:schemeClr val="bg1"/>
                      </a:solidFill>
                      <a:prstDash val="solid"/>
                      <a:round/>
                      <a:headEnd type="none" w="med" len="med"/>
                      <a:tailEnd type="none" w="med" len="med"/>
                    </a:lnL>
                  </a:tcPr>
                </a:tc>
                <a:tc>
                  <a:txBody>
                    <a:bodyPr/>
                    <a:lstStyle/>
                    <a:p>
                      <a:pPr algn="ctr"/>
                      <a:r>
                        <a:rPr lang="en-IE" sz="1400" b="0" i="0" dirty="0">
                          <a:solidFill>
                            <a:schemeClr val="tx1"/>
                          </a:solidFill>
                          <a:latin typeface="HelveticaNeueLT Std Lt Cn" panose="020B0406020202030204" charset="0"/>
                        </a:rPr>
                        <a:t>30</a:t>
                      </a:r>
                    </a:p>
                  </a:txBody>
                  <a:tcPr marL="121920" marR="121920" marT="0" marB="0" anchor="ctr"/>
                </a:tc>
                <a:extLst>
                  <a:ext uri="{0D108BD9-81ED-4DB2-BD59-A6C34878D82A}">
                    <a16:rowId xmlns:a16="http://schemas.microsoft.com/office/drawing/2014/main" val="3225910108"/>
                  </a:ext>
                </a:extLst>
              </a:tr>
              <a:tr h="553942">
                <a:tc>
                  <a:txBody>
                    <a:bodyPr/>
                    <a:lstStyle/>
                    <a:p>
                      <a:pPr marL="0" marR="0">
                        <a:spcBef>
                          <a:spcPts val="0"/>
                        </a:spcBef>
                        <a:spcAft>
                          <a:spcPts val="0"/>
                        </a:spcAft>
                        <a:tabLst>
                          <a:tab pos="2637155" algn="ctr"/>
                          <a:tab pos="5274310" algn="r"/>
                          <a:tab pos="3848100" algn="l"/>
                          <a:tab pos="5274310" algn="r"/>
                        </a:tabLst>
                      </a:pPr>
                      <a:r>
                        <a:rPr lang="en-IE" sz="1400" b="0" dirty="0">
                          <a:solidFill>
                            <a:schemeClr val="tx1"/>
                          </a:solidFill>
                          <a:effectLst/>
                          <a:latin typeface="HelveticaNeueLT Std Lt Cn" panose="020B0406020202030204" charset="0"/>
                        </a:rPr>
                        <a:t>Not interested in food safety</a:t>
                      </a:r>
                      <a:endParaRPr lang="en-IE" sz="1600" b="0" i="0" dirty="0">
                        <a:solidFill>
                          <a:schemeClr val="tx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tcPr>
                </a:tc>
                <a:tc>
                  <a:txBody>
                    <a:bodyPr/>
                    <a:lstStyle/>
                    <a:p>
                      <a:pPr algn="ctr"/>
                      <a:r>
                        <a:rPr lang="en-IE" sz="1400" b="0" i="0" dirty="0">
                          <a:solidFill>
                            <a:schemeClr val="tx1"/>
                          </a:solidFill>
                          <a:latin typeface="HelveticaNeueLT Std Lt Cn" panose="020B0406020202030204" charset="0"/>
                        </a:rPr>
                        <a:t>13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IE" sz="1400" b="0" i="0" dirty="0">
                          <a:solidFill>
                            <a:schemeClr val="tx1"/>
                          </a:solidFill>
                          <a:latin typeface="HelveticaNeueLT Std Lt Cn" panose="020B0406020202030204" charset="0"/>
                        </a:rPr>
                        <a:t>10</a:t>
                      </a:r>
                    </a:p>
                  </a:txBody>
                  <a:tcPr marL="121920" marR="121920" marT="0" marB="0" anchor="ctr">
                    <a:lnL w="38100" cap="flat" cmpd="sng" algn="ctr">
                      <a:solidFill>
                        <a:schemeClr val="bg1"/>
                      </a:solidFill>
                      <a:prstDash val="solid"/>
                      <a:round/>
                      <a:headEnd type="none" w="med" len="med"/>
                      <a:tailEnd type="none" w="med" len="med"/>
                    </a:lnL>
                  </a:tcPr>
                </a:tc>
                <a:tc>
                  <a:txBody>
                    <a:bodyPr/>
                    <a:lstStyle/>
                    <a:p>
                      <a:pPr algn="ctr"/>
                      <a:r>
                        <a:rPr lang="en-IE" sz="1400" b="0" i="0" dirty="0">
                          <a:solidFill>
                            <a:schemeClr val="tx1"/>
                          </a:solidFill>
                          <a:latin typeface="HelveticaNeueLT Std Lt Cn" panose="020B0406020202030204" charset="0"/>
                        </a:rPr>
                        <a:t>15</a:t>
                      </a:r>
                    </a:p>
                  </a:txBody>
                  <a:tcPr marL="121920" marR="121920" marT="0" marB="0" anchor="ctr">
                    <a:lnR w="38100" cap="flat" cmpd="sng" algn="ctr">
                      <a:solidFill>
                        <a:schemeClr val="bg1"/>
                      </a:solidFill>
                      <a:prstDash val="solid"/>
                      <a:round/>
                      <a:headEnd type="none" w="med" len="med"/>
                      <a:tailEnd type="none" w="med" len="med"/>
                    </a:lnR>
                  </a:tcPr>
                </a:tc>
                <a:tc>
                  <a:txBody>
                    <a:bodyPr/>
                    <a:lstStyle/>
                    <a:p>
                      <a:pPr algn="ctr"/>
                      <a:r>
                        <a:rPr lang="en-IE" sz="1400" b="0" i="0" dirty="0">
                          <a:solidFill>
                            <a:schemeClr val="tx1"/>
                          </a:solidFill>
                          <a:latin typeface="HelveticaNeueLT Std Lt Cn" panose="020B0406020202030204" charset="0"/>
                        </a:rPr>
                        <a:t>14</a:t>
                      </a:r>
                    </a:p>
                  </a:txBody>
                  <a:tcPr marL="121920" marR="121920" marT="0" marB="0" anchor="ctr">
                    <a:lnL w="38100" cap="flat" cmpd="sng" algn="ctr">
                      <a:solidFill>
                        <a:schemeClr val="bg1"/>
                      </a:solidFill>
                      <a:prstDash val="solid"/>
                      <a:round/>
                      <a:headEnd type="none" w="med" len="med"/>
                      <a:tailEnd type="none" w="med" len="med"/>
                    </a:lnL>
                  </a:tcPr>
                </a:tc>
                <a:tc>
                  <a:txBody>
                    <a:bodyPr/>
                    <a:lstStyle/>
                    <a:p>
                      <a:pPr algn="ctr"/>
                      <a:r>
                        <a:rPr lang="en-IE" sz="1400" b="0" i="0" dirty="0">
                          <a:solidFill>
                            <a:schemeClr val="tx1"/>
                          </a:solidFill>
                          <a:latin typeface="HelveticaNeueLT Std Lt Cn" panose="020B0406020202030204" charset="0"/>
                        </a:rPr>
                        <a:t>12</a:t>
                      </a:r>
                    </a:p>
                  </a:txBody>
                  <a:tcPr marL="121920" marR="121920" marT="0" marB="0" anchor="ctr"/>
                </a:tc>
                <a:tc>
                  <a:txBody>
                    <a:bodyPr/>
                    <a:lstStyle/>
                    <a:p>
                      <a:pPr algn="ctr"/>
                      <a:r>
                        <a:rPr lang="en-IE" sz="1400" b="0" i="0" dirty="0">
                          <a:solidFill>
                            <a:schemeClr val="tx1"/>
                          </a:solidFill>
                          <a:latin typeface="HelveticaNeueLT Std Lt Cn" panose="020B0406020202030204" charset="0"/>
                        </a:rPr>
                        <a:t>16</a:t>
                      </a:r>
                    </a:p>
                  </a:txBody>
                  <a:tcPr marL="121920" marR="121920" marT="0" marB="0" anchor="ctr"/>
                </a:tc>
                <a:tc>
                  <a:txBody>
                    <a:bodyPr/>
                    <a:lstStyle/>
                    <a:p>
                      <a:pPr algn="ctr"/>
                      <a:r>
                        <a:rPr lang="en-IE" sz="1400" b="0" i="0" dirty="0">
                          <a:solidFill>
                            <a:schemeClr val="tx1"/>
                          </a:solidFill>
                          <a:latin typeface="HelveticaNeueLT Std Lt Cn" panose="020B0406020202030204" charset="0"/>
                        </a:rPr>
                        <a:t>6</a:t>
                      </a:r>
                    </a:p>
                  </a:txBody>
                  <a:tcPr marL="121920" marR="121920" marT="0" marB="0" anchor="ctr">
                    <a:lnR w="38100" cap="flat" cmpd="sng" algn="ctr">
                      <a:solidFill>
                        <a:schemeClr val="bg1"/>
                      </a:solidFill>
                      <a:prstDash val="solid"/>
                      <a:round/>
                      <a:headEnd type="none" w="med" len="med"/>
                      <a:tailEnd type="none" w="med" len="med"/>
                    </a:lnR>
                  </a:tcPr>
                </a:tc>
                <a:tc>
                  <a:txBody>
                    <a:bodyPr/>
                    <a:lstStyle/>
                    <a:p>
                      <a:pPr algn="ctr"/>
                      <a:r>
                        <a:rPr lang="en-IE" sz="1400" b="0" i="0" dirty="0">
                          <a:solidFill>
                            <a:schemeClr val="tx1"/>
                          </a:solidFill>
                          <a:latin typeface="HelveticaNeueLT Std Lt Cn" panose="020B0406020202030204" charset="0"/>
                        </a:rPr>
                        <a:t>14</a:t>
                      </a:r>
                    </a:p>
                  </a:txBody>
                  <a:tcPr marL="121920" marR="121920" marT="0" marB="0" anchor="ctr">
                    <a:lnL w="38100" cap="flat" cmpd="sng" algn="ctr">
                      <a:solidFill>
                        <a:schemeClr val="bg1"/>
                      </a:solidFill>
                      <a:prstDash val="solid"/>
                      <a:round/>
                      <a:headEnd type="none" w="med" len="med"/>
                      <a:tailEnd type="none" w="med" len="med"/>
                    </a:lnL>
                  </a:tcPr>
                </a:tc>
                <a:tc>
                  <a:txBody>
                    <a:bodyPr/>
                    <a:lstStyle/>
                    <a:p>
                      <a:pPr algn="ctr"/>
                      <a:r>
                        <a:rPr lang="en-IE" sz="1400" b="0" i="0" dirty="0">
                          <a:solidFill>
                            <a:schemeClr val="tx1"/>
                          </a:solidFill>
                          <a:latin typeface="HelveticaNeueLT Std Lt Cn" panose="020B0406020202030204" charset="0"/>
                        </a:rPr>
                        <a:t>12</a:t>
                      </a:r>
                    </a:p>
                  </a:txBody>
                  <a:tcPr marL="121920" marR="121920" marT="0" marB="0" anchor="ctr"/>
                </a:tc>
                <a:extLst>
                  <a:ext uri="{0D108BD9-81ED-4DB2-BD59-A6C34878D82A}">
                    <a16:rowId xmlns:a16="http://schemas.microsoft.com/office/drawing/2014/main" val="2593066809"/>
                  </a:ext>
                </a:extLst>
              </a:tr>
            </a:tbl>
          </a:graphicData>
        </a:graphic>
      </p:graphicFrame>
      <p:sp>
        <p:nvSpPr>
          <p:cNvPr id="15" name="Slide Number Placeholder 3">
            <a:extLst>
              <a:ext uri="{FF2B5EF4-FFF2-40B4-BE49-F238E27FC236}">
                <a16:creationId xmlns:a16="http://schemas.microsoft.com/office/drawing/2014/main" id="{CA7A2113-A51F-4D1C-8AE2-DD8BCBD967F6}"/>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10</a:t>
            </a:fld>
            <a:r>
              <a:rPr lang="en-GB" dirty="0"/>
              <a:t> ‒ </a:t>
            </a:r>
          </a:p>
        </p:txBody>
      </p:sp>
    </p:spTree>
    <p:extLst>
      <p:ext uri="{BB962C8B-B14F-4D97-AF65-F5344CB8AC3E}">
        <p14:creationId xmlns:p14="http://schemas.microsoft.com/office/powerpoint/2010/main" val="318352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54AD7B3-D465-4BF9-924F-0CB0865B8679}"/>
              </a:ext>
            </a:extLst>
          </p:cNvPr>
          <p:cNvSpPr>
            <a:spLocks noGrp="1"/>
          </p:cNvSpPr>
          <p:nvPr>
            <p:ph type="title"/>
          </p:nvPr>
        </p:nvSpPr>
        <p:spPr>
          <a:xfrm>
            <a:off x="404786" y="304800"/>
            <a:ext cx="11382428" cy="867930"/>
          </a:xfrm>
        </p:spPr>
        <p:txBody>
          <a:bodyPr/>
          <a:lstStyle/>
          <a:p>
            <a:r>
              <a:rPr lang="en-IE" dirty="0">
                <a:latin typeface="HelveticaNeueLT Std Lt Cn" panose="020B0406020202030204" charset="0"/>
              </a:rPr>
              <a:t>Food Safety Concerns By Demographics - NI </a:t>
            </a:r>
            <a:br>
              <a:rPr lang="en-IE" dirty="0">
                <a:latin typeface="HelveticaNeueLT Std Lt Cn" panose="020B0406020202030204" charset="0"/>
              </a:rPr>
            </a:br>
            <a:r>
              <a:rPr lang="en-IE" dirty="0">
                <a:latin typeface="HelveticaNeueLT Std Lt Cn" panose="020B0406020202030204" charset="0"/>
              </a:rPr>
              <a:t>(Top 2 Boxes)</a:t>
            </a:r>
          </a:p>
        </p:txBody>
      </p:sp>
      <p:sp>
        <p:nvSpPr>
          <p:cNvPr id="10" name="Text Placeholder 9">
            <a:extLst>
              <a:ext uri="{FF2B5EF4-FFF2-40B4-BE49-F238E27FC236}">
                <a16:creationId xmlns:a16="http://schemas.microsoft.com/office/drawing/2014/main" id="{E935013D-7772-4B5E-AA27-DA3C795CB553}"/>
              </a:ext>
            </a:extLst>
          </p:cNvPr>
          <p:cNvSpPr>
            <a:spLocks noGrp="1"/>
          </p:cNvSpPr>
          <p:nvPr>
            <p:ph type="body" sz="quarter" idx="15"/>
          </p:nvPr>
        </p:nvSpPr>
        <p:spPr>
          <a:xfrm>
            <a:off x="404786" y="1124635"/>
            <a:ext cx="7379351" cy="323165"/>
          </a:xfrm>
        </p:spPr>
        <p:txBody>
          <a:bodyPr/>
          <a:lstStyle/>
          <a:p>
            <a:r>
              <a:rPr lang="en-IE" dirty="0">
                <a:latin typeface="HelveticaNeueLT Std Lt Cn" panose="020B0406020202030204" charset="0"/>
              </a:rPr>
              <a:t>In NI, almost 6 in 10 ABC1s (58%) claim to be well informed about food safety.</a:t>
            </a:r>
          </a:p>
        </p:txBody>
      </p:sp>
      <p:sp>
        <p:nvSpPr>
          <p:cNvPr id="11" name="Text Placeholder 10">
            <a:extLst>
              <a:ext uri="{FF2B5EF4-FFF2-40B4-BE49-F238E27FC236}">
                <a16:creationId xmlns:a16="http://schemas.microsoft.com/office/drawing/2014/main" id="{F932BF5F-008D-4D5C-976B-95683A70465D}"/>
              </a:ext>
            </a:extLst>
          </p:cNvPr>
          <p:cNvSpPr>
            <a:spLocks noGrp="1"/>
          </p:cNvSpPr>
          <p:nvPr>
            <p:ph type="body" sz="quarter" idx="17"/>
          </p:nvPr>
        </p:nvSpPr>
        <p:spPr>
          <a:xfrm>
            <a:off x="506896" y="5786735"/>
            <a:ext cx="8332304" cy="461665"/>
          </a:xfrm>
        </p:spPr>
        <p:txBody>
          <a:bodyPr/>
          <a:lstStyle/>
          <a:p>
            <a:r>
              <a:rPr lang="en-IE" dirty="0"/>
              <a:t>Q.11	I’m now going to read out three statements about food safety, if you could please tell me how much you agree or disagree with each statement using a scale of 0 to 10. 0 means you completely disagree with the statement and 10 means you completely agree.</a:t>
            </a:r>
          </a:p>
          <a:p>
            <a:r>
              <a:rPr lang="en-IE" dirty="0"/>
              <a:t>Base:	All NI Respondents:  301</a:t>
            </a:r>
          </a:p>
        </p:txBody>
      </p:sp>
      <p:graphicFrame>
        <p:nvGraphicFramePr>
          <p:cNvPr id="14" name="Table 13">
            <a:extLst>
              <a:ext uri="{FF2B5EF4-FFF2-40B4-BE49-F238E27FC236}">
                <a16:creationId xmlns:a16="http://schemas.microsoft.com/office/drawing/2014/main" id="{09CC1C0E-35B8-48D6-A46A-6F0F8111A01C}"/>
              </a:ext>
            </a:extLst>
          </p:cNvPr>
          <p:cNvGraphicFramePr>
            <a:graphicFrameLocks noGrp="1"/>
          </p:cNvGraphicFramePr>
          <p:nvPr>
            <p:extLst>
              <p:ext uri="{D42A27DB-BD31-4B8C-83A1-F6EECF244321}">
                <p14:modId xmlns:p14="http://schemas.microsoft.com/office/powerpoint/2010/main" val="51495276"/>
              </p:ext>
            </p:extLst>
          </p:nvPr>
        </p:nvGraphicFramePr>
        <p:xfrm>
          <a:off x="665029" y="1844040"/>
          <a:ext cx="10963178" cy="3328416"/>
        </p:xfrm>
        <a:graphic>
          <a:graphicData uri="http://schemas.openxmlformats.org/drawingml/2006/table">
            <a:tbl>
              <a:tblPr firstRow="1" bandRow="1">
                <a:tableStyleId>{08FB837D-C827-4EFA-A057-4D05807E0F7C}</a:tableStyleId>
              </a:tblPr>
              <a:tblGrid>
                <a:gridCol w="3458559">
                  <a:extLst>
                    <a:ext uri="{9D8B030D-6E8A-4147-A177-3AD203B41FA5}">
                      <a16:colId xmlns:a16="http://schemas.microsoft.com/office/drawing/2014/main" val="1761372298"/>
                    </a:ext>
                  </a:extLst>
                </a:gridCol>
                <a:gridCol w="822881">
                  <a:extLst>
                    <a:ext uri="{9D8B030D-6E8A-4147-A177-3AD203B41FA5}">
                      <a16:colId xmlns:a16="http://schemas.microsoft.com/office/drawing/2014/main" val="1512006096"/>
                    </a:ext>
                  </a:extLst>
                </a:gridCol>
                <a:gridCol w="932541">
                  <a:extLst>
                    <a:ext uri="{9D8B030D-6E8A-4147-A177-3AD203B41FA5}">
                      <a16:colId xmlns:a16="http://schemas.microsoft.com/office/drawing/2014/main" val="623540443"/>
                    </a:ext>
                  </a:extLst>
                </a:gridCol>
                <a:gridCol w="932541">
                  <a:extLst>
                    <a:ext uri="{9D8B030D-6E8A-4147-A177-3AD203B41FA5}">
                      <a16:colId xmlns:a16="http://schemas.microsoft.com/office/drawing/2014/main" val="3152481799"/>
                    </a:ext>
                  </a:extLst>
                </a:gridCol>
                <a:gridCol w="806044">
                  <a:extLst>
                    <a:ext uri="{9D8B030D-6E8A-4147-A177-3AD203B41FA5}">
                      <a16:colId xmlns:a16="http://schemas.microsoft.com/office/drawing/2014/main" val="1570931299"/>
                    </a:ext>
                  </a:extLst>
                </a:gridCol>
                <a:gridCol w="822881">
                  <a:extLst>
                    <a:ext uri="{9D8B030D-6E8A-4147-A177-3AD203B41FA5}">
                      <a16:colId xmlns:a16="http://schemas.microsoft.com/office/drawing/2014/main" val="4036885967"/>
                    </a:ext>
                  </a:extLst>
                </a:gridCol>
                <a:gridCol w="806044">
                  <a:extLst>
                    <a:ext uri="{9D8B030D-6E8A-4147-A177-3AD203B41FA5}">
                      <a16:colId xmlns:a16="http://schemas.microsoft.com/office/drawing/2014/main" val="4207437720"/>
                    </a:ext>
                  </a:extLst>
                </a:gridCol>
                <a:gridCol w="759352">
                  <a:extLst>
                    <a:ext uri="{9D8B030D-6E8A-4147-A177-3AD203B41FA5}">
                      <a16:colId xmlns:a16="http://schemas.microsoft.com/office/drawing/2014/main" val="3196544253"/>
                    </a:ext>
                  </a:extLst>
                </a:gridCol>
                <a:gridCol w="766355">
                  <a:extLst>
                    <a:ext uri="{9D8B030D-6E8A-4147-A177-3AD203B41FA5}">
                      <a16:colId xmlns:a16="http://schemas.microsoft.com/office/drawing/2014/main" val="4099058441"/>
                    </a:ext>
                  </a:extLst>
                </a:gridCol>
                <a:gridCol w="855980">
                  <a:extLst>
                    <a:ext uri="{9D8B030D-6E8A-4147-A177-3AD203B41FA5}">
                      <a16:colId xmlns:a16="http://schemas.microsoft.com/office/drawing/2014/main" val="2725518181"/>
                    </a:ext>
                  </a:extLst>
                </a:gridCol>
              </a:tblGrid>
              <a:tr h="274320">
                <a:tc>
                  <a:txBody>
                    <a:bodyPr/>
                    <a:lstStyle/>
                    <a:p>
                      <a:pPr algn="l"/>
                      <a:endParaRPr lang="en-IE" sz="1400" b="1" dirty="0">
                        <a:solidFill>
                          <a:schemeClr val="bg1"/>
                        </a:solidFill>
                        <a:latin typeface="HelveticaNeueLT Std Lt Cn" panose="020B0406020202030204" charset="0"/>
                      </a:endParaRPr>
                    </a:p>
                  </a:txBody>
                  <a:tcPr marL="121920" marR="121920" marT="0" marB="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6">
                        <a:lumMod val="90000"/>
                      </a:schemeClr>
                    </a:solidFill>
                  </a:tcPr>
                </a:tc>
                <a:tc>
                  <a:txBody>
                    <a:bodyPr/>
                    <a:lstStyle/>
                    <a:p>
                      <a:pPr marL="0" marR="0" algn="ctr">
                        <a:spcBef>
                          <a:spcPts val="0"/>
                        </a:spcBef>
                        <a:spcAft>
                          <a:spcPts val="0"/>
                        </a:spcAft>
                        <a:tabLst>
                          <a:tab pos="2637155" algn="ctr"/>
                          <a:tab pos="5274310" algn="r"/>
                        </a:tabLst>
                      </a:pPr>
                      <a:endParaRPr lang="en-IE" sz="1400" b="1" i="0" dirty="0">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6">
                        <a:lumMod val="90000"/>
                      </a:schemeClr>
                    </a:solidFill>
                  </a:tcPr>
                </a:tc>
                <a:tc gridSpan="2">
                  <a:txBody>
                    <a:bodyPr/>
                    <a:lstStyle/>
                    <a:p>
                      <a:pPr marL="0" marR="0" algn="ctr">
                        <a:spcBef>
                          <a:spcPts val="0"/>
                        </a:spcBef>
                        <a:spcAft>
                          <a:spcPts val="0"/>
                        </a:spcAft>
                        <a:tabLst>
                          <a:tab pos="4000500" algn="l"/>
                          <a:tab pos="4114800" algn="l"/>
                        </a:tabLst>
                      </a:pPr>
                      <a:r>
                        <a:rPr lang="en-IE" sz="1400" b="1" i="0" dirty="0">
                          <a:effectLst/>
                          <a:latin typeface="HelveticaNeueLT Std Lt Cn" panose="020B0406020202030204" charset="0"/>
                          <a:ea typeface="Times New Roman" panose="02020603050405020304" pitchFamily="18" charset="0"/>
                          <a:cs typeface="Times New Roman" panose="02020603050405020304" pitchFamily="18" charset="0"/>
                        </a:rPr>
                        <a:t>Gender</a:t>
                      </a:r>
                    </a:p>
                  </a:txBody>
                  <a:tcPr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6">
                        <a:lumMod val="90000"/>
                      </a:schemeClr>
                    </a:solidFill>
                  </a:tcPr>
                </a:tc>
                <a:tc hMerge="1">
                  <a:txBody>
                    <a:bodyPr/>
                    <a:lstStyle/>
                    <a:p>
                      <a:pPr marL="0" marR="0" algn="ctr">
                        <a:spcBef>
                          <a:spcPts val="0"/>
                        </a:spcBef>
                        <a:spcAft>
                          <a:spcPts val="0"/>
                        </a:spcAft>
                        <a:tabLst>
                          <a:tab pos="4000500" algn="l"/>
                          <a:tab pos="4114800" algn="l"/>
                        </a:tabLst>
                      </a:pPr>
                      <a:endParaRPr lang="en-IE" sz="1400" b="1" i="0" dirty="0">
                        <a:effectLst/>
                        <a:latin typeface="+mn-lt"/>
                        <a:ea typeface="Times New Roman" panose="02020603050405020304" pitchFamily="18" charset="0"/>
                        <a:cs typeface="Times New Roman" panose="02020603050405020304" pitchFamily="18" charset="0"/>
                      </a:endParaRPr>
                    </a:p>
                  </a:txBody>
                  <a:tcPr marT="0" marB="0" anchor="ctr">
                    <a:lnR w="762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6">
                        <a:lumMod val="90000"/>
                      </a:schemeClr>
                    </a:solidFill>
                  </a:tcPr>
                </a:tc>
                <a:tc gridSpan="4">
                  <a:txBody>
                    <a:bodyPr/>
                    <a:lstStyle/>
                    <a:p>
                      <a:pPr marL="0" marR="0" algn="ctr">
                        <a:spcBef>
                          <a:spcPts val="0"/>
                        </a:spcBef>
                        <a:spcAft>
                          <a:spcPts val="0"/>
                        </a:spcAft>
                        <a:tabLst>
                          <a:tab pos="4000500" algn="l"/>
                          <a:tab pos="4114800" algn="l"/>
                        </a:tabLst>
                      </a:pPr>
                      <a:r>
                        <a:rPr lang="en-IE" sz="1400" b="1" i="0" dirty="0">
                          <a:effectLst/>
                          <a:latin typeface="HelveticaNeueLT Std Lt Cn" panose="020B0406020202030204" charset="0"/>
                          <a:ea typeface="Times New Roman" panose="02020603050405020304" pitchFamily="18" charset="0"/>
                          <a:cs typeface="Times New Roman" panose="02020603050405020304" pitchFamily="18" charset="0"/>
                        </a:rPr>
                        <a:t>Age</a:t>
                      </a:r>
                    </a:p>
                  </a:txBody>
                  <a:tcPr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6">
                        <a:lumMod val="90000"/>
                      </a:schemeClr>
                    </a:solidFill>
                  </a:tcPr>
                </a:tc>
                <a:tc hMerge="1">
                  <a:txBody>
                    <a:bodyPr/>
                    <a:lstStyle/>
                    <a:p>
                      <a:pPr marL="0" marR="0" algn="ctr">
                        <a:spcBef>
                          <a:spcPts val="0"/>
                        </a:spcBef>
                        <a:spcAft>
                          <a:spcPts val="0"/>
                        </a:spcAft>
                        <a:tabLst>
                          <a:tab pos="4000500" algn="l"/>
                          <a:tab pos="4114800" algn="l"/>
                        </a:tabLst>
                      </a:pPr>
                      <a:endParaRPr lang="en-IE" sz="1400" b="1" i="0" dirty="0">
                        <a:effectLst/>
                        <a:latin typeface="+mn-lt"/>
                        <a:ea typeface="Times New Roman" panose="02020603050405020304" pitchFamily="18" charset="0"/>
                        <a:cs typeface="Times New Roman" panose="02020603050405020304" pitchFamily="18" charset="0"/>
                      </a:endParaRPr>
                    </a:p>
                  </a:txBody>
                  <a:tcPr marT="0" marB="0" anchor="ctr">
                    <a:lnB w="38100" cap="flat" cmpd="sng" algn="ctr">
                      <a:solidFill>
                        <a:schemeClr val="bg1"/>
                      </a:solidFill>
                      <a:prstDash val="solid"/>
                      <a:round/>
                      <a:headEnd type="none" w="med" len="med"/>
                      <a:tailEnd type="none" w="med" len="med"/>
                    </a:lnB>
                    <a:solidFill>
                      <a:schemeClr val="accent6">
                        <a:lumMod val="90000"/>
                      </a:schemeClr>
                    </a:solidFill>
                  </a:tcPr>
                </a:tc>
                <a:tc hMerge="1">
                  <a:txBody>
                    <a:bodyPr/>
                    <a:lstStyle/>
                    <a:p>
                      <a:pPr marL="0" marR="0" algn="ctr">
                        <a:spcBef>
                          <a:spcPts val="0"/>
                        </a:spcBef>
                        <a:spcAft>
                          <a:spcPts val="0"/>
                        </a:spcAft>
                        <a:tabLst>
                          <a:tab pos="4000500" algn="l"/>
                          <a:tab pos="4114800" algn="l"/>
                        </a:tabLst>
                      </a:pPr>
                      <a:endParaRPr lang="en-IE" sz="1400" b="1" i="0" dirty="0">
                        <a:effectLst/>
                        <a:latin typeface="+mn-lt"/>
                        <a:ea typeface="Times New Roman" panose="02020603050405020304" pitchFamily="18" charset="0"/>
                        <a:cs typeface="Times New Roman" panose="02020603050405020304" pitchFamily="18" charset="0"/>
                      </a:endParaRPr>
                    </a:p>
                  </a:txBody>
                  <a:tcPr marT="0" marB="0" anchor="ctr">
                    <a:lnB w="38100" cap="flat" cmpd="sng" algn="ctr">
                      <a:solidFill>
                        <a:schemeClr val="bg1"/>
                      </a:solidFill>
                      <a:prstDash val="solid"/>
                      <a:round/>
                      <a:headEnd type="none" w="med" len="med"/>
                      <a:tailEnd type="none" w="med" len="med"/>
                    </a:lnB>
                    <a:solidFill>
                      <a:schemeClr val="accent6">
                        <a:lumMod val="90000"/>
                      </a:schemeClr>
                    </a:solidFill>
                  </a:tcPr>
                </a:tc>
                <a:tc hMerge="1">
                  <a:txBody>
                    <a:bodyPr/>
                    <a:lstStyle/>
                    <a:p>
                      <a:pPr marL="0" marR="0" algn="ctr">
                        <a:spcBef>
                          <a:spcPts val="0"/>
                        </a:spcBef>
                        <a:spcAft>
                          <a:spcPts val="0"/>
                        </a:spcAft>
                        <a:tabLst>
                          <a:tab pos="4000500" algn="l"/>
                          <a:tab pos="4114800" algn="l"/>
                        </a:tabLst>
                      </a:pPr>
                      <a:endParaRPr lang="en-IE" sz="1400" b="1" i="0" dirty="0">
                        <a:effectLst/>
                        <a:latin typeface="+mn-lt"/>
                        <a:ea typeface="Times New Roman" panose="02020603050405020304" pitchFamily="18" charset="0"/>
                        <a:cs typeface="Times New Roman" panose="02020603050405020304" pitchFamily="18" charset="0"/>
                      </a:endParaRPr>
                    </a:p>
                  </a:txBody>
                  <a:tcPr marT="0" marB="0" anchor="ctr">
                    <a:lnR w="762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6">
                        <a:lumMod val="90000"/>
                      </a:schemeClr>
                    </a:solidFill>
                  </a:tcPr>
                </a:tc>
                <a:tc gridSpan="2">
                  <a:txBody>
                    <a:bodyPr/>
                    <a:lstStyle/>
                    <a:p>
                      <a:pPr marL="0" marR="0" algn="ctr">
                        <a:spcBef>
                          <a:spcPts val="0"/>
                        </a:spcBef>
                        <a:spcAft>
                          <a:spcPts val="0"/>
                        </a:spcAft>
                        <a:tabLst>
                          <a:tab pos="4000500" algn="l"/>
                          <a:tab pos="4114800" algn="l"/>
                        </a:tabLst>
                      </a:pPr>
                      <a:r>
                        <a:rPr lang="en-IE" sz="1400" b="1" i="0" dirty="0">
                          <a:effectLst/>
                          <a:latin typeface="HelveticaNeueLT Std Lt Cn" panose="020B0406020202030204" charset="0"/>
                          <a:ea typeface="Times New Roman" panose="02020603050405020304" pitchFamily="18" charset="0"/>
                          <a:cs typeface="Times New Roman" panose="02020603050405020304" pitchFamily="18" charset="0"/>
                        </a:rPr>
                        <a:t>Social Class</a:t>
                      </a:r>
                    </a:p>
                  </a:txBody>
                  <a:tcPr marT="0" marB="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6">
                        <a:lumMod val="90000"/>
                      </a:schemeClr>
                    </a:solidFill>
                  </a:tcPr>
                </a:tc>
                <a:tc hMerge="1">
                  <a:txBody>
                    <a:bodyPr/>
                    <a:lstStyle/>
                    <a:p>
                      <a:pPr marL="0" marR="0" algn="ctr">
                        <a:spcBef>
                          <a:spcPts val="0"/>
                        </a:spcBef>
                        <a:spcAft>
                          <a:spcPts val="0"/>
                        </a:spcAft>
                        <a:tabLst>
                          <a:tab pos="4000500" algn="l"/>
                          <a:tab pos="4114800" algn="l"/>
                        </a:tabLst>
                      </a:pPr>
                      <a:endParaRPr lang="en-IE" sz="1400" b="1" i="0" dirty="0">
                        <a:effectLst/>
                        <a:latin typeface="+mn-lt"/>
                        <a:ea typeface="Times New Roman" panose="02020603050405020304" pitchFamily="18" charset="0"/>
                        <a:cs typeface="Times New Roman" panose="02020603050405020304" pitchFamily="18" charset="0"/>
                      </a:endParaRPr>
                    </a:p>
                  </a:txBody>
                  <a:tcPr marT="0" marB="0" anchor="ctr">
                    <a:lnB w="38100" cap="flat" cmpd="sng" algn="ctr">
                      <a:solidFill>
                        <a:schemeClr val="bg1"/>
                      </a:solidFill>
                      <a:prstDash val="solid"/>
                      <a:round/>
                      <a:headEnd type="none" w="med" len="med"/>
                      <a:tailEnd type="none" w="med" len="med"/>
                    </a:lnB>
                    <a:solidFill>
                      <a:schemeClr val="accent6">
                        <a:lumMod val="90000"/>
                      </a:schemeClr>
                    </a:solidFill>
                  </a:tcPr>
                </a:tc>
                <a:extLst>
                  <a:ext uri="{0D108BD9-81ED-4DB2-BD59-A6C34878D82A}">
                    <a16:rowId xmlns:a16="http://schemas.microsoft.com/office/drawing/2014/main" val="505065758"/>
                  </a:ext>
                </a:extLst>
              </a:tr>
              <a:tr h="274320">
                <a:tc>
                  <a:txBody>
                    <a:bodyPr/>
                    <a:lstStyle/>
                    <a:p>
                      <a:pPr algn="l"/>
                      <a:endParaRPr lang="en-IE" sz="1400" b="1" dirty="0">
                        <a:solidFill>
                          <a:schemeClr val="bg1"/>
                        </a:solidFill>
                        <a:latin typeface="HelveticaNeueLT Std Lt Cn" panose="020B0406020202030204" charset="0"/>
                      </a:endParaRPr>
                    </a:p>
                  </a:txBody>
                  <a:tcPr marL="121920" marR="121920" marT="0" marB="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marL="0" marR="0" algn="ctr">
                        <a:spcBef>
                          <a:spcPts val="0"/>
                        </a:spcBef>
                        <a:spcAft>
                          <a:spcPts val="0"/>
                        </a:spcAft>
                        <a:tabLst>
                          <a:tab pos="2637155" algn="ctr"/>
                          <a:tab pos="5274310" algn="r"/>
                        </a:tabLst>
                      </a:pPr>
                      <a:r>
                        <a:rPr lang="en-IE" sz="1400" b="1" dirty="0">
                          <a:solidFill>
                            <a:schemeClr val="bg1"/>
                          </a:solidFill>
                          <a:effectLst/>
                          <a:latin typeface="HelveticaNeueLT Std Lt Cn" panose="020B0406020202030204" charset="0"/>
                        </a:rPr>
                        <a:t>Total</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marL="0" marR="0" algn="ctr">
                        <a:spcBef>
                          <a:spcPts val="0"/>
                        </a:spcBef>
                        <a:spcAft>
                          <a:spcPts val="0"/>
                        </a:spcAft>
                        <a:tabLst>
                          <a:tab pos="4000500" algn="l"/>
                          <a:tab pos="4114800" algn="l"/>
                        </a:tabLst>
                      </a:pPr>
                      <a:r>
                        <a:rPr lang="en-IE" sz="1400" b="1" dirty="0">
                          <a:solidFill>
                            <a:schemeClr val="bg1"/>
                          </a:solidFill>
                          <a:effectLst/>
                          <a:latin typeface="HelveticaNeueLT Std Lt Cn" panose="020B0406020202030204" charset="0"/>
                        </a:rPr>
                        <a:t>Male</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marL="0" marR="0" algn="ctr">
                        <a:spcBef>
                          <a:spcPts val="0"/>
                        </a:spcBef>
                        <a:spcAft>
                          <a:spcPts val="0"/>
                        </a:spcAft>
                        <a:tabLst>
                          <a:tab pos="4000500" algn="l"/>
                          <a:tab pos="4114800" algn="l"/>
                        </a:tabLst>
                      </a:pPr>
                      <a:r>
                        <a:rPr lang="en-IE" sz="1400" b="1" dirty="0">
                          <a:solidFill>
                            <a:schemeClr val="bg1"/>
                          </a:solidFill>
                          <a:effectLst/>
                          <a:latin typeface="HelveticaNeueLT Std Lt Cn" panose="020B0406020202030204" charset="0"/>
                        </a:rPr>
                        <a:t>Female</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marL="0" marR="0" algn="ctr">
                        <a:spcBef>
                          <a:spcPts val="0"/>
                        </a:spcBef>
                        <a:spcAft>
                          <a:spcPts val="0"/>
                        </a:spcAft>
                        <a:tabLst>
                          <a:tab pos="4000500" algn="l"/>
                          <a:tab pos="4114800" algn="l"/>
                        </a:tabLst>
                      </a:pPr>
                      <a:r>
                        <a:rPr lang="en-IE" sz="1400" b="1" dirty="0">
                          <a:solidFill>
                            <a:schemeClr val="bg1"/>
                          </a:solidFill>
                          <a:effectLst/>
                          <a:latin typeface="HelveticaNeueLT Std Lt Cn" panose="020B0406020202030204" charset="0"/>
                        </a:rPr>
                        <a:t>15-34</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marL="0" marR="0" algn="ctr">
                        <a:spcBef>
                          <a:spcPts val="0"/>
                        </a:spcBef>
                        <a:spcAft>
                          <a:spcPts val="0"/>
                        </a:spcAft>
                        <a:tabLst>
                          <a:tab pos="4000500" algn="l"/>
                          <a:tab pos="4114800" algn="l"/>
                        </a:tabLst>
                      </a:pPr>
                      <a:r>
                        <a:rPr lang="en-IE" sz="1400" b="1" dirty="0">
                          <a:solidFill>
                            <a:schemeClr val="bg1"/>
                          </a:solidFill>
                          <a:effectLst/>
                          <a:latin typeface="HelveticaNeueLT Std Lt Cn" panose="020B0406020202030204" charset="0"/>
                        </a:rPr>
                        <a:t>35-49</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marL="0" marR="0" algn="ctr">
                        <a:spcBef>
                          <a:spcPts val="0"/>
                        </a:spcBef>
                        <a:spcAft>
                          <a:spcPts val="0"/>
                        </a:spcAft>
                        <a:tabLst>
                          <a:tab pos="4000500" algn="l"/>
                          <a:tab pos="4114800" algn="l"/>
                        </a:tabLst>
                      </a:pPr>
                      <a:r>
                        <a:rPr lang="en-IE" sz="1400" b="1" dirty="0">
                          <a:solidFill>
                            <a:schemeClr val="bg1"/>
                          </a:solidFill>
                          <a:effectLst/>
                          <a:latin typeface="HelveticaNeueLT Std Lt Cn" panose="020B0406020202030204" charset="0"/>
                        </a:rPr>
                        <a:t>50-64</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marL="0" marR="0" algn="ctr">
                        <a:spcBef>
                          <a:spcPts val="0"/>
                        </a:spcBef>
                        <a:spcAft>
                          <a:spcPts val="0"/>
                        </a:spcAft>
                        <a:tabLst>
                          <a:tab pos="4000500" algn="l"/>
                          <a:tab pos="4114800" algn="l"/>
                        </a:tabLst>
                      </a:pPr>
                      <a:r>
                        <a:rPr lang="en-IE" sz="1400" b="1" dirty="0">
                          <a:solidFill>
                            <a:schemeClr val="bg1"/>
                          </a:solidFill>
                          <a:effectLst/>
                          <a:latin typeface="HelveticaNeueLT Std Lt Cn" panose="020B0406020202030204" charset="0"/>
                        </a:rPr>
                        <a:t>65+</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marL="0" marR="0" algn="ctr">
                        <a:spcBef>
                          <a:spcPts val="0"/>
                        </a:spcBef>
                        <a:spcAft>
                          <a:spcPts val="0"/>
                        </a:spcAft>
                        <a:tabLst>
                          <a:tab pos="4000500" algn="l"/>
                          <a:tab pos="4114800" algn="l"/>
                        </a:tabLst>
                      </a:pPr>
                      <a:r>
                        <a:rPr lang="en-IE" sz="1400" b="1" dirty="0">
                          <a:solidFill>
                            <a:schemeClr val="bg1"/>
                          </a:solidFill>
                          <a:effectLst/>
                          <a:latin typeface="HelveticaNeueLT Std Lt Cn" panose="020B0406020202030204" charset="0"/>
                        </a:rPr>
                        <a:t>ABC1</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marL="0" marR="0" algn="ctr">
                        <a:spcBef>
                          <a:spcPts val="0"/>
                        </a:spcBef>
                        <a:spcAft>
                          <a:spcPts val="0"/>
                        </a:spcAft>
                        <a:tabLst>
                          <a:tab pos="4000500" algn="l"/>
                          <a:tab pos="4114800" algn="l"/>
                        </a:tabLst>
                      </a:pPr>
                      <a:r>
                        <a:rPr lang="en-IE" sz="1400" b="1" dirty="0">
                          <a:solidFill>
                            <a:schemeClr val="bg1"/>
                          </a:solidFill>
                          <a:effectLst/>
                          <a:latin typeface="HelveticaNeueLT Std Lt Cn" panose="020B0406020202030204" charset="0"/>
                        </a:rPr>
                        <a:t>C2DEF</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9525"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extLst>
                  <a:ext uri="{0D108BD9-81ED-4DB2-BD59-A6C34878D82A}">
                    <a16:rowId xmlns:a16="http://schemas.microsoft.com/office/drawing/2014/main" val="2362487610"/>
                  </a:ext>
                </a:extLst>
              </a:tr>
              <a:tr h="274320">
                <a:tc>
                  <a:txBody>
                    <a:bodyPr/>
                    <a:lstStyle/>
                    <a:p>
                      <a:pPr algn="l"/>
                      <a:endParaRPr lang="en-IE" sz="1400" b="1" dirty="0">
                        <a:solidFill>
                          <a:schemeClr val="bg1"/>
                        </a:solidFill>
                        <a:latin typeface="HelveticaNeueLT Std Lt Cn" panose="020B0406020202030204" charset="0"/>
                      </a:endParaRPr>
                    </a:p>
                  </a:txBody>
                  <a:tcPr marL="121920" marR="121920"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algn="ctr"/>
                      <a:r>
                        <a:rPr lang="en-IE" sz="1400" b="1" dirty="0">
                          <a:solidFill>
                            <a:schemeClr val="bg1"/>
                          </a:solidFill>
                          <a:latin typeface="HelveticaNeueLT Std Lt Cn" panose="020B0406020202030204" charset="0"/>
                        </a:rPr>
                        <a:t>(301)</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1" u="none" strike="noStrike" kern="1200" cap="none" spc="0" normalizeH="0" baseline="0" noProof="0" dirty="0">
                          <a:ln>
                            <a:noFill/>
                          </a:ln>
                          <a:solidFill>
                            <a:schemeClr val="bg1"/>
                          </a:solidFill>
                          <a:effectLst/>
                          <a:uLnTx/>
                          <a:uFillTx/>
                          <a:latin typeface="HelveticaNeueLT Std Lt Cn" panose="020B0406020202030204" charset="0"/>
                        </a:rPr>
                        <a:t>(148)</a:t>
                      </a:r>
                      <a:endPar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endParaRPr>
                    </a:p>
                  </a:txBody>
                  <a:tcPr marL="121920" marR="121920"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1" u="none" strike="noStrike" kern="1200" cap="none" spc="0" normalizeH="0" baseline="0" noProof="0" dirty="0">
                          <a:ln>
                            <a:noFill/>
                          </a:ln>
                          <a:solidFill>
                            <a:schemeClr val="bg1"/>
                          </a:solidFill>
                          <a:effectLst/>
                          <a:uLnTx/>
                          <a:uFillTx/>
                          <a:latin typeface="HelveticaNeueLT Std Lt Cn" panose="020B0406020202030204" charset="0"/>
                        </a:rPr>
                        <a:t>(153)</a:t>
                      </a:r>
                      <a:endPar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1" u="none" strike="noStrike" kern="1200" cap="none" spc="0" normalizeH="0" baseline="0" noProof="0" dirty="0">
                          <a:ln>
                            <a:noFill/>
                          </a:ln>
                          <a:solidFill>
                            <a:schemeClr val="bg1"/>
                          </a:solidFill>
                          <a:effectLst/>
                          <a:uLnTx/>
                          <a:uFillTx/>
                          <a:latin typeface="HelveticaNeueLT Std Lt Cn" panose="020B0406020202030204" charset="0"/>
                        </a:rPr>
                        <a:t>(89)</a:t>
                      </a:r>
                      <a:endPar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endParaRPr>
                    </a:p>
                  </a:txBody>
                  <a:tcPr marL="121920" marR="121920"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1" u="none" strike="noStrike" kern="1200" cap="none" spc="0" normalizeH="0" baseline="0" noProof="0" dirty="0">
                          <a:ln>
                            <a:noFill/>
                          </a:ln>
                          <a:solidFill>
                            <a:schemeClr val="bg1"/>
                          </a:solidFill>
                          <a:effectLst/>
                          <a:uLnTx/>
                          <a:uFillTx/>
                          <a:latin typeface="HelveticaNeueLT Std Lt Cn" panose="020B0406020202030204" charset="0"/>
                        </a:rPr>
                        <a:t>(76)</a:t>
                      </a:r>
                      <a:endPar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endParaRPr>
                    </a:p>
                  </a:txBody>
                  <a:tcPr marL="121920" marR="1219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1" u="none" strike="noStrike" kern="1200" cap="none" spc="0" normalizeH="0" baseline="0" noProof="0" dirty="0">
                          <a:ln>
                            <a:noFill/>
                          </a:ln>
                          <a:solidFill>
                            <a:schemeClr val="bg1"/>
                          </a:solidFill>
                          <a:effectLst/>
                          <a:uLnTx/>
                          <a:uFillTx/>
                          <a:latin typeface="HelveticaNeueLT Std Lt Cn" panose="020B0406020202030204" charset="0"/>
                        </a:rPr>
                        <a:t>(83)</a:t>
                      </a:r>
                      <a:endPar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endParaRPr>
                    </a:p>
                  </a:txBody>
                  <a:tcPr marL="121920" marR="1219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1" u="none" strike="noStrike" kern="1200" cap="none" spc="0" normalizeH="0" baseline="0" noProof="0" dirty="0">
                          <a:ln>
                            <a:noFill/>
                          </a:ln>
                          <a:solidFill>
                            <a:schemeClr val="bg1"/>
                          </a:solidFill>
                          <a:effectLst/>
                          <a:uLnTx/>
                          <a:uFillTx/>
                          <a:latin typeface="HelveticaNeueLT Std Lt Cn" panose="020B0406020202030204" charset="0"/>
                        </a:rPr>
                        <a:t>(51)</a:t>
                      </a:r>
                      <a:endPar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endParaRP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1" u="none" strike="noStrike" kern="1200" cap="none" spc="0" normalizeH="0" baseline="0" noProof="0" dirty="0">
                          <a:ln>
                            <a:noFill/>
                          </a:ln>
                          <a:solidFill>
                            <a:schemeClr val="bg1"/>
                          </a:solidFill>
                          <a:effectLst/>
                          <a:uLnTx/>
                          <a:uFillTx/>
                          <a:latin typeface="HelveticaNeueLT Std Lt Cn" panose="020B0406020202030204" charset="0"/>
                        </a:rPr>
                        <a:t>(135)</a:t>
                      </a:r>
                      <a:endPar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endParaRPr>
                    </a:p>
                  </a:txBody>
                  <a:tcPr marL="121920" marR="121920"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1" u="none" strike="noStrike" kern="1200" cap="none" spc="0" normalizeH="0" baseline="0" noProof="0" dirty="0">
                          <a:ln>
                            <a:noFill/>
                          </a:ln>
                          <a:solidFill>
                            <a:schemeClr val="bg1"/>
                          </a:solidFill>
                          <a:effectLst/>
                          <a:uLnTx/>
                          <a:uFillTx/>
                          <a:latin typeface="HelveticaNeueLT Std Lt Cn" panose="020B0406020202030204" charset="0"/>
                        </a:rPr>
                        <a:t>(162)</a:t>
                      </a:r>
                      <a:endPar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endParaRPr>
                    </a:p>
                  </a:txBody>
                  <a:tcPr marL="121920" marR="121920" marT="0" marB="0" anchor="ctr">
                    <a:lnL w="9525"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extLst>
                  <a:ext uri="{0D108BD9-81ED-4DB2-BD59-A6C34878D82A}">
                    <a16:rowId xmlns:a16="http://schemas.microsoft.com/office/drawing/2014/main" val="1750011296"/>
                  </a:ext>
                </a:extLst>
              </a:tr>
              <a:tr h="274320">
                <a:tc>
                  <a:txBody>
                    <a:bodyPr/>
                    <a:lstStyle/>
                    <a:p>
                      <a:pPr algn="l"/>
                      <a:endParaRPr lang="en-IE" sz="1400" b="1" dirty="0">
                        <a:solidFill>
                          <a:schemeClr val="bg1"/>
                        </a:solidFill>
                        <a:latin typeface="HelveticaNeueLT Std Lt Cn" panose="020B0406020202030204" charset="0"/>
                      </a:endParaRPr>
                    </a:p>
                  </a:txBody>
                  <a:tcPr marL="121920" marR="121920"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6">
                        <a:lumMod val="90000"/>
                      </a:schemeClr>
                    </a:solidFill>
                  </a:tcPr>
                </a:tc>
                <a:tc>
                  <a:txBody>
                    <a:bodyPr/>
                    <a:lstStyle/>
                    <a:p>
                      <a:pPr algn="ctr"/>
                      <a:r>
                        <a:rPr lang="en-IE" sz="1400" b="1" dirty="0">
                          <a:solidFill>
                            <a:schemeClr val="bg1"/>
                          </a:solidFill>
                          <a:latin typeface="HelveticaNeueLT Std Lt Cn" panose="020B0406020202030204" charset="0"/>
                        </a:rPr>
                        <a:t>%</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6">
                        <a:lumMod val="90000"/>
                      </a:schemeClr>
                    </a:solidFill>
                  </a:tcPr>
                </a:tc>
                <a:tc>
                  <a:txBody>
                    <a:bodyPr/>
                    <a:lstStyle/>
                    <a:p>
                      <a:pPr algn="ctr"/>
                      <a:r>
                        <a:rPr lang="en-IE" sz="1400" b="1" dirty="0">
                          <a:solidFill>
                            <a:schemeClr val="bg1"/>
                          </a:solidFill>
                          <a:latin typeface="HelveticaNeueLT Std Lt Cn" panose="020B0406020202030204" charset="0"/>
                        </a:rPr>
                        <a:t>%</a:t>
                      </a:r>
                    </a:p>
                  </a:txBody>
                  <a:tcPr marL="121920" marR="121920"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6">
                        <a:lumMod val="90000"/>
                      </a:schemeClr>
                    </a:solidFill>
                  </a:tcPr>
                </a:tc>
                <a:tc>
                  <a:txBody>
                    <a:bodyPr/>
                    <a:lstStyle/>
                    <a:p>
                      <a:pPr algn="ctr"/>
                      <a:r>
                        <a:rPr lang="en-IE" sz="1400" b="1" dirty="0">
                          <a:solidFill>
                            <a:schemeClr val="bg1"/>
                          </a:solidFill>
                          <a:latin typeface="HelveticaNeueLT Std Lt Cn" panose="020B0406020202030204" charset="0"/>
                        </a:rPr>
                        <a:t>%</a:t>
                      </a: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6">
                        <a:lumMod val="90000"/>
                      </a:schemeClr>
                    </a:solidFill>
                  </a:tcPr>
                </a:tc>
                <a:tc>
                  <a:txBody>
                    <a:bodyPr/>
                    <a:lstStyle/>
                    <a:p>
                      <a:pPr algn="ctr"/>
                      <a:r>
                        <a:rPr lang="en-IE" sz="1400" b="1" dirty="0">
                          <a:solidFill>
                            <a:schemeClr val="bg1"/>
                          </a:solidFill>
                          <a:latin typeface="HelveticaNeueLT Std Lt Cn" panose="020B0406020202030204" charset="0"/>
                        </a:rPr>
                        <a:t>%</a:t>
                      </a:r>
                    </a:p>
                  </a:txBody>
                  <a:tcPr marL="121920" marR="121920"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6">
                        <a:lumMod val="90000"/>
                      </a:schemeClr>
                    </a:solidFill>
                  </a:tcPr>
                </a:tc>
                <a:tc>
                  <a:txBody>
                    <a:bodyPr/>
                    <a:lstStyle/>
                    <a:p>
                      <a:pPr algn="ctr"/>
                      <a:r>
                        <a:rPr lang="en-IE" sz="1400" b="1" dirty="0">
                          <a:solidFill>
                            <a:schemeClr val="bg1"/>
                          </a:solidFill>
                          <a:latin typeface="HelveticaNeueLT Std Lt Cn" panose="020B0406020202030204" charset="0"/>
                        </a:rPr>
                        <a:t>%</a:t>
                      </a:r>
                    </a:p>
                  </a:txBody>
                  <a:tcPr marL="121920" marR="1219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6">
                        <a:lumMod val="90000"/>
                      </a:schemeClr>
                    </a:solidFill>
                  </a:tcPr>
                </a:tc>
                <a:tc>
                  <a:txBody>
                    <a:bodyPr/>
                    <a:lstStyle/>
                    <a:p>
                      <a:pPr algn="ctr"/>
                      <a:r>
                        <a:rPr lang="en-IE" sz="1400" b="1" dirty="0">
                          <a:solidFill>
                            <a:schemeClr val="bg1"/>
                          </a:solidFill>
                          <a:latin typeface="HelveticaNeueLT Std Lt Cn" panose="020B0406020202030204" charset="0"/>
                        </a:rPr>
                        <a:t>%</a:t>
                      </a:r>
                    </a:p>
                  </a:txBody>
                  <a:tcPr marL="121920" marR="1219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6">
                        <a:lumMod val="90000"/>
                      </a:schemeClr>
                    </a:solidFill>
                  </a:tcPr>
                </a:tc>
                <a:tc>
                  <a:txBody>
                    <a:bodyPr/>
                    <a:lstStyle/>
                    <a:p>
                      <a:pPr algn="ctr"/>
                      <a:r>
                        <a:rPr lang="en-IE" sz="1400" b="1" dirty="0">
                          <a:solidFill>
                            <a:schemeClr val="bg1"/>
                          </a:solidFill>
                          <a:latin typeface="HelveticaNeueLT Std Lt Cn" panose="020B0406020202030204" charset="0"/>
                        </a:rPr>
                        <a:t>%</a:t>
                      </a: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6">
                        <a:lumMod val="90000"/>
                      </a:schemeClr>
                    </a:solidFill>
                  </a:tcPr>
                </a:tc>
                <a:tc>
                  <a:txBody>
                    <a:bodyPr/>
                    <a:lstStyle/>
                    <a:p>
                      <a:pPr algn="ctr"/>
                      <a:r>
                        <a:rPr lang="en-IE" sz="1400" b="1" dirty="0">
                          <a:solidFill>
                            <a:schemeClr val="bg1"/>
                          </a:solidFill>
                          <a:latin typeface="HelveticaNeueLT Std Lt Cn" panose="020B0406020202030204" charset="0"/>
                        </a:rPr>
                        <a:t>%</a:t>
                      </a:r>
                    </a:p>
                  </a:txBody>
                  <a:tcPr marL="121920" marR="121920"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6">
                        <a:lumMod val="90000"/>
                      </a:schemeClr>
                    </a:solidFill>
                  </a:tcPr>
                </a:tc>
                <a:tc>
                  <a:txBody>
                    <a:bodyPr/>
                    <a:lstStyle/>
                    <a:p>
                      <a:pPr algn="ctr"/>
                      <a:r>
                        <a:rPr lang="en-IE" sz="1400" b="1" dirty="0">
                          <a:solidFill>
                            <a:schemeClr val="bg1"/>
                          </a:solidFill>
                          <a:latin typeface="HelveticaNeueLT Std Lt Cn" panose="020B0406020202030204" charset="0"/>
                        </a:rPr>
                        <a:t>%</a:t>
                      </a:r>
                    </a:p>
                  </a:txBody>
                  <a:tcPr marL="121920" marR="121920" marT="0" marB="0" anchor="ctr">
                    <a:lnL w="9525"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accent6">
                        <a:lumMod val="90000"/>
                      </a:schemeClr>
                    </a:solidFill>
                  </a:tcPr>
                </a:tc>
                <a:extLst>
                  <a:ext uri="{0D108BD9-81ED-4DB2-BD59-A6C34878D82A}">
                    <a16:rowId xmlns:a16="http://schemas.microsoft.com/office/drawing/2014/main" val="1842621530"/>
                  </a:ext>
                </a:extLst>
              </a:tr>
              <a:tr h="557784">
                <a:tc>
                  <a:txBody>
                    <a:bodyPr/>
                    <a:lstStyle/>
                    <a:p>
                      <a:pPr marL="0" marR="0">
                        <a:spcBef>
                          <a:spcPts val="0"/>
                        </a:spcBef>
                        <a:spcAft>
                          <a:spcPts val="0"/>
                        </a:spcAft>
                        <a:tabLst>
                          <a:tab pos="2637155" algn="ctr"/>
                          <a:tab pos="5274310" algn="r"/>
                          <a:tab pos="3848100" algn="l"/>
                          <a:tab pos="5274310" algn="r"/>
                        </a:tabLst>
                      </a:pPr>
                      <a:r>
                        <a:rPr lang="en-IE" sz="1400" b="0" dirty="0">
                          <a:solidFill>
                            <a:schemeClr val="tx1"/>
                          </a:solidFill>
                          <a:effectLst/>
                          <a:latin typeface="HelveticaNeueLT Std Lt Cn" panose="020B0406020202030204" charset="0"/>
                        </a:rPr>
                        <a:t>Concerned about food safety</a:t>
                      </a:r>
                      <a:endParaRPr lang="en-IE" sz="1600" b="0" dirty="0">
                        <a:solidFill>
                          <a:schemeClr val="tx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52</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51</a:t>
                      </a:r>
                    </a:p>
                  </a:txBody>
                  <a:tcPr marL="121920" marR="121920"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54</a:t>
                      </a: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54</a:t>
                      </a:r>
                    </a:p>
                  </a:txBody>
                  <a:tcPr marL="121920" marR="121920"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1" dirty="0">
                          <a:solidFill>
                            <a:schemeClr val="tx1"/>
                          </a:solidFill>
                          <a:latin typeface="HelveticaNeueLT Std Lt Cn" panose="020B0406020202030204" charset="0"/>
                        </a:rPr>
                        <a:t>58</a:t>
                      </a:r>
                    </a:p>
                  </a:txBody>
                  <a:tcPr marL="121920" marR="1219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47</a:t>
                      </a:r>
                    </a:p>
                  </a:txBody>
                  <a:tcPr marL="121920" marR="1219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49</a:t>
                      </a: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IE" sz="1400" b="1" dirty="0">
                          <a:solidFill>
                            <a:schemeClr val="tx1"/>
                          </a:solidFill>
                          <a:latin typeface="HelveticaNeueLT Std Lt Cn" panose="020B0406020202030204" charset="0"/>
                        </a:rPr>
                        <a:t>56</a:t>
                      </a:r>
                    </a:p>
                  </a:txBody>
                  <a:tcPr marL="121920" marR="121920"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51</a:t>
                      </a:r>
                    </a:p>
                  </a:txBody>
                  <a:tcPr marL="121920" marR="121920" marT="0" marB="0" anchor="ctr">
                    <a:lnL w="952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941155005"/>
                  </a:ext>
                </a:extLst>
              </a:tr>
              <a:tr h="557784">
                <a:tc>
                  <a:txBody>
                    <a:bodyPr/>
                    <a:lstStyle/>
                    <a:p>
                      <a:pPr marL="0" marR="0">
                        <a:spcBef>
                          <a:spcPts val="0"/>
                        </a:spcBef>
                        <a:spcAft>
                          <a:spcPts val="0"/>
                        </a:spcAft>
                        <a:tabLst>
                          <a:tab pos="2637155" algn="ctr"/>
                          <a:tab pos="5274310" algn="r"/>
                          <a:tab pos="3848100" algn="l"/>
                          <a:tab pos="5274310" algn="r"/>
                        </a:tabLst>
                      </a:pPr>
                      <a:r>
                        <a:rPr lang="en-IE" sz="1400" b="0" dirty="0">
                          <a:solidFill>
                            <a:schemeClr val="tx1"/>
                          </a:solidFill>
                          <a:effectLst/>
                          <a:latin typeface="HelveticaNeueLT Std Lt Cn" panose="020B0406020202030204" charset="0"/>
                        </a:rPr>
                        <a:t>Confused about food safety</a:t>
                      </a:r>
                      <a:endParaRPr lang="en-IE" sz="1600" b="0" dirty="0">
                        <a:solidFill>
                          <a:schemeClr val="tx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5</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5</a:t>
                      </a:r>
                    </a:p>
                  </a:txBody>
                  <a:tcPr marL="121920" marR="121920"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5</a:t>
                      </a: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2</a:t>
                      </a:r>
                    </a:p>
                  </a:txBody>
                  <a:tcPr marL="121920" marR="121920"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8</a:t>
                      </a:r>
                    </a:p>
                  </a:txBody>
                  <a:tcPr marL="121920" marR="1219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6</a:t>
                      </a:r>
                    </a:p>
                  </a:txBody>
                  <a:tcPr marL="121920" marR="1219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6</a:t>
                      </a: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6</a:t>
                      </a:r>
                    </a:p>
                  </a:txBody>
                  <a:tcPr marL="121920" marR="121920"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5</a:t>
                      </a:r>
                    </a:p>
                  </a:txBody>
                  <a:tcPr marL="121920" marR="121920" marT="0" marB="0" anchor="ctr">
                    <a:lnL w="952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335798525"/>
                  </a:ext>
                </a:extLst>
              </a:tr>
              <a:tr h="557784">
                <a:tc>
                  <a:txBody>
                    <a:bodyPr/>
                    <a:lstStyle/>
                    <a:p>
                      <a:pPr marL="0" marR="0">
                        <a:spcBef>
                          <a:spcPts val="0"/>
                        </a:spcBef>
                        <a:spcAft>
                          <a:spcPts val="0"/>
                        </a:spcAft>
                        <a:tabLst>
                          <a:tab pos="2637155" algn="ctr"/>
                          <a:tab pos="5274310" algn="r"/>
                          <a:tab pos="3848100" algn="l"/>
                          <a:tab pos="5274310" algn="r"/>
                        </a:tabLst>
                      </a:pPr>
                      <a:r>
                        <a:rPr lang="en-IE" sz="1400" b="0" dirty="0">
                          <a:solidFill>
                            <a:schemeClr val="tx1"/>
                          </a:solidFill>
                          <a:effectLst/>
                          <a:latin typeface="HelveticaNeueLT Std Lt Cn" panose="020B0406020202030204" charset="0"/>
                        </a:rPr>
                        <a:t>Well informed about food safety</a:t>
                      </a:r>
                      <a:endParaRPr lang="en-IE" sz="1600" b="0" dirty="0">
                        <a:solidFill>
                          <a:schemeClr val="tx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53</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50</a:t>
                      </a:r>
                    </a:p>
                  </a:txBody>
                  <a:tcPr marL="121920" marR="121920"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55</a:t>
                      </a: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48</a:t>
                      </a:r>
                    </a:p>
                  </a:txBody>
                  <a:tcPr marL="121920" marR="121920"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58</a:t>
                      </a:r>
                    </a:p>
                  </a:txBody>
                  <a:tcPr marL="121920" marR="1219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54</a:t>
                      </a:r>
                    </a:p>
                  </a:txBody>
                  <a:tcPr marL="121920" marR="1219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51</a:t>
                      </a: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IE" sz="1400" b="1" dirty="0">
                          <a:solidFill>
                            <a:schemeClr val="tx1"/>
                          </a:solidFill>
                          <a:latin typeface="HelveticaNeueLT Std Lt Cn" panose="020B0406020202030204" charset="0"/>
                        </a:rPr>
                        <a:t>58</a:t>
                      </a:r>
                    </a:p>
                  </a:txBody>
                  <a:tcPr marL="121920" marR="121920"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49</a:t>
                      </a:r>
                    </a:p>
                  </a:txBody>
                  <a:tcPr marL="121920" marR="121920" marT="0" marB="0" anchor="ctr">
                    <a:lnL w="952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225910108"/>
                  </a:ext>
                </a:extLst>
              </a:tr>
              <a:tr h="557784">
                <a:tc>
                  <a:txBody>
                    <a:bodyPr/>
                    <a:lstStyle/>
                    <a:p>
                      <a:pPr marL="0" marR="0">
                        <a:spcBef>
                          <a:spcPts val="0"/>
                        </a:spcBef>
                        <a:spcAft>
                          <a:spcPts val="0"/>
                        </a:spcAft>
                        <a:tabLst>
                          <a:tab pos="2637155" algn="ctr"/>
                          <a:tab pos="5274310" algn="r"/>
                          <a:tab pos="3848100" algn="l"/>
                          <a:tab pos="5274310" algn="r"/>
                        </a:tabLst>
                      </a:pPr>
                      <a:r>
                        <a:rPr lang="en-IE" sz="1400" b="0" dirty="0">
                          <a:solidFill>
                            <a:schemeClr val="tx1"/>
                          </a:solidFill>
                          <a:effectLst/>
                          <a:latin typeface="HelveticaNeueLT Std Lt Cn" panose="020B0406020202030204" charset="0"/>
                        </a:rPr>
                        <a:t>Not interested in food safety</a:t>
                      </a:r>
                      <a:endParaRPr lang="en-IE" sz="1600" b="0" dirty="0">
                        <a:solidFill>
                          <a:schemeClr val="tx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12</a:t>
                      </a:r>
                    </a:p>
                  </a:txBody>
                  <a:tcPr marL="121920" marR="1219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13</a:t>
                      </a:r>
                    </a:p>
                  </a:txBody>
                  <a:tcPr marL="121920" marR="121920"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12</a:t>
                      </a: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14</a:t>
                      </a:r>
                    </a:p>
                  </a:txBody>
                  <a:tcPr marL="121920" marR="121920"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17</a:t>
                      </a:r>
                    </a:p>
                  </a:txBody>
                  <a:tcPr marL="121920" marR="1219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12</a:t>
                      </a:r>
                    </a:p>
                  </a:txBody>
                  <a:tcPr marL="121920" marR="1219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a:t>
                      </a:r>
                    </a:p>
                  </a:txBody>
                  <a:tcPr marL="121920" marR="121920" marT="0" marB="0" anchor="ctr">
                    <a:lnL w="952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11</a:t>
                      </a:r>
                    </a:p>
                  </a:txBody>
                  <a:tcPr marL="121920" marR="121920" marT="0" marB="0" anchor="ctr">
                    <a:lnL w="381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r>
                        <a:rPr lang="en-IE" sz="1400" b="0" dirty="0">
                          <a:solidFill>
                            <a:schemeClr val="tx1"/>
                          </a:solidFill>
                          <a:latin typeface="HelveticaNeueLT Std Lt Cn" panose="020B0406020202030204" charset="0"/>
                        </a:rPr>
                        <a:t>14</a:t>
                      </a:r>
                    </a:p>
                  </a:txBody>
                  <a:tcPr marL="121920" marR="121920" marT="0" marB="0" anchor="ctr">
                    <a:lnL w="952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593066809"/>
                  </a:ext>
                </a:extLst>
              </a:tr>
            </a:tbl>
          </a:graphicData>
        </a:graphic>
      </p:graphicFrame>
      <p:sp>
        <p:nvSpPr>
          <p:cNvPr id="15" name="Slide Number Placeholder 3">
            <a:extLst>
              <a:ext uri="{FF2B5EF4-FFF2-40B4-BE49-F238E27FC236}">
                <a16:creationId xmlns:a16="http://schemas.microsoft.com/office/drawing/2014/main" id="{DB92DD13-21F4-407C-BA2A-9E7AE42D7454}"/>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11</a:t>
            </a:fld>
            <a:r>
              <a:rPr lang="en-GB" dirty="0"/>
              <a:t> ‒ </a:t>
            </a:r>
          </a:p>
        </p:txBody>
      </p:sp>
    </p:spTree>
    <p:extLst>
      <p:ext uri="{BB962C8B-B14F-4D97-AF65-F5344CB8AC3E}">
        <p14:creationId xmlns:p14="http://schemas.microsoft.com/office/powerpoint/2010/main" val="370208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C7998C-619A-4BA4-B48C-3FAD4F0807BF}"/>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Food Related Issue Of Most Concern - IOI</a:t>
            </a:r>
          </a:p>
        </p:txBody>
      </p:sp>
      <p:sp>
        <p:nvSpPr>
          <p:cNvPr id="10" name="Text Placeholder 9">
            <a:extLst>
              <a:ext uri="{FF2B5EF4-FFF2-40B4-BE49-F238E27FC236}">
                <a16:creationId xmlns:a16="http://schemas.microsoft.com/office/drawing/2014/main" id="{14071668-B7A8-4F7D-B234-83222298D377}"/>
              </a:ext>
            </a:extLst>
          </p:cNvPr>
          <p:cNvSpPr>
            <a:spLocks noGrp="1"/>
          </p:cNvSpPr>
          <p:nvPr>
            <p:ph type="body" sz="quarter" idx="15"/>
          </p:nvPr>
        </p:nvSpPr>
        <p:spPr>
          <a:xfrm>
            <a:off x="404786" y="883335"/>
            <a:ext cx="7263358" cy="323165"/>
          </a:xfrm>
        </p:spPr>
        <p:txBody>
          <a:bodyPr/>
          <a:lstStyle/>
          <a:p>
            <a:r>
              <a:rPr lang="en-IE" dirty="0">
                <a:latin typeface="HelveticaNeueLT Std Lt Cn" panose="020B0406020202030204" charset="0"/>
              </a:rPr>
              <a:t>Concerns around chicken preparation have increased by 6=5 points to 13%.</a:t>
            </a:r>
          </a:p>
        </p:txBody>
      </p:sp>
      <p:graphicFrame>
        <p:nvGraphicFramePr>
          <p:cNvPr id="13" name="Chart 12">
            <a:extLst>
              <a:ext uri="{FF2B5EF4-FFF2-40B4-BE49-F238E27FC236}">
                <a16:creationId xmlns:a16="http://schemas.microsoft.com/office/drawing/2014/main" id="{78BEEF77-0EAB-4235-9867-D64000A7E99E}"/>
              </a:ext>
            </a:extLst>
          </p:cNvPr>
          <p:cNvGraphicFramePr/>
          <p:nvPr>
            <p:extLst>
              <p:ext uri="{D42A27DB-BD31-4B8C-83A1-F6EECF244321}">
                <p14:modId xmlns:p14="http://schemas.microsoft.com/office/powerpoint/2010/main" val="3478846884"/>
              </p:ext>
            </p:extLst>
          </p:nvPr>
        </p:nvGraphicFramePr>
        <p:xfrm>
          <a:off x="0" y="1304903"/>
          <a:ext cx="12192000" cy="4943489"/>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Placeholder 10">
            <a:extLst>
              <a:ext uri="{FF2B5EF4-FFF2-40B4-BE49-F238E27FC236}">
                <a16:creationId xmlns:a16="http://schemas.microsoft.com/office/drawing/2014/main" id="{3995D025-75BF-4D38-8FA5-ACFCB8720D01}"/>
              </a:ext>
            </a:extLst>
          </p:cNvPr>
          <p:cNvSpPr>
            <a:spLocks noGrp="1"/>
          </p:cNvSpPr>
          <p:nvPr>
            <p:ph type="body" sz="quarter" idx="17"/>
          </p:nvPr>
        </p:nvSpPr>
        <p:spPr>
          <a:xfrm>
            <a:off x="506896" y="5909846"/>
            <a:ext cx="8686800" cy="338554"/>
          </a:xfrm>
        </p:spPr>
        <p:txBody>
          <a:bodyPr/>
          <a:lstStyle/>
          <a:p>
            <a:r>
              <a:rPr lang="en-IE" dirty="0"/>
              <a:t>Q.12	What one food related issue are you most concerned about?</a:t>
            </a:r>
          </a:p>
          <a:p>
            <a:r>
              <a:rPr lang="en-IE" dirty="0"/>
              <a:t>Base:	All Respondents:  803</a:t>
            </a:r>
          </a:p>
        </p:txBody>
      </p:sp>
      <p:sp>
        <p:nvSpPr>
          <p:cNvPr id="15" name="TextBox 14">
            <a:extLst>
              <a:ext uri="{FF2B5EF4-FFF2-40B4-BE49-F238E27FC236}">
                <a16:creationId xmlns:a16="http://schemas.microsoft.com/office/drawing/2014/main" id="{0855F9E2-F696-4225-A901-211A1CA27E62}"/>
              </a:ext>
            </a:extLst>
          </p:cNvPr>
          <p:cNvSpPr txBox="1"/>
          <p:nvPr/>
        </p:nvSpPr>
        <p:spPr>
          <a:xfrm>
            <a:off x="5957256" y="6248392"/>
            <a:ext cx="3266920" cy="184666"/>
          </a:xfrm>
          <a:prstGeom prst="rect">
            <a:avLst/>
          </a:prstGeom>
        </p:spPr>
        <p:txBody>
          <a:bodyPr vert="horz" wrap="none" lIns="0" tIns="0" rIns="0" bIns="0" rtlCol="0">
            <a:spAutoFit/>
          </a:bodyPr>
          <a:lstStyle>
            <a:defPPr>
              <a:defRPr lang="fr-FR"/>
            </a:defPPr>
            <a:lvl1pPr marL="6351" algn="r">
              <a:defRPr sz="1200" i="1">
                <a:solidFill>
                  <a:schemeClr val="bg1">
                    <a:lumMod val="50000"/>
                  </a:schemeClr>
                </a:solidFill>
              </a:defRPr>
            </a:lvl1pPr>
          </a:lstStyle>
          <a:p>
            <a:r>
              <a:rPr lang="en-IE" dirty="0"/>
              <a:t>Only responses 5% or above from ST 21 shown</a:t>
            </a:r>
          </a:p>
        </p:txBody>
      </p:sp>
      <p:sp>
        <p:nvSpPr>
          <p:cNvPr id="16" name="Slide Number Placeholder 3">
            <a:extLst>
              <a:ext uri="{FF2B5EF4-FFF2-40B4-BE49-F238E27FC236}">
                <a16:creationId xmlns:a16="http://schemas.microsoft.com/office/drawing/2014/main" id="{27726D4F-4D6F-4F9C-B9C2-6DBCD0F53366}"/>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12</a:t>
            </a:fld>
            <a:r>
              <a:rPr lang="en-GB" dirty="0"/>
              <a:t> ‒ </a:t>
            </a:r>
          </a:p>
        </p:txBody>
      </p:sp>
      <p:cxnSp>
        <p:nvCxnSpPr>
          <p:cNvPr id="17" name="Straight Connector 35">
            <a:extLst>
              <a:ext uri="{FF2B5EF4-FFF2-40B4-BE49-F238E27FC236}">
                <a16:creationId xmlns:a16="http://schemas.microsoft.com/office/drawing/2014/main" id="{23343FC9-07FA-4E76-9EE8-F0912AC23929}"/>
              </a:ext>
            </a:extLst>
          </p:cNvPr>
          <p:cNvCxnSpPr>
            <a:cxnSpLocks/>
          </p:cNvCxnSpPr>
          <p:nvPr/>
        </p:nvCxnSpPr>
        <p:spPr>
          <a:xfrm rot="5400000" flipV="1">
            <a:off x="6096000" y="-4087935"/>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A2CF3B13-C9DD-489F-8462-4055943AF66F}"/>
              </a:ext>
            </a:extLst>
          </p:cNvPr>
          <p:cNvCxnSpPr>
            <a:cxnSpLocks/>
          </p:cNvCxnSpPr>
          <p:nvPr/>
        </p:nvCxnSpPr>
        <p:spPr>
          <a:xfrm rot="5400000" flipV="1">
            <a:off x="6096000" y="-3431200"/>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D7993ED4-F59C-4C3D-A1D9-A75431289D1D}"/>
              </a:ext>
            </a:extLst>
          </p:cNvPr>
          <p:cNvCxnSpPr>
            <a:cxnSpLocks/>
          </p:cNvCxnSpPr>
          <p:nvPr/>
        </p:nvCxnSpPr>
        <p:spPr>
          <a:xfrm rot="5400000" flipV="1">
            <a:off x="6096000" y="-2792534"/>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35">
            <a:extLst>
              <a:ext uri="{FF2B5EF4-FFF2-40B4-BE49-F238E27FC236}">
                <a16:creationId xmlns:a16="http://schemas.microsoft.com/office/drawing/2014/main" id="{0BF2EE48-D5B7-451D-A578-4276EA19D671}"/>
              </a:ext>
            </a:extLst>
          </p:cNvPr>
          <p:cNvCxnSpPr>
            <a:cxnSpLocks/>
          </p:cNvCxnSpPr>
          <p:nvPr/>
        </p:nvCxnSpPr>
        <p:spPr>
          <a:xfrm rot="5400000" flipV="1">
            <a:off x="6096000" y="-2135799"/>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35">
            <a:extLst>
              <a:ext uri="{FF2B5EF4-FFF2-40B4-BE49-F238E27FC236}">
                <a16:creationId xmlns:a16="http://schemas.microsoft.com/office/drawing/2014/main" id="{007C60E1-F2D4-4D6D-8595-11DE79D7878A}"/>
              </a:ext>
            </a:extLst>
          </p:cNvPr>
          <p:cNvCxnSpPr>
            <a:cxnSpLocks/>
          </p:cNvCxnSpPr>
          <p:nvPr/>
        </p:nvCxnSpPr>
        <p:spPr>
          <a:xfrm rot="5400000" flipV="1">
            <a:off x="6096000" y="-1506561"/>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Straight Connector 35">
            <a:extLst>
              <a:ext uri="{FF2B5EF4-FFF2-40B4-BE49-F238E27FC236}">
                <a16:creationId xmlns:a16="http://schemas.microsoft.com/office/drawing/2014/main" id="{D9FFDF8F-1E8B-4D10-A9F4-BAB20A64775A}"/>
              </a:ext>
            </a:extLst>
          </p:cNvPr>
          <p:cNvCxnSpPr>
            <a:cxnSpLocks/>
          </p:cNvCxnSpPr>
          <p:nvPr/>
        </p:nvCxnSpPr>
        <p:spPr>
          <a:xfrm rot="5400000" flipV="1">
            <a:off x="6096000" y="-849826"/>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956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A6E53AB-4152-4CA5-94C9-947FCDB7B939}"/>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Food Related Issue Of Most Concern - II</a:t>
            </a:r>
          </a:p>
        </p:txBody>
      </p:sp>
      <p:sp>
        <p:nvSpPr>
          <p:cNvPr id="15" name="Text Placeholder 14">
            <a:extLst>
              <a:ext uri="{FF2B5EF4-FFF2-40B4-BE49-F238E27FC236}">
                <a16:creationId xmlns:a16="http://schemas.microsoft.com/office/drawing/2014/main" id="{296740FE-C7D4-4C22-A003-4071FE6F9638}"/>
              </a:ext>
            </a:extLst>
          </p:cNvPr>
          <p:cNvSpPr>
            <a:spLocks noGrp="1"/>
          </p:cNvSpPr>
          <p:nvPr>
            <p:ph type="body" sz="quarter" idx="15"/>
          </p:nvPr>
        </p:nvSpPr>
        <p:spPr>
          <a:xfrm>
            <a:off x="404786" y="827458"/>
            <a:ext cx="11836661" cy="600164"/>
          </a:xfrm>
        </p:spPr>
        <p:txBody>
          <a:bodyPr/>
          <a:lstStyle/>
          <a:p>
            <a:pPr>
              <a:spcBef>
                <a:spcPts val="0"/>
              </a:spcBef>
            </a:pPr>
            <a:r>
              <a:rPr lang="en-IE" dirty="0">
                <a:latin typeface="HelveticaNeueLT Std Lt Cn" panose="020B0406020202030204" charset="0"/>
              </a:rPr>
              <a:t>Chicken preparation, food poisoning and additives/E-numbers/Dyes/Preservatives remain in the top 5 issues of most concern in</a:t>
            </a:r>
          </a:p>
          <a:p>
            <a:pPr>
              <a:spcBef>
                <a:spcPts val="0"/>
              </a:spcBef>
            </a:pPr>
            <a:r>
              <a:rPr lang="en-IE" dirty="0">
                <a:latin typeface="HelveticaNeueLT Std Lt Cn" panose="020B0406020202030204" charset="0"/>
              </a:rPr>
              <a:t>both ROI and NI. However food not being cooked thoroughly is the top issue in NI at 8%.</a:t>
            </a:r>
          </a:p>
        </p:txBody>
      </p:sp>
      <p:sp>
        <p:nvSpPr>
          <p:cNvPr id="16" name="Text Placeholder 15">
            <a:extLst>
              <a:ext uri="{FF2B5EF4-FFF2-40B4-BE49-F238E27FC236}">
                <a16:creationId xmlns:a16="http://schemas.microsoft.com/office/drawing/2014/main" id="{218E3DFD-8714-43ED-A881-42520CE5047B}"/>
              </a:ext>
            </a:extLst>
          </p:cNvPr>
          <p:cNvSpPr>
            <a:spLocks noGrp="1"/>
          </p:cNvSpPr>
          <p:nvPr>
            <p:ph type="body" sz="quarter" idx="17"/>
          </p:nvPr>
        </p:nvSpPr>
        <p:spPr>
          <a:xfrm>
            <a:off x="506896" y="5909846"/>
            <a:ext cx="8686800" cy="338554"/>
          </a:xfrm>
        </p:spPr>
        <p:txBody>
          <a:bodyPr/>
          <a:lstStyle/>
          <a:p>
            <a:r>
              <a:rPr lang="en-IE" dirty="0"/>
              <a:t>Q.12	What one food related issue are you most concerned about?	</a:t>
            </a:r>
          </a:p>
          <a:p>
            <a:r>
              <a:rPr lang="en-IE" dirty="0"/>
              <a:t>Base:	All Respondents:  803</a:t>
            </a:r>
          </a:p>
        </p:txBody>
      </p:sp>
      <p:graphicFrame>
        <p:nvGraphicFramePr>
          <p:cNvPr id="18" name="Table 17">
            <a:extLst>
              <a:ext uri="{FF2B5EF4-FFF2-40B4-BE49-F238E27FC236}">
                <a16:creationId xmlns:a16="http://schemas.microsoft.com/office/drawing/2014/main" id="{9F83B1B4-01D5-4B3F-AD88-8DECBD7A1955}"/>
              </a:ext>
            </a:extLst>
          </p:cNvPr>
          <p:cNvGraphicFramePr>
            <a:graphicFrameLocks noGrp="1"/>
          </p:cNvGraphicFramePr>
          <p:nvPr>
            <p:extLst>
              <p:ext uri="{D42A27DB-BD31-4B8C-83A1-F6EECF244321}">
                <p14:modId xmlns:p14="http://schemas.microsoft.com/office/powerpoint/2010/main" val="1840070654"/>
              </p:ext>
            </p:extLst>
          </p:nvPr>
        </p:nvGraphicFramePr>
        <p:xfrm>
          <a:off x="349441" y="1512421"/>
          <a:ext cx="5517959" cy="3808723"/>
        </p:xfrm>
        <a:graphic>
          <a:graphicData uri="http://schemas.openxmlformats.org/drawingml/2006/table">
            <a:tbl>
              <a:tblPr firstRow="1" bandRow="1">
                <a:tableStyleId>{21E4AEA4-8DFA-4A89-87EB-49C32662AFE0}</a:tableStyleId>
              </a:tblPr>
              <a:tblGrid>
                <a:gridCol w="4114800">
                  <a:extLst>
                    <a:ext uri="{9D8B030D-6E8A-4147-A177-3AD203B41FA5}">
                      <a16:colId xmlns:a16="http://schemas.microsoft.com/office/drawing/2014/main" val="606257995"/>
                    </a:ext>
                  </a:extLst>
                </a:gridCol>
                <a:gridCol w="705802">
                  <a:extLst>
                    <a:ext uri="{9D8B030D-6E8A-4147-A177-3AD203B41FA5}">
                      <a16:colId xmlns:a16="http://schemas.microsoft.com/office/drawing/2014/main" val="4002334500"/>
                    </a:ext>
                  </a:extLst>
                </a:gridCol>
                <a:gridCol w="697357">
                  <a:extLst>
                    <a:ext uri="{9D8B030D-6E8A-4147-A177-3AD203B41FA5}">
                      <a16:colId xmlns:a16="http://schemas.microsoft.com/office/drawing/2014/main" val="20002"/>
                    </a:ext>
                  </a:extLst>
                </a:gridCol>
              </a:tblGrid>
              <a:tr h="341911">
                <a:tc gridSpan="3">
                  <a:txBody>
                    <a:bodyPr/>
                    <a:lstStyle/>
                    <a:p>
                      <a:pPr algn="ctr"/>
                      <a:r>
                        <a:rPr lang="en-IE" sz="1400" b="1" dirty="0">
                          <a:latin typeface="HelveticaNeueLT Std Lt Cn" panose="020B0406020202030204" charset="0"/>
                        </a:rPr>
                        <a:t>Top 5 Issues Of Most Concern</a:t>
                      </a:r>
                    </a:p>
                  </a:txBody>
                  <a:tcPr marL="121920" marR="121920" marT="60960" marB="60960"/>
                </a:tc>
                <a:tc hMerge="1">
                  <a:txBody>
                    <a:bodyPr/>
                    <a:lstStyle/>
                    <a:p>
                      <a:endParaRPr lang="en-IE" sz="1200" b="1" dirty="0"/>
                    </a:p>
                  </a:txBody>
                  <a:tcPr/>
                </a:tc>
                <a:tc hMerge="1">
                  <a:txBody>
                    <a:bodyPr/>
                    <a:lstStyle/>
                    <a:p>
                      <a:endParaRPr lang="en-IE"/>
                    </a:p>
                  </a:txBody>
                  <a:tcPr/>
                </a:tc>
                <a:extLst>
                  <a:ext uri="{0D108BD9-81ED-4DB2-BD59-A6C34878D82A}">
                    <a16:rowId xmlns:a16="http://schemas.microsoft.com/office/drawing/2014/main" val="1027863133"/>
                  </a:ext>
                </a:extLst>
              </a:tr>
              <a:tr h="288970">
                <a:tc>
                  <a:txBody>
                    <a:bodyPr/>
                    <a:lstStyle/>
                    <a:p>
                      <a:pPr>
                        <a:lnSpc>
                          <a:spcPct val="90000"/>
                        </a:lnSpc>
                      </a:pPr>
                      <a:endParaRPr lang="en-IE" sz="1400" b="1" dirty="0">
                        <a:solidFill>
                          <a:schemeClr val="bg1"/>
                        </a:solidFill>
                        <a:latin typeface="HelveticaNeueLT Std Lt Cn" panose="020B0406020202030204" charset="0"/>
                      </a:endParaRPr>
                    </a:p>
                  </a:txBody>
                  <a:tcPr marL="121920" marR="121920" marT="60960" marB="60960">
                    <a:lnB w="38100" cap="flat" cmpd="sng" algn="ctr">
                      <a:noFill/>
                      <a:prstDash val="solid"/>
                      <a:round/>
                      <a:headEnd type="none" w="med" len="med"/>
                      <a:tailEnd type="none" w="med" len="med"/>
                    </a:lnB>
                    <a:solidFill>
                      <a:schemeClr val="accent2"/>
                    </a:solidFill>
                  </a:tcPr>
                </a:tc>
                <a:tc>
                  <a:txBody>
                    <a:bodyPr/>
                    <a:lstStyle/>
                    <a:p>
                      <a:pPr algn="ctr">
                        <a:lnSpc>
                          <a:spcPct val="90000"/>
                        </a:lnSpc>
                      </a:pPr>
                      <a:r>
                        <a:rPr lang="en-IE" sz="1400" b="1" dirty="0">
                          <a:solidFill>
                            <a:schemeClr val="bg1"/>
                          </a:solidFill>
                          <a:latin typeface="HelveticaNeueLT Std Lt Cn" panose="020B0406020202030204" charset="0"/>
                        </a:rPr>
                        <a:t>ROI</a:t>
                      </a:r>
                    </a:p>
                  </a:txBody>
                  <a:tcPr marL="121920" marR="121920" marT="60960" marB="60960">
                    <a:lnB w="38100" cap="flat" cmpd="sng" algn="ctr">
                      <a:noFill/>
                      <a:prstDash val="solid"/>
                      <a:round/>
                      <a:headEnd type="none" w="med" len="med"/>
                      <a:tailEnd type="none" w="med" len="med"/>
                    </a:lnB>
                    <a:solidFill>
                      <a:schemeClr val="accent2"/>
                    </a:solidFill>
                  </a:tcPr>
                </a:tc>
                <a:tc>
                  <a:txBody>
                    <a:bodyPr/>
                    <a:lstStyle/>
                    <a:p>
                      <a:pPr algn="ctr">
                        <a:lnSpc>
                          <a:spcPct val="90000"/>
                        </a:lnSpc>
                      </a:pPr>
                      <a:endParaRPr lang="en-IE" sz="1400" b="1" dirty="0">
                        <a:solidFill>
                          <a:schemeClr val="bg1"/>
                        </a:solidFill>
                        <a:latin typeface="HelveticaNeueLT Std Lt Cn" panose="020B0406020202030204" charset="0"/>
                      </a:endParaRPr>
                    </a:p>
                  </a:txBody>
                  <a:tcPr marL="121920" marR="121920" marT="60960" marB="60960">
                    <a:lnB w="38100" cap="flat" cmpd="sng" algn="ctr">
                      <a:noFill/>
                      <a:prstDash val="solid"/>
                      <a:round/>
                      <a:headEnd type="none" w="med" len="med"/>
                      <a:tailEnd type="none" w="med" len="med"/>
                    </a:lnB>
                    <a:solidFill>
                      <a:schemeClr val="accent2"/>
                    </a:solidFill>
                  </a:tcPr>
                </a:tc>
                <a:extLst>
                  <a:ext uri="{0D108BD9-81ED-4DB2-BD59-A6C34878D82A}">
                    <a16:rowId xmlns:a16="http://schemas.microsoft.com/office/drawing/2014/main" val="658497428"/>
                  </a:ext>
                </a:extLst>
              </a:tr>
              <a:tr h="288970">
                <a:tc>
                  <a:txBody>
                    <a:bodyPr/>
                    <a:lstStyle/>
                    <a:p>
                      <a:pPr>
                        <a:lnSpc>
                          <a:spcPct val="90000"/>
                        </a:lnSpc>
                      </a:pPr>
                      <a:endParaRPr lang="en-IE" sz="1400" b="1" dirty="0">
                        <a:solidFill>
                          <a:schemeClr val="bg1"/>
                        </a:solidFill>
                        <a:latin typeface="HelveticaNeueLT Std Lt Cn" panose="020B0406020202030204" charset="0"/>
                      </a:endParaRPr>
                    </a:p>
                  </a:txBody>
                  <a:tcPr marL="121920" marR="121920" marT="60960" marB="60960">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algn="ctr">
                        <a:lnSpc>
                          <a:spcPct val="90000"/>
                        </a:lnSpc>
                      </a:pPr>
                      <a:r>
                        <a:rPr lang="en-IE" sz="1400" b="1" dirty="0">
                          <a:solidFill>
                            <a:schemeClr val="bg1"/>
                          </a:solidFill>
                          <a:latin typeface="HelveticaNeueLT Std Lt Cn" panose="020B0406020202030204" charset="0"/>
                        </a:rPr>
                        <a:t>(502)</a:t>
                      </a:r>
                    </a:p>
                  </a:txBody>
                  <a:tcPr marL="121920" marR="121920" marT="60960" marB="60960">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algn="ctr">
                        <a:lnSpc>
                          <a:spcPct val="90000"/>
                        </a:lnSpc>
                      </a:pPr>
                      <a:endParaRPr lang="en-IE" sz="1400" b="1" dirty="0">
                        <a:solidFill>
                          <a:schemeClr val="bg1"/>
                        </a:solidFill>
                        <a:latin typeface="HelveticaNeueLT Std Lt Cn" panose="020B0406020202030204" charset="0"/>
                      </a:endParaRPr>
                    </a:p>
                  </a:txBody>
                  <a:tcPr marL="121920" marR="121920" marT="60960" marB="60960">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extLst>
                  <a:ext uri="{0D108BD9-81ED-4DB2-BD59-A6C34878D82A}">
                    <a16:rowId xmlns:a16="http://schemas.microsoft.com/office/drawing/2014/main" val="1529004966"/>
                  </a:ext>
                </a:extLst>
              </a:tr>
              <a:tr h="288970">
                <a:tc>
                  <a:txBody>
                    <a:bodyPr/>
                    <a:lstStyle/>
                    <a:p>
                      <a:pPr>
                        <a:lnSpc>
                          <a:spcPct val="90000"/>
                        </a:lnSpc>
                      </a:pPr>
                      <a:endParaRPr lang="en-IE" sz="1400" b="1" dirty="0">
                        <a:solidFill>
                          <a:schemeClr val="bg1"/>
                        </a:solidFill>
                        <a:latin typeface="HelveticaNeueLT Std Lt Cn" panose="020B0406020202030204" charset="0"/>
                      </a:endParaRPr>
                    </a:p>
                  </a:txBody>
                  <a:tcPr marL="121920" marR="121920" marT="60960" marB="60960">
                    <a:lnT w="38100" cap="flat" cmpd="sng" algn="ctr">
                      <a:noFill/>
                      <a:prstDash val="solid"/>
                      <a:round/>
                      <a:headEnd type="none" w="med" len="med"/>
                      <a:tailEnd type="none" w="med" len="med"/>
                    </a:lnT>
                    <a:solidFill>
                      <a:schemeClr val="accent2"/>
                    </a:solidFill>
                  </a:tcPr>
                </a:tc>
                <a:tc>
                  <a:txBody>
                    <a:bodyPr/>
                    <a:lstStyle/>
                    <a:p>
                      <a:pPr marL="0" marR="0" lvl="0" indent="0" algn="ctr" defTabSz="924282" rtl="0" eaLnBrk="1" fontAlgn="auto" latinLnBrk="0" hangingPunct="1">
                        <a:lnSpc>
                          <a:spcPct val="90000"/>
                        </a:lnSpc>
                        <a:spcBef>
                          <a:spcPts val="0"/>
                        </a:spcBef>
                        <a:spcAft>
                          <a:spcPts val="0"/>
                        </a:spcAft>
                        <a:buClrTx/>
                        <a:buSzTx/>
                        <a:buFontTx/>
                        <a:buNone/>
                        <a:tabLst/>
                        <a:defRPr/>
                      </a:pPr>
                      <a:r>
                        <a:rPr lang="en-IE" sz="1400" b="1" dirty="0">
                          <a:solidFill>
                            <a:schemeClr val="bg1"/>
                          </a:solidFill>
                          <a:latin typeface="HelveticaNeueLT Std Lt Cn" panose="020B0406020202030204" charset="0"/>
                        </a:rPr>
                        <a:t>%</a:t>
                      </a:r>
                    </a:p>
                  </a:txBody>
                  <a:tcPr marL="121920" marR="121920" marT="60960" marB="60960">
                    <a:lnT w="38100" cap="flat" cmpd="sng" algn="ctr">
                      <a:noFill/>
                      <a:prstDash val="solid"/>
                      <a:round/>
                      <a:headEnd type="none" w="med" len="med"/>
                      <a:tailEnd type="none" w="med" len="med"/>
                    </a:lnT>
                    <a:solidFill>
                      <a:schemeClr val="accent2"/>
                    </a:solidFill>
                  </a:tcPr>
                </a:tc>
                <a:tc>
                  <a:txBody>
                    <a:bodyPr/>
                    <a:lstStyle/>
                    <a:p>
                      <a:pPr algn="ctr">
                        <a:lnSpc>
                          <a:spcPct val="90000"/>
                        </a:lnSpc>
                      </a:pPr>
                      <a:endParaRPr lang="en-IE" sz="1400" b="1" dirty="0">
                        <a:solidFill>
                          <a:schemeClr val="bg1"/>
                        </a:solidFill>
                        <a:latin typeface="HelveticaNeueLT Std Lt Cn" panose="020B0406020202030204" charset="0"/>
                      </a:endParaRPr>
                    </a:p>
                  </a:txBody>
                  <a:tcPr marL="121920" marR="121920" marT="60960" marB="60960">
                    <a:lnT w="38100" cap="flat" cmpd="sng" algn="ctr">
                      <a:noFill/>
                      <a:prstDash val="solid"/>
                      <a:round/>
                      <a:headEnd type="none" w="med" len="med"/>
                      <a:tailEnd type="none" w="med" len="med"/>
                    </a:lnT>
                    <a:solidFill>
                      <a:schemeClr val="accent2"/>
                    </a:solidFill>
                  </a:tcPr>
                </a:tc>
                <a:extLst>
                  <a:ext uri="{0D108BD9-81ED-4DB2-BD59-A6C34878D82A}">
                    <a16:rowId xmlns:a16="http://schemas.microsoft.com/office/drawing/2014/main" val="1336470451"/>
                  </a:ext>
                </a:extLst>
              </a:tr>
              <a:tr h="504996">
                <a:tc>
                  <a:txBody>
                    <a:bodyPr/>
                    <a:lstStyle/>
                    <a:p>
                      <a:pPr algn="l" fontAlgn="b"/>
                      <a:r>
                        <a:rPr lang="en-IE" sz="1400" b="0" u="none" strike="noStrike" dirty="0">
                          <a:solidFill>
                            <a:srgbClr val="7F7F7F"/>
                          </a:solidFill>
                          <a:effectLst/>
                          <a:latin typeface="HelveticaNeueLT Std Lt Cn" panose="020B0406020202030204" charset="0"/>
                        </a:rPr>
                        <a:t>Chicken - preparation</a:t>
                      </a:r>
                    </a:p>
                  </a:txBody>
                  <a:tcPr marL="121920" marR="121920" marT="8467" marB="0" anchor="ctr"/>
                </a:tc>
                <a:tc>
                  <a:txBody>
                    <a:bodyPr/>
                    <a:lstStyle/>
                    <a:p>
                      <a:pPr algn="ctr" fontAlgn="b"/>
                      <a:r>
                        <a:rPr lang="en-IE" sz="1400" b="0" i="0" u="none" strike="noStrike" dirty="0">
                          <a:solidFill>
                            <a:srgbClr val="7F7F7F"/>
                          </a:solidFill>
                          <a:effectLst/>
                          <a:latin typeface="HelveticaNeueLT Std Lt Cn" panose="020B0406020202030204" charset="0"/>
                        </a:rPr>
                        <a:t>16</a:t>
                      </a:r>
                    </a:p>
                  </a:txBody>
                  <a:tcPr marL="121920" marR="121920" marT="8467" marB="0" anchor="ct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rPr>
                        <a:t>(+11)</a:t>
                      </a:r>
                      <a:endPar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ea typeface="+mn-ea"/>
                        <a:cs typeface="+mn-cs"/>
                      </a:endParaRPr>
                    </a:p>
                  </a:txBody>
                  <a:tcPr marL="121920" marR="121920" marT="8467" marB="0" anchor="ctr"/>
                </a:tc>
                <a:extLst>
                  <a:ext uri="{0D108BD9-81ED-4DB2-BD59-A6C34878D82A}">
                    <a16:rowId xmlns:a16="http://schemas.microsoft.com/office/drawing/2014/main" val="3744101882"/>
                  </a:ext>
                </a:extLst>
              </a:tr>
              <a:tr h="504996">
                <a:tc>
                  <a:txBody>
                    <a:bodyPr/>
                    <a:lstStyle/>
                    <a:p>
                      <a:pPr algn="l" fontAlgn="b"/>
                      <a:r>
                        <a:rPr lang="fi-FI" sz="1400" b="0" u="none" strike="noStrike" dirty="0">
                          <a:solidFill>
                            <a:srgbClr val="7F7F7F"/>
                          </a:solidFill>
                          <a:effectLst/>
                          <a:latin typeface="HelveticaNeueLT Std Lt Cn" panose="020B0406020202030204" charset="0"/>
                        </a:rPr>
                        <a:t>Food poisoning (Salmonella/Listeria/E.coli)</a:t>
                      </a:r>
                      <a:endParaRPr lang="fi-FI" sz="1400" b="0" i="0" u="none" strike="noStrike" dirty="0">
                        <a:solidFill>
                          <a:srgbClr val="7F7F7F"/>
                        </a:solidFill>
                        <a:effectLst/>
                        <a:latin typeface="HelveticaNeueLT Std Lt Cn" panose="020B0406020202030204" charset="0"/>
                      </a:endParaRPr>
                    </a:p>
                  </a:txBody>
                  <a:tcPr marL="121920" marR="121920" marT="8467" marB="0" anchor="ctr"/>
                </a:tc>
                <a:tc>
                  <a:txBody>
                    <a:bodyPr/>
                    <a:lstStyle/>
                    <a:p>
                      <a:pPr algn="ctr" fontAlgn="b"/>
                      <a:r>
                        <a:rPr lang="en-IE" sz="1400" b="0" i="0" u="none" strike="noStrike" dirty="0">
                          <a:solidFill>
                            <a:srgbClr val="7F7F7F"/>
                          </a:solidFill>
                          <a:effectLst/>
                          <a:latin typeface="HelveticaNeueLT Std Lt Cn" panose="020B0406020202030204" charset="0"/>
                        </a:rPr>
                        <a:t>10</a:t>
                      </a:r>
                    </a:p>
                  </a:txBody>
                  <a:tcPr marL="121920" marR="121920" marT="8467" marB="0" anchor="ct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rPr>
                        <a:t>(-1)</a:t>
                      </a:r>
                      <a:endPar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ea typeface="+mn-ea"/>
                        <a:cs typeface="+mn-cs"/>
                      </a:endParaRPr>
                    </a:p>
                  </a:txBody>
                  <a:tcPr marL="121920" marR="121920" marT="8467" marB="0" anchor="ctr"/>
                </a:tc>
                <a:extLst>
                  <a:ext uri="{0D108BD9-81ED-4DB2-BD59-A6C34878D82A}">
                    <a16:rowId xmlns:a16="http://schemas.microsoft.com/office/drawing/2014/main" val="335191204"/>
                  </a:ext>
                </a:extLst>
              </a:tr>
              <a:tr h="504996">
                <a:tc>
                  <a:txBody>
                    <a:bodyPr/>
                    <a:lstStyle/>
                    <a:p>
                      <a:pPr algn="l" fontAlgn="b"/>
                      <a:r>
                        <a:rPr lang="en-IE" sz="1400" b="0" u="none" strike="noStrike" dirty="0">
                          <a:solidFill>
                            <a:srgbClr val="7F7F7F"/>
                          </a:solidFill>
                          <a:effectLst/>
                          <a:latin typeface="HelveticaNeueLT Std Lt Cn" panose="020B0406020202030204" charset="0"/>
                        </a:rPr>
                        <a:t>Additives/ E-numbers/Dyes/Preservatives</a:t>
                      </a:r>
                      <a:endParaRPr lang="en-IE" sz="1400" b="0" i="0" u="none" strike="noStrike" dirty="0">
                        <a:solidFill>
                          <a:srgbClr val="7F7F7F"/>
                        </a:solidFill>
                        <a:effectLst/>
                        <a:latin typeface="HelveticaNeueLT Std Lt Cn" panose="020B0406020202030204" charset="0"/>
                      </a:endParaRPr>
                    </a:p>
                  </a:txBody>
                  <a:tcPr marL="121920" marR="121920" marT="8467" marB="0" anchor="ctr"/>
                </a:tc>
                <a:tc>
                  <a:txBody>
                    <a:bodyPr/>
                    <a:lstStyle/>
                    <a:p>
                      <a:pPr algn="ctr" fontAlgn="b"/>
                      <a:r>
                        <a:rPr lang="en-IE" sz="1400" b="0" i="0" u="none" strike="noStrike" dirty="0">
                          <a:solidFill>
                            <a:srgbClr val="7F7F7F"/>
                          </a:solidFill>
                          <a:effectLst/>
                          <a:latin typeface="HelveticaNeueLT Std Lt Cn" panose="020B0406020202030204" charset="0"/>
                        </a:rPr>
                        <a:t>9</a:t>
                      </a:r>
                    </a:p>
                  </a:txBody>
                  <a:tcPr marL="121920" marR="121920" marT="8467" marB="0" anchor="ct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rPr>
                        <a:t>(-6)</a:t>
                      </a:r>
                      <a:endPar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ea typeface="+mn-ea"/>
                        <a:cs typeface="+mn-cs"/>
                      </a:endParaRPr>
                    </a:p>
                  </a:txBody>
                  <a:tcPr marL="121920" marR="121920" marT="8467" marB="0" anchor="ctr"/>
                </a:tc>
                <a:extLst>
                  <a:ext uri="{0D108BD9-81ED-4DB2-BD59-A6C34878D82A}">
                    <a16:rowId xmlns:a16="http://schemas.microsoft.com/office/drawing/2014/main" val="2989223437"/>
                  </a:ext>
                </a:extLst>
              </a:tr>
              <a:tr h="504996">
                <a:tc>
                  <a:txBody>
                    <a:bodyPr/>
                    <a:lstStyle/>
                    <a:p>
                      <a:pPr algn="l" fontAlgn="b"/>
                      <a:r>
                        <a:rPr lang="en-IE" sz="1400" b="0" u="none" strike="noStrike" dirty="0">
                          <a:solidFill>
                            <a:srgbClr val="7F7F7F"/>
                          </a:solidFill>
                          <a:effectLst/>
                          <a:latin typeface="HelveticaNeueLT Std Lt Cn" panose="020B0406020202030204" charset="0"/>
                        </a:rPr>
                        <a:t>Country of origin/foreign food</a:t>
                      </a:r>
                    </a:p>
                  </a:txBody>
                  <a:tcPr marL="121920" marR="121920" marT="8467" marB="0" anchor="ctr"/>
                </a:tc>
                <a:tc>
                  <a:txBody>
                    <a:bodyPr/>
                    <a:lstStyle/>
                    <a:p>
                      <a:pPr algn="ctr" fontAlgn="b"/>
                      <a:r>
                        <a:rPr lang="en-IE" sz="1400" b="0" i="0" u="none" strike="noStrike" dirty="0">
                          <a:solidFill>
                            <a:srgbClr val="7F7F7F"/>
                          </a:solidFill>
                          <a:effectLst/>
                          <a:latin typeface="HelveticaNeueLT Std Lt Cn" panose="020B0406020202030204" charset="0"/>
                        </a:rPr>
                        <a:t>7</a:t>
                      </a:r>
                    </a:p>
                  </a:txBody>
                  <a:tcPr marL="121920" marR="121920" marT="8467" marB="0" anchor="ct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rPr>
                        <a:t>(+2)</a:t>
                      </a:r>
                      <a:endPar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ea typeface="+mn-ea"/>
                        <a:cs typeface="+mn-cs"/>
                      </a:endParaRPr>
                    </a:p>
                  </a:txBody>
                  <a:tcPr marL="121920" marR="121920" marT="8467" marB="0" anchor="ctr"/>
                </a:tc>
                <a:extLst>
                  <a:ext uri="{0D108BD9-81ED-4DB2-BD59-A6C34878D82A}">
                    <a16:rowId xmlns:a16="http://schemas.microsoft.com/office/drawing/2014/main" val="2701805733"/>
                  </a:ext>
                </a:extLst>
              </a:tr>
              <a:tr h="504996">
                <a:tc>
                  <a:txBody>
                    <a:bodyPr/>
                    <a:lstStyle/>
                    <a:p>
                      <a:pPr algn="l" fontAlgn="b"/>
                      <a:r>
                        <a:rPr lang="en-IE" sz="1400" b="0" u="none" strike="noStrike" dirty="0">
                          <a:solidFill>
                            <a:srgbClr val="7F7F7F"/>
                          </a:solidFill>
                          <a:effectLst/>
                          <a:latin typeface="HelveticaNeueLT Std Lt Cn" panose="020B0406020202030204" charset="0"/>
                        </a:rPr>
                        <a:t>Hygiene around food</a:t>
                      </a:r>
                      <a:endParaRPr lang="en-IE" sz="1400" b="0" i="0" u="none" strike="noStrike" dirty="0">
                        <a:solidFill>
                          <a:srgbClr val="7F7F7F"/>
                        </a:solidFill>
                        <a:effectLst/>
                        <a:latin typeface="HelveticaNeueLT Std Lt Cn" panose="020B0406020202030204" charset="0"/>
                      </a:endParaRPr>
                    </a:p>
                  </a:txBody>
                  <a:tcPr marL="121920" marR="121920" marT="8467" marB="0" anchor="ctr"/>
                </a:tc>
                <a:tc>
                  <a:txBody>
                    <a:bodyPr/>
                    <a:lstStyle/>
                    <a:p>
                      <a:pPr algn="ctr" fontAlgn="b"/>
                      <a:r>
                        <a:rPr lang="en-IE" sz="1400" b="0" i="0" u="none" strike="noStrike" dirty="0">
                          <a:solidFill>
                            <a:srgbClr val="7F7F7F"/>
                          </a:solidFill>
                          <a:effectLst/>
                          <a:latin typeface="HelveticaNeueLT Std Lt Cn" panose="020B0406020202030204" charset="0"/>
                        </a:rPr>
                        <a:t>6</a:t>
                      </a:r>
                    </a:p>
                  </a:txBody>
                  <a:tcPr marL="121920" marR="121920" marT="8467" marB="0" anchor="ct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rPr>
                        <a:t>(-5)</a:t>
                      </a:r>
                      <a:endPar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ea typeface="+mn-ea"/>
                        <a:cs typeface="+mn-cs"/>
                      </a:endParaRPr>
                    </a:p>
                  </a:txBody>
                  <a:tcPr marL="121920" marR="121920" marT="8467" marB="0" anchor="ctr"/>
                </a:tc>
                <a:extLst>
                  <a:ext uri="{0D108BD9-81ED-4DB2-BD59-A6C34878D82A}">
                    <a16:rowId xmlns:a16="http://schemas.microsoft.com/office/drawing/2014/main" val="4117980877"/>
                  </a:ext>
                </a:extLst>
              </a:tr>
            </a:tbl>
          </a:graphicData>
        </a:graphic>
      </p:graphicFrame>
      <p:sp>
        <p:nvSpPr>
          <p:cNvPr id="20" name="TextBox 19">
            <a:extLst>
              <a:ext uri="{FF2B5EF4-FFF2-40B4-BE49-F238E27FC236}">
                <a16:creationId xmlns:a16="http://schemas.microsoft.com/office/drawing/2014/main" id="{CE85C187-A88D-4A61-A2D7-33B4612DA658}"/>
              </a:ext>
            </a:extLst>
          </p:cNvPr>
          <p:cNvSpPr txBox="1"/>
          <p:nvPr/>
        </p:nvSpPr>
        <p:spPr>
          <a:xfrm>
            <a:off x="9263481" y="5832634"/>
            <a:ext cx="2444580" cy="184666"/>
          </a:xfrm>
          <a:prstGeom prst="rect">
            <a:avLst/>
          </a:prstGeom>
        </p:spPr>
        <p:txBody>
          <a:bodyPr vert="horz" wrap="none" lIns="0" tIns="0" rIns="0" bIns="0" rtlCol="0">
            <a:spAutoFit/>
          </a:bodyPr>
          <a:lstStyle>
            <a:defPPr>
              <a:defRPr lang="fr-FR"/>
            </a:defPPr>
            <a:lvl1pPr marL="6351" algn="r">
              <a:defRPr sz="1200" i="1">
                <a:solidFill>
                  <a:schemeClr val="bg1">
                    <a:lumMod val="50000"/>
                  </a:schemeClr>
                </a:solidFill>
              </a:defRPr>
            </a:lvl1pPr>
          </a:lstStyle>
          <a:p>
            <a:r>
              <a:rPr lang="en-IE" dirty="0"/>
              <a:t>() = denotes change vs. Safetrak 20</a:t>
            </a:r>
          </a:p>
        </p:txBody>
      </p:sp>
      <p:graphicFrame>
        <p:nvGraphicFramePr>
          <p:cNvPr id="21" name="Table 20">
            <a:extLst>
              <a:ext uri="{FF2B5EF4-FFF2-40B4-BE49-F238E27FC236}">
                <a16:creationId xmlns:a16="http://schemas.microsoft.com/office/drawing/2014/main" id="{97CF139D-AD56-4B53-80B9-7EC933F5EC3A}"/>
              </a:ext>
            </a:extLst>
          </p:cNvPr>
          <p:cNvGraphicFramePr>
            <a:graphicFrameLocks noGrp="1"/>
          </p:cNvGraphicFramePr>
          <p:nvPr>
            <p:extLst>
              <p:ext uri="{D42A27DB-BD31-4B8C-83A1-F6EECF244321}">
                <p14:modId xmlns:p14="http://schemas.microsoft.com/office/powerpoint/2010/main" val="3613967850"/>
              </p:ext>
            </p:extLst>
          </p:nvPr>
        </p:nvGraphicFramePr>
        <p:xfrm>
          <a:off x="6324600" y="1524001"/>
          <a:ext cx="5435947" cy="3808723"/>
        </p:xfrm>
        <a:graphic>
          <a:graphicData uri="http://schemas.openxmlformats.org/drawingml/2006/table">
            <a:tbl>
              <a:tblPr firstRow="1" bandRow="1">
                <a:tableStyleId>{93296810-A885-4BE3-A3E7-6D5BEEA58F35}</a:tableStyleId>
              </a:tblPr>
              <a:tblGrid>
                <a:gridCol w="4114800">
                  <a:extLst>
                    <a:ext uri="{9D8B030D-6E8A-4147-A177-3AD203B41FA5}">
                      <a16:colId xmlns:a16="http://schemas.microsoft.com/office/drawing/2014/main" val="3036656053"/>
                    </a:ext>
                  </a:extLst>
                </a:gridCol>
                <a:gridCol w="705802">
                  <a:extLst>
                    <a:ext uri="{9D8B030D-6E8A-4147-A177-3AD203B41FA5}">
                      <a16:colId xmlns:a16="http://schemas.microsoft.com/office/drawing/2014/main" val="1975828650"/>
                    </a:ext>
                  </a:extLst>
                </a:gridCol>
                <a:gridCol w="615345">
                  <a:extLst>
                    <a:ext uri="{9D8B030D-6E8A-4147-A177-3AD203B41FA5}">
                      <a16:colId xmlns:a16="http://schemas.microsoft.com/office/drawing/2014/main" val="20005"/>
                    </a:ext>
                  </a:extLst>
                </a:gridCol>
              </a:tblGrid>
              <a:tr h="341911">
                <a:tc gridSpan="3">
                  <a:txBody>
                    <a:bodyPr/>
                    <a:lstStyle/>
                    <a:p>
                      <a:pPr algn="ctr"/>
                      <a:r>
                        <a:rPr lang="en-IE" sz="1400" b="1" dirty="0">
                          <a:solidFill>
                            <a:schemeClr val="bg1"/>
                          </a:solidFill>
                          <a:latin typeface="HelveticaNeueLT Std Lt Cn" panose="020B0406020202030204" charset="0"/>
                        </a:rPr>
                        <a:t>Top 5 Issues Of Most Concern</a:t>
                      </a:r>
                    </a:p>
                  </a:txBody>
                  <a:tcPr marL="121920" marR="121920" marT="60960" marB="60960">
                    <a:solidFill>
                      <a:schemeClr val="accent6">
                        <a:lumMod val="90000"/>
                      </a:schemeClr>
                    </a:solidFill>
                  </a:tcPr>
                </a:tc>
                <a:tc hMerge="1">
                  <a:txBody>
                    <a:bodyPr/>
                    <a:lstStyle/>
                    <a:p>
                      <a:endParaRPr lang="en-IE" sz="1200" b="1" dirty="0"/>
                    </a:p>
                  </a:txBody>
                  <a:tcPr/>
                </a:tc>
                <a:tc hMerge="1">
                  <a:txBody>
                    <a:bodyPr/>
                    <a:lstStyle/>
                    <a:p>
                      <a:pPr algn="ctr"/>
                      <a:endParaRPr lang="en-IE" sz="1200" b="1" dirty="0"/>
                    </a:p>
                  </a:txBody>
                  <a:tcPr/>
                </a:tc>
                <a:extLst>
                  <a:ext uri="{0D108BD9-81ED-4DB2-BD59-A6C34878D82A}">
                    <a16:rowId xmlns:a16="http://schemas.microsoft.com/office/drawing/2014/main" val="1027863133"/>
                  </a:ext>
                </a:extLst>
              </a:tr>
              <a:tr h="288970">
                <a:tc>
                  <a:txBody>
                    <a:bodyPr/>
                    <a:lstStyle/>
                    <a:p>
                      <a:pPr algn="ctr">
                        <a:lnSpc>
                          <a:spcPct val="90000"/>
                        </a:lnSpc>
                      </a:pPr>
                      <a:endParaRPr lang="en-IE" sz="1400" b="1" dirty="0">
                        <a:solidFill>
                          <a:schemeClr val="bg1"/>
                        </a:solidFill>
                        <a:latin typeface="HelveticaNeueLT Std Lt Cn" panose="020B0406020202030204" charset="0"/>
                      </a:endParaRPr>
                    </a:p>
                  </a:txBody>
                  <a:tcPr marL="121920" marR="121920" marT="60960" marB="60960">
                    <a:lnB w="38100" cap="flat" cmpd="sng" algn="ctr">
                      <a:noFill/>
                      <a:prstDash val="solid"/>
                      <a:round/>
                      <a:headEnd type="none" w="med" len="med"/>
                      <a:tailEnd type="none" w="med" len="med"/>
                    </a:lnB>
                    <a:solidFill>
                      <a:schemeClr val="accent6">
                        <a:lumMod val="90000"/>
                      </a:schemeClr>
                    </a:solidFill>
                  </a:tcPr>
                </a:tc>
                <a:tc>
                  <a:txBody>
                    <a:bodyPr/>
                    <a:lstStyle/>
                    <a:p>
                      <a:pPr algn="ctr">
                        <a:lnSpc>
                          <a:spcPct val="90000"/>
                        </a:lnSpc>
                      </a:pPr>
                      <a:r>
                        <a:rPr lang="en-IE" sz="1400" b="1" dirty="0">
                          <a:solidFill>
                            <a:schemeClr val="bg1"/>
                          </a:solidFill>
                          <a:latin typeface="HelveticaNeueLT Std Lt Cn" panose="020B0406020202030204" charset="0"/>
                        </a:rPr>
                        <a:t>NI</a:t>
                      </a:r>
                    </a:p>
                  </a:txBody>
                  <a:tcPr marL="121920" marR="121920" marT="60960" marB="60960">
                    <a:lnB w="38100" cap="flat" cmpd="sng" algn="ctr">
                      <a:noFill/>
                      <a:prstDash val="solid"/>
                      <a:round/>
                      <a:headEnd type="none" w="med" len="med"/>
                      <a:tailEnd type="none" w="med" len="med"/>
                    </a:lnB>
                    <a:solidFill>
                      <a:schemeClr val="accent6">
                        <a:lumMod val="90000"/>
                      </a:schemeClr>
                    </a:solidFill>
                  </a:tcPr>
                </a:tc>
                <a:tc>
                  <a:txBody>
                    <a:bodyPr/>
                    <a:lstStyle/>
                    <a:p>
                      <a:pPr algn="ctr">
                        <a:lnSpc>
                          <a:spcPct val="90000"/>
                        </a:lnSpc>
                      </a:pPr>
                      <a:endParaRPr lang="en-IE" sz="1400" b="1" dirty="0">
                        <a:solidFill>
                          <a:schemeClr val="bg1"/>
                        </a:solidFill>
                        <a:latin typeface="HelveticaNeueLT Std Lt Cn" panose="020B0406020202030204" charset="0"/>
                      </a:endParaRPr>
                    </a:p>
                  </a:txBody>
                  <a:tcPr marL="121920" marR="121920" marT="60960" marB="60960">
                    <a:lnB w="38100" cap="flat" cmpd="sng" algn="ctr">
                      <a:noFill/>
                      <a:prstDash val="solid"/>
                      <a:round/>
                      <a:headEnd type="none" w="med" len="med"/>
                      <a:tailEnd type="none" w="med" len="med"/>
                    </a:lnB>
                    <a:solidFill>
                      <a:schemeClr val="accent6">
                        <a:lumMod val="90000"/>
                      </a:schemeClr>
                    </a:solidFill>
                  </a:tcPr>
                </a:tc>
                <a:extLst>
                  <a:ext uri="{0D108BD9-81ED-4DB2-BD59-A6C34878D82A}">
                    <a16:rowId xmlns:a16="http://schemas.microsoft.com/office/drawing/2014/main" val="658497428"/>
                  </a:ext>
                </a:extLst>
              </a:tr>
              <a:tr h="288970">
                <a:tc>
                  <a:txBody>
                    <a:bodyPr/>
                    <a:lstStyle/>
                    <a:p>
                      <a:pPr algn="ctr">
                        <a:lnSpc>
                          <a:spcPct val="90000"/>
                        </a:lnSpc>
                      </a:pPr>
                      <a:endParaRPr lang="en-IE" sz="1400" b="1" dirty="0">
                        <a:solidFill>
                          <a:schemeClr val="bg1"/>
                        </a:solidFill>
                        <a:latin typeface="HelveticaNeueLT Std Lt Cn" panose="020B0406020202030204" charset="0"/>
                      </a:endParaRPr>
                    </a:p>
                  </a:txBody>
                  <a:tcPr marL="121920" marR="121920" marT="60960" marB="60960">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algn="ctr">
                        <a:lnSpc>
                          <a:spcPct val="90000"/>
                        </a:lnSpc>
                      </a:pPr>
                      <a:r>
                        <a:rPr lang="en-IE" sz="1400" b="1" dirty="0">
                          <a:solidFill>
                            <a:schemeClr val="bg1"/>
                          </a:solidFill>
                          <a:latin typeface="HelveticaNeueLT Std Lt Cn" panose="020B0406020202030204" charset="0"/>
                        </a:rPr>
                        <a:t>(301)</a:t>
                      </a:r>
                    </a:p>
                  </a:txBody>
                  <a:tcPr marL="121920" marR="121920" marT="60960" marB="60960">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algn="ctr">
                        <a:lnSpc>
                          <a:spcPct val="90000"/>
                        </a:lnSpc>
                      </a:pPr>
                      <a:endParaRPr lang="en-IE" sz="1400" b="1" dirty="0">
                        <a:solidFill>
                          <a:schemeClr val="bg1"/>
                        </a:solidFill>
                        <a:latin typeface="HelveticaNeueLT Std Lt Cn" panose="020B0406020202030204" charset="0"/>
                      </a:endParaRPr>
                    </a:p>
                  </a:txBody>
                  <a:tcPr marL="121920" marR="121920" marT="60960" marB="60960">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extLst>
                  <a:ext uri="{0D108BD9-81ED-4DB2-BD59-A6C34878D82A}">
                    <a16:rowId xmlns:a16="http://schemas.microsoft.com/office/drawing/2014/main" val="1529004966"/>
                  </a:ext>
                </a:extLst>
              </a:tr>
              <a:tr h="288970">
                <a:tc>
                  <a:txBody>
                    <a:bodyPr/>
                    <a:lstStyle/>
                    <a:p>
                      <a:pPr algn="ctr">
                        <a:lnSpc>
                          <a:spcPct val="90000"/>
                        </a:lnSpc>
                      </a:pPr>
                      <a:endParaRPr lang="en-IE" sz="1400" b="1" dirty="0">
                        <a:solidFill>
                          <a:schemeClr val="bg1"/>
                        </a:solidFill>
                        <a:latin typeface="HelveticaNeueLT Std Lt Cn" panose="020B0406020202030204" charset="0"/>
                      </a:endParaRPr>
                    </a:p>
                  </a:txBody>
                  <a:tcPr marL="121920" marR="121920" marT="60960" marB="60960">
                    <a:lnT w="38100" cap="flat" cmpd="sng" algn="ctr">
                      <a:noFill/>
                      <a:prstDash val="solid"/>
                      <a:round/>
                      <a:headEnd type="none" w="med" len="med"/>
                      <a:tailEnd type="none" w="med" len="med"/>
                    </a:lnT>
                    <a:solidFill>
                      <a:schemeClr val="accent6">
                        <a:lumMod val="90000"/>
                      </a:schemeClr>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121920" marR="121920" marT="60960" marB="60960">
                    <a:lnT w="38100" cap="flat" cmpd="sng" algn="ctr">
                      <a:noFill/>
                      <a:prstDash val="solid"/>
                      <a:round/>
                      <a:headEnd type="none" w="med" len="med"/>
                      <a:tailEnd type="none" w="med" len="med"/>
                    </a:lnT>
                    <a:solidFill>
                      <a:schemeClr val="accent6">
                        <a:lumMod val="90000"/>
                      </a:schemeClr>
                    </a:solidFill>
                  </a:tcPr>
                </a:tc>
                <a:tc>
                  <a:txBody>
                    <a:bodyPr/>
                    <a:lstStyle/>
                    <a:p>
                      <a:pPr algn="ctr">
                        <a:lnSpc>
                          <a:spcPct val="90000"/>
                        </a:lnSpc>
                      </a:pPr>
                      <a:endParaRPr lang="en-IE" sz="1400" b="1" dirty="0">
                        <a:solidFill>
                          <a:schemeClr val="bg1"/>
                        </a:solidFill>
                        <a:latin typeface="HelveticaNeueLT Std Lt Cn" panose="020B0406020202030204" charset="0"/>
                      </a:endParaRPr>
                    </a:p>
                  </a:txBody>
                  <a:tcPr marL="121920" marR="121920" marT="60960" marB="60960">
                    <a:lnT w="38100" cap="flat" cmpd="sng" algn="ctr">
                      <a:noFill/>
                      <a:prstDash val="solid"/>
                      <a:round/>
                      <a:headEnd type="none" w="med" len="med"/>
                      <a:tailEnd type="none" w="med" len="med"/>
                    </a:lnT>
                    <a:solidFill>
                      <a:schemeClr val="accent6">
                        <a:lumMod val="90000"/>
                      </a:schemeClr>
                    </a:solidFill>
                  </a:tcPr>
                </a:tc>
                <a:extLst>
                  <a:ext uri="{0D108BD9-81ED-4DB2-BD59-A6C34878D82A}">
                    <a16:rowId xmlns:a16="http://schemas.microsoft.com/office/drawing/2014/main" val="3814818332"/>
                  </a:ext>
                </a:extLst>
              </a:tr>
              <a:tr h="504996">
                <a:tc>
                  <a:txBody>
                    <a:bodyPr/>
                    <a:lstStyle/>
                    <a:p>
                      <a:pPr algn="l" fontAlgn="b"/>
                      <a:r>
                        <a:rPr lang="en-IE" sz="1400" b="0" u="none" strike="noStrike" dirty="0">
                          <a:solidFill>
                            <a:srgbClr val="7F7F7F"/>
                          </a:solidFill>
                          <a:effectLst/>
                          <a:latin typeface="HelveticaNeueLT Std Lt Cn" panose="020B0406020202030204" charset="0"/>
                        </a:rPr>
                        <a:t>Food not cooked thoroughly </a:t>
                      </a:r>
                      <a:endParaRPr lang="en-IE" sz="1400" b="0" i="0" u="none" strike="noStrike" dirty="0">
                        <a:solidFill>
                          <a:srgbClr val="7F7F7F"/>
                        </a:solidFill>
                        <a:effectLst/>
                        <a:latin typeface="HelveticaNeueLT Std Lt Cn" panose="020B0406020202030204" charset="0"/>
                      </a:endParaRPr>
                    </a:p>
                  </a:txBody>
                  <a:tcPr marL="121920" marR="121920" marT="8467" marB="0" anchor="ctr"/>
                </a:tc>
                <a:tc>
                  <a:txBody>
                    <a:bodyPr/>
                    <a:lstStyle/>
                    <a:p>
                      <a:pPr algn="ctr" fontAlgn="b"/>
                      <a:r>
                        <a:rPr lang="en-IE" sz="1400" b="0" i="0" u="none" strike="noStrike" dirty="0">
                          <a:solidFill>
                            <a:srgbClr val="7F7F7F"/>
                          </a:solidFill>
                          <a:effectLst/>
                          <a:latin typeface="HelveticaNeueLT Std Lt Cn" panose="020B0406020202030204" charset="0"/>
                        </a:rPr>
                        <a:t>8</a:t>
                      </a:r>
                    </a:p>
                  </a:txBody>
                  <a:tcPr marL="121920" marR="121920" marT="8467" marB="0" anchor="ct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rPr>
                        <a:t>(+3)</a:t>
                      </a:r>
                      <a:endPar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ea typeface="+mn-ea"/>
                        <a:cs typeface="+mn-cs"/>
                      </a:endParaRPr>
                    </a:p>
                  </a:txBody>
                  <a:tcPr marL="121920" marR="121920" marT="8467" marB="0" anchor="ctr"/>
                </a:tc>
                <a:extLst>
                  <a:ext uri="{0D108BD9-81ED-4DB2-BD59-A6C34878D82A}">
                    <a16:rowId xmlns:a16="http://schemas.microsoft.com/office/drawing/2014/main" val="173555395"/>
                  </a:ext>
                </a:extLst>
              </a:tr>
              <a:tr h="504996">
                <a:tc>
                  <a:txBody>
                    <a:bodyPr/>
                    <a:lstStyle/>
                    <a:p>
                      <a:pPr algn="l" fontAlgn="b"/>
                      <a:r>
                        <a:rPr lang="en-IE" sz="1400" b="0" u="none" strike="noStrike" dirty="0">
                          <a:solidFill>
                            <a:srgbClr val="7F7F7F"/>
                          </a:solidFill>
                          <a:effectLst/>
                          <a:latin typeface="HelveticaNeueLT Std Lt Cn" panose="020B0406020202030204" charset="0"/>
                        </a:rPr>
                        <a:t>Chicken - Preparation</a:t>
                      </a:r>
                      <a:endParaRPr lang="en-IE" sz="1400" b="0" i="0" u="none" strike="noStrike" dirty="0">
                        <a:solidFill>
                          <a:srgbClr val="7F7F7F"/>
                        </a:solidFill>
                        <a:effectLst/>
                        <a:latin typeface="HelveticaNeueLT Std Lt Cn" panose="020B0406020202030204" charset="0"/>
                      </a:endParaRPr>
                    </a:p>
                  </a:txBody>
                  <a:tcPr marL="121920" marR="121920" marT="8467" marB="0" anchor="ctr"/>
                </a:tc>
                <a:tc>
                  <a:txBody>
                    <a:bodyPr/>
                    <a:lstStyle/>
                    <a:p>
                      <a:pPr algn="ctr" fontAlgn="b"/>
                      <a:r>
                        <a:rPr lang="en-IE" sz="1400" b="0" i="0" u="none" strike="noStrike" dirty="0">
                          <a:solidFill>
                            <a:srgbClr val="7F7F7F"/>
                          </a:solidFill>
                          <a:effectLst/>
                          <a:latin typeface="HelveticaNeueLT Std Lt Cn" panose="020B0406020202030204" charset="0"/>
                        </a:rPr>
                        <a:t>7</a:t>
                      </a:r>
                    </a:p>
                  </a:txBody>
                  <a:tcPr marL="121920" marR="121920" marT="8467" marB="0" anchor="ct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rPr>
                        <a:t>(-5)</a:t>
                      </a:r>
                      <a:endPar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ea typeface="+mn-ea"/>
                        <a:cs typeface="+mn-cs"/>
                      </a:endParaRPr>
                    </a:p>
                  </a:txBody>
                  <a:tcPr marL="121920" marR="121920" marT="8467" marB="0" anchor="ctr"/>
                </a:tc>
                <a:extLst>
                  <a:ext uri="{0D108BD9-81ED-4DB2-BD59-A6C34878D82A}">
                    <a16:rowId xmlns:a16="http://schemas.microsoft.com/office/drawing/2014/main" val="1878957325"/>
                  </a:ext>
                </a:extLst>
              </a:tr>
              <a:tr h="504996">
                <a:tc>
                  <a:txBody>
                    <a:bodyPr/>
                    <a:lstStyle/>
                    <a:p>
                      <a:pPr algn="l" fontAlgn="b"/>
                      <a:r>
                        <a:rPr lang="fi-FI" sz="1400" b="0" u="none" strike="noStrike" dirty="0">
                          <a:solidFill>
                            <a:srgbClr val="7F7F7F"/>
                          </a:solidFill>
                          <a:effectLst/>
                          <a:latin typeface="HelveticaNeueLT Std Lt Cn" panose="020B0406020202030204" charset="0"/>
                        </a:rPr>
                        <a:t>Food poisoning (Salmonella/ Listeria/E.coli)</a:t>
                      </a:r>
                      <a:endParaRPr lang="fi-FI" sz="1400" b="0" i="0" u="none" strike="noStrike" dirty="0">
                        <a:solidFill>
                          <a:srgbClr val="7F7F7F"/>
                        </a:solidFill>
                        <a:effectLst/>
                        <a:latin typeface="HelveticaNeueLT Std Lt Cn" panose="020B0406020202030204" charset="0"/>
                      </a:endParaRPr>
                    </a:p>
                  </a:txBody>
                  <a:tcPr marL="121920" marR="121920" marT="8467" marB="0" anchor="ctr"/>
                </a:tc>
                <a:tc>
                  <a:txBody>
                    <a:bodyPr/>
                    <a:lstStyle/>
                    <a:p>
                      <a:pPr algn="ctr" fontAlgn="b"/>
                      <a:r>
                        <a:rPr lang="en-IE" sz="1400" b="0" i="0" u="none" strike="noStrike" dirty="0">
                          <a:solidFill>
                            <a:srgbClr val="7F7F7F"/>
                          </a:solidFill>
                          <a:effectLst/>
                          <a:latin typeface="HelveticaNeueLT Std Lt Cn" panose="020B0406020202030204" charset="0"/>
                        </a:rPr>
                        <a:t>7</a:t>
                      </a:r>
                    </a:p>
                  </a:txBody>
                  <a:tcPr marL="121920" marR="121920" marT="8467" marB="0" anchor="ct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rPr>
                        <a:t>(-3)</a:t>
                      </a:r>
                      <a:endPar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ea typeface="+mn-ea"/>
                        <a:cs typeface="+mn-cs"/>
                      </a:endParaRPr>
                    </a:p>
                  </a:txBody>
                  <a:tcPr marL="121920" marR="121920" marT="8467" marB="0" anchor="ctr"/>
                </a:tc>
                <a:extLst>
                  <a:ext uri="{0D108BD9-81ED-4DB2-BD59-A6C34878D82A}">
                    <a16:rowId xmlns:a16="http://schemas.microsoft.com/office/drawing/2014/main" val="335191204"/>
                  </a:ext>
                </a:extLst>
              </a:tr>
              <a:tr h="504996">
                <a:tc>
                  <a:txBody>
                    <a:bodyPr/>
                    <a:lstStyle/>
                    <a:p>
                      <a:pPr algn="l" fontAlgn="b"/>
                      <a:r>
                        <a:rPr lang="en-IE" sz="1400" b="0" u="none" strike="noStrike" dirty="0">
                          <a:solidFill>
                            <a:srgbClr val="7F7F7F"/>
                          </a:solidFill>
                          <a:effectLst/>
                          <a:latin typeface="HelveticaNeueLT Std Lt Cn" panose="020B0406020202030204" charset="0"/>
                        </a:rPr>
                        <a:t>Additives/ E-numbers/Dyes/Preservatives</a:t>
                      </a:r>
                    </a:p>
                  </a:txBody>
                  <a:tcPr marL="121920" marR="121920" marT="8467" marB="0" anchor="ctr"/>
                </a:tc>
                <a:tc>
                  <a:txBody>
                    <a:bodyPr/>
                    <a:lstStyle/>
                    <a:p>
                      <a:pPr marL="0" algn="ctr" defTabSz="924282" rtl="0" eaLnBrk="1" fontAlgn="b" latinLnBrk="0" hangingPunct="1"/>
                      <a:r>
                        <a:rPr lang="en-IE" sz="1400" b="0" i="0" u="none" strike="noStrike" kern="1200" dirty="0">
                          <a:solidFill>
                            <a:srgbClr val="7F7F7F"/>
                          </a:solidFill>
                          <a:effectLst/>
                          <a:latin typeface="HelveticaNeueLT Std Lt Cn" panose="020B0406020202030204" charset="0"/>
                          <a:ea typeface="+mn-ea"/>
                          <a:cs typeface="+mn-cs"/>
                        </a:rPr>
                        <a:t>7</a:t>
                      </a:r>
                    </a:p>
                  </a:txBody>
                  <a:tcPr marL="121920" marR="121920" marT="8467" marB="0" anchor="ct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rPr>
                        <a:t>(+2)</a:t>
                      </a:r>
                      <a:endPar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ea typeface="+mn-ea"/>
                        <a:cs typeface="+mn-cs"/>
                      </a:endParaRPr>
                    </a:p>
                  </a:txBody>
                  <a:tcPr marL="121920" marR="121920" marT="8467" marB="0" anchor="ctr"/>
                </a:tc>
                <a:extLst>
                  <a:ext uri="{0D108BD9-81ED-4DB2-BD59-A6C34878D82A}">
                    <a16:rowId xmlns:a16="http://schemas.microsoft.com/office/drawing/2014/main" val="4117980877"/>
                  </a:ext>
                </a:extLst>
              </a:tr>
              <a:tr h="504996">
                <a:tc>
                  <a:txBody>
                    <a:bodyPr/>
                    <a:lstStyle/>
                    <a:p>
                      <a:pPr algn="l" fontAlgn="b"/>
                      <a:r>
                        <a:rPr lang="en-IE" sz="1400" b="0" u="none" strike="noStrike" dirty="0">
                          <a:solidFill>
                            <a:srgbClr val="7F7F7F"/>
                          </a:solidFill>
                          <a:effectLst/>
                          <a:latin typeface="HelveticaNeueLT Std Lt Cn" panose="020B0406020202030204" charset="0"/>
                        </a:rPr>
                        <a:t>Sugar content</a:t>
                      </a:r>
                      <a:endParaRPr lang="en-IE" sz="1400" b="0" i="0" u="none" strike="noStrike" dirty="0">
                        <a:solidFill>
                          <a:srgbClr val="7F7F7F"/>
                        </a:solidFill>
                        <a:effectLst/>
                        <a:latin typeface="HelveticaNeueLT Std Lt Cn" panose="020B0406020202030204" charset="0"/>
                      </a:endParaRPr>
                    </a:p>
                  </a:txBody>
                  <a:tcPr marL="121920" marR="121920" marT="8467" marB="0" anchor="ctr"/>
                </a:tc>
                <a:tc>
                  <a:txBody>
                    <a:bodyPr/>
                    <a:lstStyle/>
                    <a:p>
                      <a:pPr marL="0" algn="ctr" defTabSz="924282" rtl="0" eaLnBrk="1" fontAlgn="b" latinLnBrk="0" hangingPunct="1"/>
                      <a:r>
                        <a:rPr lang="en-IE" sz="1400" b="0" i="0" u="none" strike="noStrike" kern="1200" dirty="0">
                          <a:solidFill>
                            <a:srgbClr val="7F7F7F"/>
                          </a:solidFill>
                          <a:effectLst/>
                          <a:latin typeface="HelveticaNeueLT Std Lt Cn" panose="020B0406020202030204" charset="0"/>
                          <a:ea typeface="+mn-ea"/>
                          <a:cs typeface="+mn-cs"/>
                        </a:rPr>
                        <a:t>5</a:t>
                      </a:r>
                    </a:p>
                  </a:txBody>
                  <a:tcPr marL="121920" marR="121920" marT="8467" marB="0" anchor="ctr"/>
                </a:tc>
                <a:tc>
                  <a:txBody>
                    <a:bodyPr/>
                    <a:lstStyle/>
                    <a:p>
                      <a:pPr marL="0" marR="0" lvl="0" indent="0" algn="ctr" defTabSz="924282" rtl="0" eaLnBrk="1" fontAlgn="b" latinLnBrk="0" hangingPunct="1">
                        <a:lnSpc>
                          <a:spcPct val="100000"/>
                        </a:lnSpc>
                        <a:spcBef>
                          <a:spcPts val="0"/>
                        </a:spcBef>
                        <a:spcAft>
                          <a:spcPts val="0"/>
                        </a:spcAft>
                        <a:buClrTx/>
                        <a:buSzTx/>
                        <a:buFontTx/>
                        <a:buNone/>
                        <a:tabLst/>
                        <a:defRPr/>
                      </a:pPr>
                      <a:r>
                        <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rPr>
                        <a:t>(+1)</a:t>
                      </a:r>
                      <a:endParaRPr kumimoji="0" lang="en-IE" sz="1400" b="0" i="1" u="none" strike="noStrike" kern="1200" cap="none" spc="0" normalizeH="0" baseline="0" noProof="0" dirty="0">
                        <a:ln>
                          <a:noFill/>
                        </a:ln>
                        <a:solidFill>
                          <a:srgbClr val="7F7F7F"/>
                        </a:solidFill>
                        <a:effectLst/>
                        <a:uLnTx/>
                        <a:uFillTx/>
                        <a:latin typeface="HelveticaNeueLT Std Lt Cn" panose="020B0406020202030204" charset="0"/>
                        <a:ea typeface="+mn-ea"/>
                        <a:cs typeface="+mn-cs"/>
                      </a:endParaRPr>
                    </a:p>
                  </a:txBody>
                  <a:tcPr marL="121920" marR="121920" marT="8467" marB="0" anchor="ctr"/>
                </a:tc>
                <a:extLst>
                  <a:ext uri="{0D108BD9-81ED-4DB2-BD59-A6C34878D82A}">
                    <a16:rowId xmlns:a16="http://schemas.microsoft.com/office/drawing/2014/main" val="4179605741"/>
                  </a:ext>
                </a:extLst>
              </a:tr>
            </a:tbl>
          </a:graphicData>
        </a:graphic>
      </p:graphicFrame>
      <p:sp>
        <p:nvSpPr>
          <p:cNvPr id="22" name="Slide Number Placeholder 3">
            <a:extLst>
              <a:ext uri="{FF2B5EF4-FFF2-40B4-BE49-F238E27FC236}">
                <a16:creationId xmlns:a16="http://schemas.microsoft.com/office/drawing/2014/main" id="{98E3D527-A9BB-4320-8521-7D9080CDAA88}"/>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13</a:t>
            </a:fld>
            <a:r>
              <a:rPr lang="en-GB" dirty="0"/>
              <a:t> ‒ </a:t>
            </a:r>
          </a:p>
        </p:txBody>
      </p:sp>
      <p:cxnSp>
        <p:nvCxnSpPr>
          <p:cNvPr id="23" name="Straight Connector 35">
            <a:extLst>
              <a:ext uri="{FF2B5EF4-FFF2-40B4-BE49-F238E27FC236}">
                <a16:creationId xmlns:a16="http://schemas.microsoft.com/office/drawing/2014/main" id="{8D18A01E-8DD2-4E0C-9DAA-38524DC362C6}"/>
              </a:ext>
            </a:extLst>
          </p:cNvPr>
          <p:cNvCxnSpPr>
            <a:cxnSpLocks/>
          </p:cNvCxnSpPr>
          <p:nvPr/>
        </p:nvCxnSpPr>
        <p:spPr>
          <a:xfrm flipV="1">
            <a:off x="6096000" y="1447800"/>
            <a:ext cx="0" cy="42976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74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B66CDE1-BCEE-4A3B-936A-D1FC21AC93B0}"/>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Foods Of Most Concern (1st Mention Trended)</a:t>
            </a:r>
          </a:p>
        </p:txBody>
      </p:sp>
      <p:sp>
        <p:nvSpPr>
          <p:cNvPr id="10" name="Text Placeholder 9">
            <a:extLst>
              <a:ext uri="{FF2B5EF4-FFF2-40B4-BE49-F238E27FC236}">
                <a16:creationId xmlns:a16="http://schemas.microsoft.com/office/drawing/2014/main" id="{F1C0B0C3-8E4D-4EF7-838B-7DC3D83152AF}"/>
              </a:ext>
            </a:extLst>
          </p:cNvPr>
          <p:cNvSpPr>
            <a:spLocks noGrp="1"/>
          </p:cNvSpPr>
          <p:nvPr>
            <p:ph type="body" sz="quarter" idx="15"/>
          </p:nvPr>
        </p:nvSpPr>
        <p:spPr>
          <a:xfrm>
            <a:off x="404786" y="883335"/>
            <a:ext cx="9355277" cy="323165"/>
          </a:xfrm>
        </p:spPr>
        <p:txBody>
          <a:bodyPr/>
          <a:lstStyle/>
          <a:p>
            <a:r>
              <a:rPr lang="en-IE" dirty="0">
                <a:latin typeface="HelveticaNeueLT Std Lt Cn" panose="020B0406020202030204" charset="0"/>
              </a:rPr>
              <a:t>Chicken remains the food of most concern (33%) followed by raw mince meat at 12% (up 4 points).</a:t>
            </a:r>
          </a:p>
        </p:txBody>
      </p:sp>
      <p:sp>
        <p:nvSpPr>
          <p:cNvPr id="11" name="Text Placeholder 10">
            <a:extLst>
              <a:ext uri="{FF2B5EF4-FFF2-40B4-BE49-F238E27FC236}">
                <a16:creationId xmlns:a16="http://schemas.microsoft.com/office/drawing/2014/main" id="{F692534F-6B21-42D2-AF54-E23C7A6AF197}"/>
              </a:ext>
            </a:extLst>
          </p:cNvPr>
          <p:cNvSpPr>
            <a:spLocks noGrp="1"/>
          </p:cNvSpPr>
          <p:nvPr>
            <p:ph type="body" sz="quarter" idx="17"/>
          </p:nvPr>
        </p:nvSpPr>
        <p:spPr>
          <a:xfrm>
            <a:off x="506896" y="5909846"/>
            <a:ext cx="8686800" cy="338554"/>
          </a:xfrm>
        </p:spPr>
        <p:txBody>
          <a:bodyPr/>
          <a:lstStyle/>
          <a:p>
            <a:r>
              <a:rPr lang="en-IE" dirty="0"/>
              <a:t>Q.13b	Which of these foods if any would you be MOST concerned about when thinking about food safety? And the second most concerned? And the third?</a:t>
            </a:r>
          </a:p>
          <a:p>
            <a:r>
              <a:rPr lang="en-IE" dirty="0"/>
              <a:t>Base:	All Respondents:  803</a:t>
            </a:r>
          </a:p>
        </p:txBody>
      </p:sp>
      <p:graphicFrame>
        <p:nvGraphicFramePr>
          <p:cNvPr id="14" name="Table 13">
            <a:extLst>
              <a:ext uri="{FF2B5EF4-FFF2-40B4-BE49-F238E27FC236}">
                <a16:creationId xmlns:a16="http://schemas.microsoft.com/office/drawing/2014/main" id="{4A78C0DD-9301-4636-B26A-895BC1233A88}"/>
              </a:ext>
            </a:extLst>
          </p:cNvPr>
          <p:cNvGraphicFramePr>
            <a:graphicFrameLocks noGrp="1"/>
          </p:cNvGraphicFramePr>
          <p:nvPr>
            <p:extLst>
              <p:ext uri="{D42A27DB-BD31-4B8C-83A1-F6EECF244321}">
                <p14:modId xmlns:p14="http://schemas.microsoft.com/office/powerpoint/2010/main" val="3461311556"/>
              </p:ext>
            </p:extLst>
          </p:nvPr>
        </p:nvGraphicFramePr>
        <p:xfrm>
          <a:off x="381000" y="1524000"/>
          <a:ext cx="11382430" cy="3718847"/>
        </p:xfrm>
        <a:graphic>
          <a:graphicData uri="http://schemas.openxmlformats.org/drawingml/2006/table">
            <a:tbl>
              <a:tblPr firstRow="1" bandRow="1">
                <a:tableStyleId>{5C22544A-7EE6-4342-B048-85BDC9FD1C3A}</a:tableStyleId>
              </a:tblPr>
              <a:tblGrid>
                <a:gridCol w="4583355">
                  <a:extLst>
                    <a:ext uri="{9D8B030D-6E8A-4147-A177-3AD203B41FA5}">
                      <a16:colId xmlns:a16="http://schemas.microsoft.com/office/drawing/2014/main" val="1761372298"/>
                    </a:ext>
                  </a:extLst>
                </a:gridCol>
                <a:gridCol w="1359815">
                  <a:extLst>
                    <a:ext uri="{9D8B030D-6E8A-4147-A177-3AD203B41FA5}">
                      <a16:colId xmlns:a16="http://schemas.microsoft.com/office/drawing/2014/main" val="623540443"/>
                    </a:ext>
                  </a:extLst>
                </a:gridCol>
                <a:gridCol w="1359815">
                  <a:extLst>
                    <a:ext uri="{9D8B030D-6E8A-4147-A177-3AD203B41FA5}">
                      <a16:colId xmlns:a16="http://schemas.microsoft.com/office/drawing/2014/main" val="3560951335"/>
                    </a:ext>
                  </a:extLst>
                </a:gridCol>
                <a:gridCol w="1359815">
                  <a:extLst>
                    <a:ext uri="{9D8B030D-6E8A-4147-A177-3AD203B41FA5}">
                      <a16:colId xmlns:a16="http://schemas.microsoft.com/office/drawing/2014/main" val="2243078280"/>
                    </a:ext>
                  </a:extLst>
                </a:gridCol>
                <a:gridCol w="1359815">
                  <a:extLst>
                    <a:ext uri="{9D8B030D-6E8A-4147-A177-3AD203B41FA5}">
                      <a16:colId xmlns:a16="http://schemas.microsoft.com/office/drawing/2014/main" val="535977833"/>
                    </a:ext>
                  </a:extLst>
                </a:gridCol>
                <a:gridCol w="1359815">
                  <a:extLst>
                    <a:ext uri="{9D8B030D-6E8A-4147-A177-3AD203B41FA5}">
                      <a16:colId xmlns:a16="http://schemas.microsoft.com/office/drawing/2014/main" val="1356689971"/>
                    </a:ext>
                  </a:extLst>
                </a:gridCol>
              </a:tblGrid>
              <a:tr h="284987">
                <a:tc>
                  <a:txBody>
                    <a:bodyPr/>
                    <a:lstStyle/>
                    <a:p>
                      <a:pPr marL="0" algn="l" defTabSz="924282" rtl="0" eaLnBrk="1" latinLnBrk="0" hangingPunct="1">
                        <a:lnSpc>
                          <a:spcPct val="90000"/>
                        </a:lnSpc>
                      </a:pPr>
                      <a:endParaRPr lang="en-IE" sz="1400" b="1" kern="1200" dirty="0">
                        <a:solidFill>
                          <a:schemeClr val="dk1"/>
                        </a:solidFill>
                        <a:latin typeface="+mn-lt"/>
                        <a:ea typeface="+mn-ea"/>
                        <a:cs typeface="+mn-cs"/>
                      </a:endParaRPr>
                    </a:p>
                  </a:txBody>
                  <a:tcPr marL="121920" marR="121920" marT="0" marB="0" anchor="ctr"/>
                </a:tc>
                <a:tc>
                  <a:txBody>
                    <a:bodyPr/>
                    <a:lstStyle/>
                    <a:p>
                      <a:pPr marL="0" algn="ctr" defTabSz="924282" rtl="0" eaLnBrk="1" latinLnBrk="0" hangingPunct="1">
                        <a:lnSpc>
                          <a:spcPct val="90000"/>
                        </a:lnSpc>
                      </a:pPr>
                      <a:r>
                        <a:rPr lang="en-IE" sz="1400" kern="1200" dirty="0"/>
                        <a:t>ST 17</a:t>
                      </a:r>
                      <a:endParaRPr lang="en-IE" sz="1400" b="1" kern="1200" dirty="0">
                        <a:solidFill>
                          <a:schemeClr val="bg1"/>
                        </a:solidFill>
                        <a:latin typeface="+mn-lt"/>
                        <a:ea typeface="+mn-ea"/>
                        <a:cs typeface="+mn-cs"/>
                      </a:endParaRPr>
                    </a:p>
                  </a:txBody>
                  <a:tcPr marL="121920" marR="121920" marT="0" marB="0" anchor="ctr"/>
                </a:tc>
                <a:tc>
                  <a:txBody>
                    <a:bodyPr/>
                    <a:lstStyle/>
                    <a:p>
                      <a:pPr marL="0" algn="ctr" defTabSz="924282" rtl="0" eaLnBrk="1" latinLnBrk="0" hangingPunct="1">
                        <a:lnSpc>
                          <a:spcPct val="90000"/>
                        </a:lnSpc>
                      </a:pPr>
                      <a:r>
                        <a:rPr lang="en-IE" sz="1400" kern="1200" dirty="0"/>
                        <a:t>ST 18</a:t>
                      </a:r>
                      <a:endParaRPr lang="en-IE" sz="1400" b="1" kern="1200" dirty="0">
                        <a:solidFill>
                          <a:schemeClr val="bg1"/>
                        </a:solidFill>
                        <a:latin typeface="+mn-lt"/>
                        <a:ea typeface="+mn-ea"/>
                        <a:cs typeface="+mn-cs"/>
                      </a:endParaRPr>
                    </a:p>
                  </a:txBody>
                  <a:tcPr marL="121920" marR="121920" marT="0" marB="0" anchor="ctr"/>
                </a:tc>
                <a:tc>
                  <a:txBody>
                    <a:bodyPr/>
                    <a:lstStyle/>
                    <a:p>
                      <a:pPr marL="0" algn="ctr" defTabSz="924282" rtl="0" eaLnBrk="1" latinLnBrk="0" hangingPunct="1">
                        <a:lnSpc>
                          <a:spcPct val="90000"/>
                        </a:lnSpc>
                      </a:pPr>
                      <a:r>
                        <a:rPr lang="en-IE" sz="1400" kern="1200" dirty="0"/>
                        <a:t>ST 19</a:t>
                      </a:r>
                      <a:endParaRPr lang="en-IE" sz="1400" b="1" kern="1200" dirty="0">
                        <a:solidFill>
                          <a:schemeClr val="bg1"/>
                        </a:solidFill>
                        <a:latin typeface="+mn-lt"/>
                        <a:ea typeface="+mn-ea"/>
                        <a:cs typeface="+mn-cs"/>
                      </a:endParaRPr>
                    </a:p>
                  </a:txBody>
                  <a:tcPr marL="121920" marR="121920" marT="0" marB="0" anchor="ctr"/>
                </a:tc>
                <a:tc>
                  <a:txBody>
                    <a:bodyPr/>
                    <a:lstStyle/>
                    <a:p>
                      <a:pPr marL="0" algn="ctr" defTabSz="924282" rtl="0" eaLnBrk="1" latinLnBrk="0" hangingPunct="1">
                        <a:lnSpc>
                          <a:spcPct val="90000"/>
                        </a:lnSpc>
                      </a:pPr>
                      <a:r>
                        <a:rPr lang="en-IE" sz="1400" kern="1200" dirty="0"/>
                        <a:t>ST 20</a:t>
                      </a:r>
                      <a:endParaRPr lang="en-IE" sz="1400" b="1" kern="1200" dirty="0">
                        <a:solidFill>
                          <a:schemeClr val="bg1"/>
                        </a:solidFill>
                        <a:latin typeface="+mn-lt"/>
                        <a:ea typeface="+mn-ea"/>
                        <a:cs typeface="+mn-cs"/>
                      </a:endParaRPr>
                    </a:p>
                  </a:txBody>
                  <a:tcPr marL="121920" marR="121920" marT="0" marB="0" anchor="ctr"/>
                </a:tc>
                <a:tc>
                  <a:txBody>
                    <a:bodyPr/>
                    <a:lstStyle/>
                    <a:p>
                      <a:pPr marL="0" algn="ctr" defTabSz="924282" rtl="0" eaLnBrk="1" latinLnBrk="0" hangingPunct="1">
                        <a:lnSpc>
                          <a:spcPct val="90000"/>
                        </a:lnSpc>
                      </a:pPr>
                      <a:r>
                        <a:rPr lang="en-IE" sz="1400" kern="1200" dirty="0"/>
                        <a:t>ST 21</a:t>
                      </a:r>
                      <a:endParaRPr lang="en-IE" sz="1400" b="1" kern="1200" dirty="0">
                        <a:solidFill>
                          <a:schemeClr val="bg1"/>
                        </a:solidFill>
                        <a:latin typeface="+mn-lt"/>
                        <a:ea typeface="+mn-ea"/>
                        <a:cs typeface="+mn-cs"/>
                      </a:endParaRPr>
                    </a:p>
                  </a:txBody>
                  <a:tcPr marL="121920" marR="121920" marT="0" marB="0" anchor="ctr"/>
                </a:tc>
                <a:extLst>
                  <a:ext uri="{0D108BD9-81ED-4DB2-BD59-A6C34878D82A}">
                    <a16:rowId xmlns:a16="http://schemas.microsoft.com/office/drawing/2014/main" val="2362487610"/>
                  </a:ext>
                </a:extLst>
              </a:tr>
              <a:tr h="274320">
                <a:tc>
                  <a:txBody>
                    <a:bodyPr/>
                    <a:lstStyle/>
                    <a:p>
                      <a:pPr marL="0" algn="l" defTabSz="924282" rtl="0" eaLnBrk="1" latinLnBrk="0" hangingPunct="1">
                        <a:lnSpc>
                          <a:spcPct val="90000"/>
                        </a:lnSpc>
                      </a:pPr>
                      <a:endParaRPr lang="en-IE" sz="1400" b="1" kern="1200" dirty="0">
                        <a:solidFill>
                          <a:schemeClr val="bg1"/>
                        </a:solidFill>
                        <a:latin typeface="+mn-lt"/>
                        <a:ea typeface="+mn-ea"/>
                        <a:cs typeface="+mn-cs"/>
                      </a:endParaRPr>
                    </a:p>
                  </a:txBody>
                  <a:tcPr marL="121920" marR="121920" marT="0" marB="0" anchor="ctr">
                    <a:solidFill>
                      <a:schemeClr val="accent1"/>
                    </a:solidFill>
                  </a:tcPr>
                </a:tc>
                <a:tc>
                  <a:txBody>
                    <a:bodyPr/>
                    <a:lstStyle/>
                    <a:p>
                      <a:pPr marL="0" algn="ctr" defTabSz="924282" rtl="0" eaLnBrk="1" latinLnBrk="0" hangingPunct="1">
                        <a:lnSpc>
                          <a:spcPct val="90000"/>
                        </a:lnSpc>
                      </a:pPr>
                      <a:r>
                        <a:rPr lang="en-IE" sz="1400" b="1" kern="1200" dirty="0">
                          <a:solidFill>
                            <a:schemeClr val="bg1"/>
                          </a:solidFill>
                        </a:rPr>
                        <a:t>(805)</a:t>
                      </a:r>
                      <a:endParaRPr lang="en-IE" sz="1400" b="1" kern="1200" dirty="0">
                        <a:solidFill>
                          <a:schemeClr val="bg1"/>
                        </a:solidFill>
                        <a:latin typeface="+mn-lt"/>
                        <a:ea typeface="+mn-ea"/>
                        <a:cs typeface="+mn-cs"/>
                      </a:endParaRPr>
                    </a:p>
                  </a:txBody>
                  <a:tcPr marL="121920" marR="121920" marT="0" marB="0" anchor="ctr">
                    <a:solidFill>
                      <a:schemeClr val="accent1"/>
                    </a:solidFill>
                  </a:tcPr>
                </a:tc>
                <a:tc>
                  <a:txBody>
                    <a:bodyPr/>
                    <a:lstStyle/>
                    <a:p>
                      <a:pPr marL="0" algn="ctr" defTabSz="924282" rtl="0" eaLnBrk="1" latinLnBrk="0" hangingPunct="1">
                        <a:lnSpc>
                          <a:spcPct val="90000"/>
                        </a:lnSpc>
                      </a:pPr>
                      <a:r>
                        <a:rPr lang="en-IE" sz="1400" b="1" kern="1200" dirty="0">
                          <a:solidFill>
                            <a:schemeClr val="bg1"/>
                          </a:solidFill>
                        </a:rPr>
                        <a:t>(805)</a:t>
                      </a:r>
                      <a:endParaRPr lang="en-IE" sz="1400" b="1" kern="1200" dirty="0">
                        <a:solidFill>
                          <a:schemeClr val="bg1"/>
                        </a:solidFill>
                        <a:latin typeface="+mn-lt"/>
                        <a:ea typeface="+mn-ea"/>
                        <a:cs typeface="+mn-cs"/>
                      </a:endParaRPr>
                    </a:p>
                  </a:txBody>
                  <a:tcPr marL="121920" marR="121920" marT="0" marB="0" anchor="ctr">
                    <a:solidFill>
                      <a:schemeClr val="accent1"/>
                    </a:solidFill>
                  </a:tcPr>
                </a:tc>
                <a:tc>
                  <a:txBody>
                    <a:bodyPr/>
                    <a:lstStyle/>
                    <a:p>
                      <a:pPr marL="0" algn="ctr" defTabSz="924282" rtl="0" eaLnBrk="1" latinLnBrk="0" hangingPunct="1">
                        <a:lnSpc>
                          <a:spcPct val="90000"/>
                        </a:lnSpc>
                      </a:pPr>
                      <a:r>
                        <a:rPr lang="en-IE" sz="1400" b="1" kern="1200" dirty="0">
                          <a:solidFill>
                            <a:schemeClr val="bg1"/>
                          </a:solidFill>
                        </a:rPr>
                        <a:t>(808)</a:t>
                      </a:r>
                      <a:endParaRPr lang="en-IE" sz="1400" b="1" kern="1200" dirty="0">
                        <a:solidFill>
                          <a:schemeClr val="bg1"/>
                        </a:solidFill>
                        <a:latin typeface="+mn-lt"/>
                        <a:ea typeface="+mn-ea"/>
                        <a:cs typeface="+mn-cs"/>
                      </a:endParaRPr>
                    </a:p>
                  </a:txBody>
                  <a:tcPr marL="121920" marR="121920" marT="0" marB="0" anchor="ctr">
                    <a:solidFill>
                      <a:schemeClr val="accent1"/>
                    </a:solidFill>
                  </a:tcPr>
                </a:tc>
                <a:tc>
                  <a:txBody>
                    <a:bodyPr/>
                    <a:lstStyle/>
                    <a:p>
                      <a:pPr marL="0" algn="ctr" defTabSz="924282" rtl="0" eaLnBrk="1" latinLnBrk="0" hangingPunct="1">
                        <a:lnSpc>
                          <a:spcPct val="90000"/>
                        </a:lnSpc>
                      </a:pPr>
                      <a:r>
                        <a:rPr lang="en-IE" sz="1400" b="1" kern="1200" dirty="0">
                          <a:solidFill>
                            <a:schemeClr val="bg1"/>
                          </a:solidFill>
                        </a:rPr>
                        <a:t>(813)</a:t>
                      </a:r>
                      <a:endParaRPr lang="en-IE" sz="1400" b="1" kern="1200" dirty="0">
                        <a:solidFill>
                          <a:schemeClr val="bg1"/>
                        </a:solidFill>
                        <a:latin typeface="+mn-lt"/>
                        <a:ea typeface="+mn-ea"/>
                        <a:cs typeface="+mn-cs"/>
                      </a:endParaRPr>
                    </a:p>
                  </a:txBody>
                  <a:tcPr marL="121920" marR="121920" marT="0" marB="0" anchor="ctr">
                    <a:solidFill>
                      <a:schemeClr val="accent1"/>
                    </a:solidFill>
                  </a:tcPr>
                </a:tc>
                <a:tc>
                  <a:txBody>
                    <a:bodyPr/>
                    <a:lstStyle/>
                    <a:p>
                      <a:pPr marL="0" algn="ctr" defTabSz="924282" rtl="0" eaLnBrk="1" latinLnBrk="0" hangingPunct="1">
                        <a:lnSpc>
                          <a:spcPct val="90000"/>
                        </a:lnSpc>
                      </a:pPr>
                      <a:r>
                        <a:rPr lang="en-IE" sz="1400" b="1" kern="1200" dirty="0">
                          <a:solidFill>
                            <a:schemeClr val="bg1"/>
                          </a:solidFill>
                        </a:rPr>
                        <a:t>(803)</a:t>
                      </a:r>
                      <a:endParaRPr lang="en-IE" sz="1400" b="1" kern="1200" dirty="0">
                        <a:solidFill>
                          <a:schemeClr val="bg1"/>
                        </a:solidFill>
                        <a:latin typeface="+mn-lt"/>
                        <a:ea typeface="+mn-ea"/>
                        <a:cs typeface="+mn-cs"/>
                      </a:endParaRPr>
                    </a:p>
                  </a:txBody>
                  <a:tcPr marL="121920" marR="121920" marT="0" marB="0" anchor="ctr">
                    <a:solidFill>
                      <a:schemeClr val="accent1"/>
                    </a:solidFill>
                  </a:tcPr>
                </a:tc>
                <a:extLst>
                  <a:ext uri="{0D108BD9-81ED-4DB2-BD59-A6C34878D82A}">
                    <a16:rowId xmlns:a16="http://schemas.microsoft.com/office/drawing/2014/main" val="1842621530"/>
                  </a:ext>
                </a:extLst>
              </a:tr>
              <a:tr h="274320">
                <a:tc>
                  <a:txBody>
                    <a:bodyPr/>
                    <a:lstStyle/>
                    <a:p>
                      <a:pPr marL="0" algn="l" defTabSz="924282" rtl="0" eaLnBrk="1" latinLnBrk="0" hangingPunct="1">
                        <a:lnSpc>
                          <a:spcPct val="90000"/>
                        </a:lnSpc>
                      </a:pPr>
                      <a:endParaRPr lang="en-IE" sz="1400" b="1" kern="1200" dirty="0">
                        <a:solidFill>
                          <a:schemeClr val="bg1"/>
                        </a:solidFill>
                        <a:latin typeface="+mn-lt"/>
                        <a:ea typeface="+mn-ea"/>
                        <a:cs typeface="+mn-cs"/>
                      </a:endParaRPr>
                    </a:p>
                  </a:txBody>
                  <a:tcPr marL="121920" marR="121920" marT="0" marB="0" anchor="ctr">
                    <a:solidFill>
                      <a:schemeClr val="accent1"/>
                    </a:solidFill>
                  </a:tcPr>
                </a:tc>
                <a:tc>
                  <a:txBody>
                    <a:bodyPr/>
                    <a:lstStyle/>
                    <a:p>
                      <a:pPr marL="0" algn="ctr" defTabSz="924282" rtl="0" eaLnBrk="1" latinLnBrk="0" hangingPunct="1">
                        <a:lnSpc>
                          <a:spcPct val="90000"/>
                        </a:lnSpc>
                      </a:pPr>
                      <a:r>
                        <a:rPr lang="en-IE" sz="1400" b="1" kern="1200" dirty="0">
                          <a:solidFill>
                            <a:schemeClr val="bg1"/>
                          </a:solidFill>
                        </a:rPr>
                        <a:t>%</a:t>
                      </a:r>
                      <a:endParaRPr lang="en-IE" sz="1400" b="1" kern="1200" dirty="0">
                        <a:solidFill>
                          <a:schemeClr val="bg1"/>
                        </a:solidFill>
                        <a:latin typeface="+mn-lt"/>
                        <a:ea typeface="+mn-ea"/>
                        <a:cs typeface="+mn-cs"/>
                      </a:endParaRPr>
                    </a:p>
                  </a:txBody>
                  <a:tcPr marL="121920" marR="121920" marT="0" marB="0" anchor="ctr">
                    <a:solidFill>
                      <a:schemeClr val="accent1"/>
                    </a:solidFill>
                  </a:tcPr>
                </a:tc>
                <a:tc>
                  <a:txBody>
                    <a:bodyPr/>
                    <a:lstStyle/>
                    <a:p>
                      <a:pPr marL="0" algn="ctr" defTabSz="924282" rtl="0" eaLnBrk="1" latinLnBrk="0" hangingPunct="1">
                        <a:lnSpc>
                          <a:spcPct val="90000"/>
                        </a:lnSpc>
                      </a:pPr>
                      <a:r>
                        <a:rPr lang="en-IE" sz="1400" b="1" kern="1200" dirty="0">
                          <a:solidFill>
                            <a:schemeClr val="bg1"/>
                          </a:solidFill>
                        </a:rPr>
                        <a:t>%</a:t>
                      </a:r>
                      <a:endParaRPr lang="en-IE" sz="1400" b="1" kern="1200" dirty="0">
                        <a:solidFill>
                          <a:schemeClr val="bg1"/>
                        </a:solidFill>
                        <a:latin typeface="+mn-lt"/>
                        <a:ea typeface="+mn-ea"/>
                        <a:cs typeface="+mn-cs"/>
                      </a:endParaRPr>
                    </a:p>
                  </a:txBody>
                  <a:tcPr marL="121920" marR="121920" marT="0" marB="0" anchor="ctr">
                    <a:solidFill>
                      <a:schemeClr val="accent1"/>
                    </a:solidFill>
                  </a:tcPr>
                </a:tc>
                <a:tc>
                  <a:txBody>
                    <a:bodyPr/>
                    <a:lstStyle/>
                    <a:p>
                      <a:pPr marL="0" algn="ctr" defTabSz="924282" rtl="0" eaLnBrk="1" latinLnBrk="0" hangingPunct="1">
                        <a:lnSpc>
                          <a:spcPct val="90000"/>
                        </a:lnSpc>
                      </a:pPr>
                      <a:r>
                        <a:rPr lang="en-IE" sz="1400" b="1" kern="1200" dirty="0">
                          <a:solidFill>
                            <a:schemeClr val="bg1"/>
                          </a:solidFill>
                        </a:rPr>
                        <a:t>%</a:t>
                      </a:r>
                      <a:endParaRPr lang="en-IE" sz="1400" b="1" kern="1200" dirty="0">
                        <a:solidFill>
                          <a:schemeClr val="bg1"/>
                        </a:solidFill>
                        <a:latin typeface="+mn-lt"/>
                        <a:ea typeface="+mn-ea"/>
                        <a:cs typeface="+mn-cs"/>
                      </a:endParaRPr>
                    </a:p>
                  </a:txBody>
                  <a:tcPr marL="121920" marR="121920" marT="0" marB="0" anchor="ctr">
                    <a:solidFill>
                      <a:schemeClr val="accent1"/>
                    </a:solidFill>
                  </a:tcPr>
                </a:tc>
                <a:tc>
                  <a:txBody>
                    <a:bodyPr/>
                    <a:lstStyle/>
                    <a:p>
                      <a:pPr marL="0" algn="ctr" defTabSz="924282" rtl="0" eaLnBrk="1" latinLnBrk="0" hangingPunct="1">
                        <a:lnSpc>
                          <a:spcPct val="90000"/>
                        </a:lnSpc>
                      </a:pPr>
                      <a:r>
                        <a:rPr lang="en-IE" sz="1400" b="1" kern="1200" dirty="0">
                          <a:solidFill>
                            <a:schemeClr val="bg1"/>
                          </a:solidFill>
                        </a:rPr>
                        <a:t>%</a:t>
                      </a:r>
                      <a:endParaRPr lang="en-IE" sz="1400" b="1" kern="1200" dirty="0">
                        <a:solidFill>
                          <a:schemeClr val="bg1"/>
                        </a:solidFill>
                        <a:latin typeface="+mn-lt"/>
                        <a:ea typeface="+mn-ea"/>
                        <a:cs typeface="+mn-cs"/>
                      </a:endParaRPr>
                    </a:p>
                  </a:txBody>
                  <a:tcPr marL="121920" marR="121920" marT="0" marB="0" anchor="ctr">
                    <a:solidFill>
                      <a:schemeClr val="accent1"/>
                    </a:solidFill>
                  </a:tcPr>
                </a:tc>
                <a:tc>
                  <a:txBody>
                    <a:bodyPr/>
                    <a:lstStyle/>
                    <a:p>
                      <a:pPr marL="0" algn="ctr" defTabSz="924282" rtl="0" eaLnBrk="1" latinLnBrk="0" hangingPunct="1">
                        <a:lnSpc>
                          <a:spcPct val="90000"/>
                        </a:lnSpc>
                      </a:pPr>
                      <a:r>
                        <a:rPr lang="en-IE" sz="1400" b="1" kern="1200" dirty="0">
                          <a:solidFill>
                            <a:schemeClr val="bg1"/>
                          </a:solidFill>
                        </a:rPr>
                        <a:t>%</a:t>
                      </a:r>
                      <a:endParaRPr lang="en-IE" sz="1400" b="1" kern="1200" dirty="0">
                        <a:solidFill>
                          <a:schemeClr val="bg1"/>
                        </a:solidFill>
                        <a:latin typeface="+mn-lt"/>
                        <a:ea typeface="+mn-ea"/>
                        <a:cs typeface="+mn-cs"/>
                      </a:endParaRPr>
                    </a:p>
                  </a:txBody>
                  <a:tcPr marL="121920" marR="121920" marT="0" marB="0" anchor="ctr">
                    <a:solidFill>
                      <a:schemeClr val="accent1"/>
                    </a:solidFill>
                  </a:tcPr>
                </a:tc>
                <a:extLst>
                  <a:ext uri="{0D108BD9-81ED-4DB2-BD59-A6C34878D82A}">
                    <a16:rowId xmlns:a16="http://schemas.microsoft.com/office/drawing/2014/main" val="3941155005"/>
                  </a:ext>
                </a:extLst>
              </a:tr>
              <a:tr h="221940">
                <a:tc>
                  <a:txBody>
                    <a:bodyPr/>
                    <a:lstStyle/>
                    <a:p>
                      <a:pPr marL="0" algn="l" defTabSz="924282" rtl="0" eaLnBrk="1" fontAlgn="b" latinLnBrk="0" hangingPunct="1">
                        <a:lnSpc>
                          <a:spcPct val="90000"/>
                        </a:lnSpc>
                      </a:pPr>
                      <a:r>
                        <a:rPr lang="en-IE" sz="1400" b="0" kern="1200" dirty="0">
                          <a:solidFill>
                            <a:schemeClr val="tx1"/>
                          </a:solidFill>
                          <a:latin typeface="HelveticaNeueLT Std Lt Cn" panose="020B0406020202030204" charset="0"/>
                        </a:rPr>
                        <a:t>Chicken/poultry</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latinLnBrk="0" hangingPunct="1">
                        <a:lnSpc>
                          <a:spcPct val="90000"/>
                        </a:lnSpc>
                      </a:pPr>
                      <a:r>
                        <a:rPr lang="en-IE" sz="1400" b="0" kern="1200" dirty="0">
                          <a:solidFill>
                            <a:schemeClr val="tx1"/>
                          </a:solidFill>
                          <a:latin typeface="HelveticaNeueLT Std Lt Cn" panose="020B0406020202030204" charset="0"/>
                        </a:rPr>
                        <a:t>39</a:t>
                      </a:r>
                      <a:endParaRPr lang="en-IE" sz="1400" b="0" kern="1200" dirty="0">
                        <a:solidFill>
                          <a:schemeClr val="tx1"/>
                        </a:solidFill>
                        <a:latin typeface="HelveticaNeueLT Std Lt Cn" panose="020B0406020202030204" charset="0"/>
                        <a:ea typeface="+mn-ea"/>
                        <a:cs typeface="+mn-cs"/>
                      </a:endParaRPr>
                    </a:p>
                  </a:txBody>
                  <a:tcPr marL="121920" marR="121920" marT="0" marB="0" anchor="ctr"/>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41</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43</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44</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ea typeface="+mn-ea"/>
                          <a:cs typeface="+mn-cs"/>
                        </a:rPr>
                        <a:t>33</a:t>
                      </a:r>
                    </a:p>
                  </a:txBody>
                  <a:tcPr marL="121920" marR="121920" marT="12700" marB="0" anchor="b"/>
                </a:tc>
                <a:extLst>
                  <a:ext uri="{0D108BD9-81ED-4DB2-BD59-A6C34878D82A}">
                    <a16:rowId xmlns:a16="http://schemas.microsoft.com/office/drawing/2014/main" val="2335798525"/>
                  </a:ext>
                </a:extLst>
              </a:tr>
              <a:tr h="221940">
                <a:tc>
                  <a:txBody>
                    <a:bodyPr/>
                    <a:lstStyle/>
                    <a:p>
                      <a:pPr marL="0" algn="l" defTabSz="924282" rtl="0" eaLnBrk="1" fontAlgn="b" latinLnBrk="0" hangingPunct="1">
                        <a:lnSpc>
                          <a:spcPct val="90000"/>
                        </a:lnSpc>
                      </a:pPr>
                      <a:r>
                        <a:rPr lang="en-IE" sz="1400" b="0" kern="1200" dirty="0">
                          <a:solidFill>
                            <a:schemeClr val="tx1"/>
                          </a:solidFill>
                          <a:latin typeface="HelveticaNeueLT Std Lt Cn" panose="020B0406020202030204" charset="0"/>
                        </a:rPr>
                        <a:t>Shellfish</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latinLnBrk="0" hangingPunct="1">
                        <a:lnSpc>
                          <a:spcPct val="90000"/>
                        </a:lnSpc>
                      </a:pPr>
                      <a:r>
                        <a:rPr lang="en-IE" sz="1400" b="0" kern="1200" dirty="0">
                          <a:solidFill>
                            <a:schemeClr val="tx1"/>
                          </a:solidFill>
                          <a:latin typeface="HelveticaNeueLT Std Lt Cn" panose="020B0406020202030204" charset="0"/>
                        </a:rPr>
                        <a:t>13</a:t>
                      </a:r>
                      <a:endParaRPr lang="en-IE" sz="1400" b="0" kern="1200" dirty="0">
                        <a:solidFill>
                          <a:schemeClr val="tx1"/>
                        </a:solidFill>
                        <a:latin typeface="HelveticaNeueLT Std Lt Cn" panose="020B0406020202030204" charset="0"/>
                        <a:ea typeface="+mn-ea"/>
                        <a:cs typeface="+mn-cs"/>
                      </a:endParaRPr>
                    </a:p>
                  </a:txBody>
                  <a:tcPr marL="121920" marR="121920" marT="0" marB="0" anchor="ctr"/>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12</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7</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9</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ea typeface="+mn-ea"/>
                          <a:cs typeface="+mn-cs"/>
                        </a:rPr>
                        <a:t>9</a:t>
                      </a:r>
                    </a:p>
                  </a:txBody>
                  <a:tcPr marL="121920" marR="121920" marT="12700" marB="0" anchor="b"/>
                </a:tc>
                <a:extLst>
                  <a:ext uri="{0D108BD9-81ED-4DB2-BD59-A6C34878D82A}">
                    <a16:rowId xmlns:a16="http://schemas.microsoft.com/office/drawing/2014/main" val="3225910108"/>
                  </a:ext>
                </a:extLst>
              </a:tr>
              <a:tr h="221940">
                <a:tc>
                  <a:txBody>
                    <a:bodyPr/>
                    <a:lstStyle/>
                    <a:p>
                      <a:pPr marL="0" algn="l" defTabSz="924282" rtl="0" eaLnBrk="1" fontAlgn="b" latinLnBrk="0" hangingPunct="1">
                        <a:lnSpc>
                          <a:spcPct val="90000"/>
                        </a:lnSpc>
                      </a:pPr>
                      <a:r>
                        <a:rPr lang="en-IE" sz="1400" b="0" kern="1200" dirty="0">
                          <a:solidFill>
                            <a:schemeClr val="tx1"/>
                          </a:solidFill>
                          <a:latin typeface="HelveticaNeueLT Std Lt Cn" panose="020B0406020202030204" charset="0"/>
                        </a:rPr>
                        <a:t>Ready-made meals</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latinLnBrk="0" hangingPunct="1">
                        <a:lnSpc>
                          <a:spcPct val="90000"/>
                        </a:lnSpc>
                      </a:pPr>
                      <a:r>
                        <a:rPr lang="en-IE" sz="1400" b="0" kern="1200" dirty="0">
                          <a:solidFill>
                            <a:schemeClr val="tx1"/>
                          </a:solidFill>
                          <a:latin typeface="HelveticaNeueLT Std Lt Cn" panose="020B0406020202030204" charset="0"/>
                        </a:rPr>
                        <a:t>6</a:t>
                      </a:r>
                      <a:endParaRPr lang="en-IE" sz="1400" b="0" kern="1200" dirty="0">
                        <a:solidFill>
                          <a:schemeClr val="tx1"/>
                        </a:solidFill>
                        <a:latin typeface="HelveticaNeueLT Std Lt Cn" panose="020B0406020202030204" charset="0"/>
                        <a:ea typeface="+mn-ea"/>
                        <a:cs typeface="+mn-cs"/>
                      </a:endParaRPr>
                    </a:p>
                  </a:txBody>
                  <a:tcPr marL="121920" marR="121920" marT="0" marB="0" anchor="ctr"/>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10</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6</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6</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ea typeface="+mn-ea"/>
                          <a:cs typeface="+mn-cs"/>
                        </a:rPr>
                        <a:t>7</a:t>
                      </a:r>
                    </a:p>
                  </a:txBody>
                  <a:tcPr marL="121920" marR="121920" marT="12700" marB="0" anchor="b"/>
                </a:tc>
                <a:extLst>
                  <a:ext uri="{0D108BD9-81ED-4DB2-BD59-A6C34878D82A}">
                    <a16:rowId xmlns:a16="http://schemas.microsoft.com/office/drawing/2014/main" val="752359839"/>
                  </a:ext>
                </a:extLst>
              </a:tr>
              <a:tr h="221940">
                <a:tc>
                  <a:txBody>
                    <a:bodyPr/>
                    <a:lstStyle/>
                    <a:p>
                      <a:pPr marL="0" algn="l" defTabSz="924282" rtl="0" eaLnBrk="1" fontAlgn="b" latinLnBrk="0" hangingPunct="1">
                        <a:lnSpc>
                          <a:spcPct val="90000"/>
                        </a:lnSpc>
                      </a:pPr>
                      <a:r>
                        <a:rPr lang="en-IE" sz="1400" b="0" kern="1200" dirty="0">
                          <a:solidFill>
                            <a:schemeClr val="tx1"/>
                          </a:solidFill>
                          <a:latin typeface="HelveticaNeueLT Std Lt Cn" panose="020B0406020202030204" charset="0"/>
                        </a:rPr>
                        <a:t>Fish</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latinLnBrk="0" hangingPunct="1">
                        <a:lnSpc>
                          <a:spcPct val="90000"/>
                        </a:lnSpc>
                      </a:pPr>
                      <a:r>
                        <a:rPr lang="en-IE" sz="1400" b="0" kern="1200" dirty="0">
                          <a:solidFill>
                            <a:schemeClr val="tx1"/>
                          </a:solidFill>
                          <a:latin typeface="HelveticaNeueLT Std Lt Cn" panose="020B0406020202030204" charset="0"/>
                        </a:rPr>
                        <a:t>5</a:t>
                      </a:r>
                      <a:endParaRPr lang="en-IE" sz="1400" b="0" kern="1200" dirty="0">
                        <a:solidFill>
                          <a:schemeClr val="tx1"/>
                        </a:solidFill>
                        <a:latin typeface="HelveticaNeueLT Std Lt Cn" panose="020B0406020202030204" charset="0"/>
                        <a:ea typeface="+mn-ea"/>
                        <a:cs typeface="+mn-cs"/>
                      </a:endParaRPr>
                    </a:p>
                  </a:txBody>
                  <a:tcPr marL="121920" marR="121920" marT="0" marB="0" anchor="ctr"/>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5</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8</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5</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ea typeface="+mn-ea"/>
                          <a:cs typeface="+mn-cs"/>
                        </a:rPr>
                        <a:t>7</a:t>
                      </a:r>
                    </a:p>
                  </a:txBody>
                  <a:tcPr marL="121920" marR="121920" marT="12700" marB="0" anchor="b"/>
                </a:tc>
                <a:extLst>
                  <a:ext uri="{0D108BD9-81ED-4DB2-BD59-A6C34878D82A}">
                    <a16:rowId xmlns:a16="http://schemas.microsoft.com/office/drawing/2014/main" val="1979065966"/>
                  </a:ext>
                </a:extLst>
              </a:tr>
              <a:tr h="221940">
                <a:tc>
                  <a:txBody>
                    <a:bodyPr/>
                    <a:lstStyle/>
                    <a:p>
                      <a:pPr marL="0" algn="l" defTabSz="924282" rtl="0" eaLnBrk="1" fontAlgn="b" latinLnBrk="0" hangingPunct="1">
                        <a:lnSpc>
                          <a:spcPct val="90000"/>
                        </a:lnSpc>
                      </a:pPr>
                      <a:r>
                        <a:rPr lang="en-IE" sz="1400" b="0" kern="1200" dirty="0">
                          <a:solidFill>
                            <a:schemeClr val="tx1"/>
                          </a:solidFill>
                          <a:latin typeface="HelveticaNeueLT Std Lt Cn" panose="020B0406020202030204" charset="0"/>
                        </a:rPr>
                        <a:t>Frozen foods</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latinLnBrk="0" hangingPunct="1">
                        <a:lnSpc>
                          <a:spcPct val="90000"/>
                        </a:lnSpc>
                      </a:pPr>
                      <a:r>
                        <a:rPr lang="en-IE" sz="1400" b="0" kern="1200" dirty="0">
                          <a:solidFill>
                            <a:schemeClr val="tx1"/>
                          </a:solidFill>
                          <a:latin typeface="HelveticaNeueLT Std Lt Cn" panose="020B0406020202030204" charset="0"/>
                        </a:rPr>
                        <a:t>4</a:t>
                      </a:r>
                      <a:endParaRPr lang="en-IE" sz="1400" b="0" kern="1200" dirty="0">
                        <a:solidFill>
                          <a:schemeClr val="tx1"/>
                        </a:solidFill>
                        <a:latin typeface="HelveticaNeueLT Std Lt Cn" panose="020B0406020202030204" charset="0"/>
                        <a:ea typeface="+mn-ea"/>
                        <a:cs typeface="+mn-cs"/>
                      </a:endParaRPr>
                    </a:p>
                  </a:txBody>
                  <a:tcPr marL="121920" marR="121920" marT="0" marB="0" anchor="ctr"/>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5</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2</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5</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ea typeface="+mn-ea"/>
                          <a:cs typeface="+mn-cs"/>
                        </a:rPr>
                        <a:t>4</a:t>
                      </a:r>
                    </a:p>
                  </a:txBody>
                  <a:tcPr marL="121920" marR="121920" marT="12700" marB="0" anchor="b"/>
                </a:tc>
                <a:extLst>
                  <a:ext uri="{0D108BD9-81ED-4DB2-BD59-A6C34878D82A}">
                    <a16:rowId xmlns:a16="http://schemas.microsoft.com/office/drawing/2014/main" val="2766883362"/>
                  </a:ext>
                </a:extLst>
              </a:tr>
              <a:tr h="221940">
                <a:tc>
                  <a:txBody>
                    <a:bodyPr/>
                    <a:lstStyle/>
                    <a:p>
                      <a:pPr marL="0" algn="l" defTabSz="924282" rtl="0" eaLnBrk="1" fontAlgn="b" latinLnBrk="0" hangingPunct="1">
                        <a:lnSpc>
                          <a:spcPct val="90000"/>
                        </a:lnSpc>
                      </a:pPr>
                      <a:r>
                        <a:rPr lang="en-IE" sz="1400" b="0" kern="1200" dirty="0">
                          <a:solidFill>
                            <a:schemeClr val="tx1"/>
                          </a:solidFill>
                          <a:latin typeface="HelveticaNeueLT Std Lt Cn" panose="020B0406020202030204" charset="0"/>
                        </a:rPr>
                        <a:t>Eggs</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latinLnBrk="0" hangingPunct="1">
                        <a:lnSpc>
                          <a:spcPct val="90000"/>
                        </a:lnSpc>
                      </a:pPr>
                      <a:r>
                        <a:rPr lang="en-IE" sz="1400" b="0" kern="1200" dirty="0">
                          <a:solidFill>
                            <a:schemeClr val="tx1"/>
                          </a:solidFill>
                          <a:latin typeface="HelveticaNeueLT Std Lt Cn" panose="020B0406020202030204" charset="0"/>
                        </a:rPr>
                        <a:t>10</a:t>
                      </a:r>
                      <a:endParaRPr lang="en-IE" sz="1400" b="0" kern="1200" dirty="0">
                        <a:solidFill>
                          <a:schemeClr val="tx1"/>
                        </a:solidFill>
                        <a:latin typeface="HelveticaNeueLT Std Lt Cn" panose="020B0406020202030204" charset="0"/>
                        <a:ea typeface="+mn-ea"/>
                        <a:cs typeface="+mn-cs"/>
                      </a:endParaRPr>
                    </a:p>
                  </a:txBody>
                  <a:tcPr marL="121920" marR="121920" marT="0" marB="0" anchor="ctr"/>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3</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4</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5</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ea typeface="+mn-ea"/>
                          <a:cs typeface="+mn-cs"/>
                        </a:rPr>
                        <a:t>4</a:t>
                      </a:r>
                    </a:p>
                  </a:txBody>
                  <a:tcPr marL="121920" marR="121920" marT="12700" marB="0" anchor="b"/>
                </a:tc>
                <a:extLst>
                  <a:ext uri="{0D108BD9-81ED-4DB2-BD59-A6C34878D82A}">
                    <a16:rowId xmlns:a16="http://schemas.microsoft.com/office/drawing/2014/main" val="3143308874"/>
                  </a:ext>
                </a:extLst>
              </a:tr>
              <a:tr h="221940">
                <a:tc>
                  <a:txBody>
                    <a:bodyPr/>
                    <a:lstStyle/>
                    <a:p>
                      <a:pPr marL="0" algn="l" defTabSz="924282" rtl="0" eaLnBrk="1" fontAlgn="b" latinLnBrk="0" hangingPunct="1">
                        <a:lnSpc>
                          <a:spcPct val="90000"/>
                        </a:lnSpc>
                      </a:pPr>
                      <a:r>
                        <a:rPr lang="en-IE" sz="1400" b="0" kern="1200" dirty="0">
                          <a:solidFill>
                            <a:schemeClr val="tx1"/>
                          </a:solidFill>
                          <a:latin typeface="HelveticaNeueLT Std Lt Cn" panose="020B0406020202030204" charset="0"/>
                        </a:rPr>
                        <a:t>Cooked rice/pasta</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latinLnBrk="0" hangingPunct="1">
                        <a:lnSpc>
                          <a:spcPct val="90000"/>
                        </a:lnSpc>
                      </a:pPr>
                      <a:r>
                        <a:rPr lang="en-IE" sz="1400" b="0" kern="1200" dirty="0">
                          <a:solidFill>
                            <a:schemeClr val="tx1"/>
                          </a:solidFill>
                          <a:latin typeface="HelveticaNeueLT Std Lt Cn" panose="020B0406020202030204" charset="0"/>
                        </a:rPr>
                        <a:t>1</a:t>
                      </a:r>
                      <a:endParaRPr lang="en-IE" sz="1400" b="0" kern="1200" dirty="0">
                        <a:solidFill>
                          <a:schemeClr val="tx1"/>
                        </a:solidFill>
                        <a:latin typeface="HelveticaNeueLT Std Lt Cn" panose="020B0406020202030204" charset="0"/>
                        <a:ea typeface="+mn-ea"/>
                        <a:cs typeface="+mn-cs"/>
                      </a:endParaRPr>
                    </a:p>
                  </a:txBody>
                  <a:tcPr marL="121920" marR="121920" marT="0" marB="0" anchor="ctr"/>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2</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1</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1</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ea typeface="+mn-ea"/>
                          <a:cs typeface="+mn-cs"/>
                        </a:rPr>
                        <a:t>2</a:t>
                      </a:r>
                    </a:p>
                  </a:txBody>
                  <a:tcPr marL="121920" marR="121920" marT="12700" marB="0" anchor="b"/>
                </a:tc>
                <a:extLst>
                  <a:ext uri="{0D108BD9-81ED-4DB2-BD59-A6C34878D82A}">
                    <a16:rowId xmlns:a16="http://schemas.microsoft.com/office/drawing/2014/main" val="2774830694"/>
                  </a:ext>
                </a:extLst>
              </a:tr>
              <a:tr h="221940">
                <a:tc>
                  <a:txBody>
                    <a:bodyPr/>
                    <a:lstStyle/>
                    <a:p>
                      <a:pPr marL="0" algn="l" defTabSz="924282" rtl="0" eaLnBrk="1" fontAlgn="b" latinLnBrk="0" hangingPunct="1">
                        <a:lnSpc>
                          <a:spcPct val="90000"/>
                        </a:lnSpc>
                      </a:pPr>
                      <a:r>
                        <a:rPr lang="en-IE" sz="1400" b="0" kern="1200" dirty="0">
                          <a:solidFill>
                            <a:schemeClr val="tx1"/>
                          </a:solidFill>
                          <a:latin typeface="HelveticaNeueLT Std Lt Cn" panose="020B0406020202030204" charset="0"/>
                        </a:rPr>
                        <a:t>Dairy products (e.g. milk yoghurt)</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latinLnBrk="0" hangingPunct="1">
                        <a:lnSpc>
                          <a:spcPct val="90000"/>
                        </a:lnSpc>
                      </a:pPr>
                      <a:r>
                        <a:rPr lang="en-IE" sz="1400" b="0" kern="1200" dirty="0">
                          <a:solidFill>
                            <a:schemeClr val="tx1"/>
                          </a:solidFill>
                          <a:latin typeface="HelveticaNeueLT Std Lt Cn" panose="020B0406020202030204" charset="0"/>
                        </a:rPr>
                        <a:t>3</a:t>
                      </a:r>
                      <a:endParaRPr lang="en-IE" sz="1400" b="0" kern="1200" dirty="0">
                        <a:solidFill>
                          <a:schemeClr val="tx1"/>
                        </a:solidFill>
                        <a:latin typeface="HelveticaNeueLT Std Lt Cn" panose="020B0406020202030204" charset="0"/>
                        <a:ea typeface="+mn-ea"/>
                        <a:cs typeface="+mn-cs"/>
                      </a:endParaRPr>
                    </a:p>
                  </a:txBody>
                  <a:tcPr marL="121920" marR="121920" marT="0" marB="0" anchor="ctr"/>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2</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2</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2</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ea typeface="+mn-ea"/>
                          <a:cs typeface="+mn-cs"/>
                        </a:rPr>
                        <a:t>2</a:t>
                      </a:r>
                    </a:p>
                  </a:txBody>
                  <a:tcPr marL="121920" marR="121920" marT="12700" marB="0" anchor="b"/>
                </a:tc>
                <a:extLst>
                  <a:ext uri="{0D108BD9-81ED-4DB2-BD59-A6C34878D82A}">
                    <a16:rowId xmlns:a16="http://schemas.microsoft.com/office/drawing/2014/main" val="1933371348"/>
                  </a:ext>
                </a:extLst>
              </a:tr>
              <a:tr h="221940">
                <a:tc>
                  <a:txBody>
                    <a:bodyPr/>
                    <a:lstStyle/>
                    <a:p>
                      <a:pPr marL="0" algn="l" defTabSz="924282" rtl="0" eaLnBrk="1" fontAlgn="b" latinLnBrk="0" hangingPunct="1">
                        <a:lnSpc>
                          <a:spcPct val="90000"/>
                        </a:lnSpc>
                      </a:pPr>
                      <a:r>
                        <a:rPr lang="en-IE" sz="1400" b="0" kern="1200" dirty="0">
                          <a:solidFill>
                            <a:schemeClr val="tx1"/>
                          </a:solidFill>
                          <a:latin typeface="HelveticaNeueLT Std Lt Cn" panose="020B0406020202030204" charset="0"/>
                        </a:rPr>
                        <a:t>Pork</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latinLnBrk="0" hangingPunct="1">
                        <a:lnSpc>
                          <a:spcPct val="90000"/>
                        </a:lnSpc>
                      </a:pPr>
                      <a:r>
                        <a:rPr lang="en-IE" sz="1400" b="0" kern="1200" dirty="0">
                          <a:solidFill>
                            <a:schemeClr val="tx1"/>
                          </a:solidFill>
                          <a:latin typeface="HelveticaNeueLT Std Lt Cn" panose="020B0406020202030204" charset="0"/>
                        </a:rPr>
                        <a:t>-</a:t>
                      </a:r>
                      <a:endParaRPr lang="en-IE" sz="1400" b="0" kern="1200" dirty="0">
                        <a:solidFill>
                          <a:schemeClr val="tx1"/>
                        </a:solidFill>
                        <a:latin typeface="HelveticaNeueLT Std Lt Cn" panose="020B0406020202030204" charset="0"/>
                        <a:ea typeface="+mn-ea"/>
                        <a:cs typeface="+mn-cs"/>
                      </a:endParaRPr>
                    </a:p>
                  </a:txBody>
                  <a:tcPr marL="121920" marR="121920" marT="0" marB="0" anchor="ctr"/>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1</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1</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ea typeface="+mn-ea"/>
                          <a:cs typeface="+mn-cs"/>
                        </a:rPr>
                        <a:t>1</a:t>
                      </a:r>
                    </a:p>
                  </a:txBody>
                  <a:tcPr marL="121920" marR="121920" marT="12700" marB="0" anchor="b"/>
                </a:tc>
                <a:extLst>
                  <a:ext uri="{0D108BD9-81ED-4DB2-BD59-A6C34878D82A}">
                    <a16:rowId xmlns:a16="http://schemas.microsoft.com/office/drawing/2014/main" val="1104582753"/>
                  </a:ext>
                </a:extLst>
              </a:tr>
              <a:tr h="221940">
                <a:tc>
                  <a:txBody>
                    <a:bodyPr/>
                    <a:lstStyle/>
                    <a:p>
                      <a:pPr marL="0" algn="l" defTabSz="924282" rtl="0" eaLnBrk="1" fontAlgn="b" latinLnBrk="0" hangingPunct="1">
                        <a:lnSpc>
                          <a:spcPct val="90000"/>
                        </a:lnSpc>
                      </a:pPr>
                      <a:r>
                        <a:rPr lang="en-IE" sz="1400" b="0" kern="1200" dirty="0">
                          <a:solidFill>
                            <a:schemeClr val="tx1"/>
                          </a:solidFill>
                          <a:latin typeface="HelveticaNeueLT Std Lt Cn" panose="020B0406020202030204" charset="0"/>
                        </a:rPr>
                        <a:t>Raw steak</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latinLnBrk="0" hangingPunct="1">
                        <a:lnSpc>
                          <a:spcPct val="90000"/>
                        </a:lnSpc>
                      </a:pPr>
                      <a:r>
                        <a:rPr lang="en-IE" sz="1400" b="0" kern="1200" dirty="0">
                          <a:solidFill>
                            <a:schemeClr val="tx1"/>
                          </a:solidFill>
                          <a:latin typeface="HelveticaNeueLT Std Lt Cn" panose="020B0406020202030204" charset="0"/>
                        </a:rPr>
                        <a:t>n/a</a:t>
                      </a:r>
                      <a:endParaRPr lang="en-IE" sz="1400" b="0" kern="1200" dirty="0">
                        <a:solidFill>
                          <a:schemeClr val="tx1"/>
                        </a:solidFill>
                        <a:latin typeface="HelveticaNeueLT Std Lt Cn" panose="020B0406020202030204" charset="0"/>
                        <a:ea typeface="+mn-ea"/>
                        <a:cs typeface="+mn-cs"/>
                      </a:endParaRPr>
                    </a:p>
                  </a:txBody>
                  <a:tcPr marL="121920" marR="121920" marT="0" marB="0" anchor="ctr"/>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n/a</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4</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6</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ea typeface="+mn-ea"/>
                          <a:cs typeface="+mn-cs"/>
                        </a:rPr>
                        <a:t>6</a:t>
                      </a:r>
                    </a:p>
                  </a:txBody>
                  <a:tcPr marL="121920" marR="121920" marT="12700" marB="0" anchor="b"/>
                </a:tc>
                <a:extLst>
                  <a:ext uri="{0D108BD9-81ED-4DB2-BD59-A6C34878D82A}">
                    <a16:rowId xmlns:a16="http://schemas.microsoft.com/office/drawing/2014/main" val="687653912"/>
                  </a:ext>
                </a:extLst>
              </a:tr>
              <a:tr h="221940">
                <a:tc>
                  <a:txBody>
                    <a:bodyPr/>
                    <a:lstStyle/>
                    <a:p>
                      <a:pPr marL="0" algn="l" defTabSz="924282" rtl="0" eaLnBrk="1" fontAlgn="b" latinLnBrk="0" hangingPunct="1">
                        <a:lnSpc>
                          <a:spcPct val="90000"/>
                        </a:lnSpc>
                      </a:pPr>
                      <a:r>
                        <a:rPr lang="en-IE" sz="1400" b="0" kern="1200" dirty="0">
                          <a:solidFill>
                            <a:schemeClr val="tx1"/>
                          </a:solidFill>
                          <a:latin typeface="HelveticaNeueLT Std Lt Cn" panose="020B0406020202030204" charset="0"/>
                        </a:rPr>
                        <a:t>Raw mince meat</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latinLnBrk="0" hangingPunct="1">
                        <a:lnSpc>
                          <a:spcPct val="90000"/>
                        </a:lnSpc>
                      </a:pPr>
                      <a:r>
                        <a:rPr lang="en-IE" sz="1400" b="0" kern="1200" dirty="0">
                          <a:solidFill>
                            <a:schemeClr val="tx1"/>
                          </a:solidFill>
                          <a:latin typeface="HelveticaNeueLT Std Lt Cn" panose="020B0406020202030204" charset="0"/>
                        </a:rPr>
                        <a:t>n/a</a:t>
                      </a:r>
                      <a:endParaRPr lang="en-IE" sz="1400" b="0" kern="1200" dirty="0">
                        <a:solidFill>
                          <a:schemeClr val="tx1"/>
                        </a:solidFill>
                        <a:latin typeface="HelveticaNeueLT Std Lt Cn" panose="020B0406020202030204" charset="0"/>
                        <a:ea typeface="+mn-ea"/>
                        <a:cs typeface="+mn-cs"/>
                      </a:endParaRPr>
                    </a:p>
                  </a:txBody>
                  <a:tcPr marL="121920" marR="121920" marT="0" marB="0" anchor="ctr"/>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n/a</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11</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8</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ea typeface="+mn-ea"/>
                          <a:cs typeface="+mn-cs"/>
                        </a:rPr>
                        <a:t>12</a:t>
                      </a:r>
                    </a:p>
                  </a:txBody>
                  <a:tcPr marL="121920" marR="121920" marT="12700" marB="0" anchor="b"/>
                </a:tc>
                <a:extLst>
                  <a:ext uri="{0D108BD9-81ED-4DB2-BD59-A6C34878D82A}">
                    <a16:rowId xmlns:a16="http://schemas.microsoft.com/office/drawing/2014/main" val="347657302"/>
                  </a:ext>
                </a:extLst>
              </a:tr>
              <a:tr h="221940">
                <a:tc>
                  <a:txBody>
                    <a:bodyPr/>
                    <a:lstStyle/>
                    <a:p>
                      <a:pPr marL="0" algn="l" defTabSz="924282" rtl="0" eaLnBrk="1" fontAlgn="b" latinLnBrk="0" hangingPunct="1">
                        <a:lnSpc>
                          <a:spcPct val="90000"/>
                        </a:lnSpc>
                      </a:pPr>
                      <a:r>
                        <a:rPr lang="en-IE" sz="1400" b="0" kern="1200" dirty="0">
                          <a:solidFill>
                            <a:schemeClr val="tx1"/>
                          </a:solidFill>
                          <a:latin typeface="HelveticaNeueLT Std Lt Cn" panose="020B0406020202030204" charset="0"/>
                        </a:rPr>
                        <a:t>Other</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latinLnBrk="0" hangingPunct="1">
                        <a:lnSpc>
                          <a:spcPct val="90000"/>
                        </a:lnSpc>
                      </a:pPr>
                      <a:r>
                        <a:rPr lang="en-IE" sz="1400" b="0" kern="1200" dirty="0">
                          <a:solidFill>
                            <a:schemeClr val="tx1"/>
                          </a:solidFill>
                          <a:latin typeface="HelveticaNeueLT Std Lt Cn" panose="020B0406020202030204" charset="0"/>
                        </a:rPr>
                        <a:t>1</a:t>
                      </a:r>
                      <a:endParaRPr lang="en-IE" sz="1400" b="0" kern="1200" dirty="0">
                        <a:solidFill>
                          <a:schemeClr val="tx1"/>
                        </a:solidFill>
                        <a:latin typeface="HelveticaNeueLT Std Lt Cn" panose="020B0406020202030204" charset="0"/>
                        <a:ea typeface="+mn-ea"/>
                        <a:cs typeface="+mn-cs"/>
                      </a:endParaRPr>
                    </a:p>
                  </a:txBody>
                  <a:tcPr marL="121920" marR="121920" marT="0" marB="0" anchor="ctr"/>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1</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2</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ea typeface="+mn-ea"/>
                          <a:cs typeface="+mn-cs"/>
                        </a:rPr>
                        <a:t>1</a:t>
                      </a:r>
                    </a:p>
                  </a:txBody>
                  <a:tcPr marL="121920" marR="121920" marT="12700" marB="0" anchor="b"/>
                </a:tc>
                <a:extLst>
                  <a:ext uri="{0D108BD9-81ED-4DB2-BD59-A6C34878D82A}">
                    <a16:rowId xmlns:a16="http://schemas.microsoft.com/office/drawing/2014/main" val="2761919519"/>
                  </a:ext>
                </a:extLst>
              </a:tr>
              <a:tr h="221940">
                <a:tc>
                  <a:txBody>
                    <a:bodyPr/>
                    <a:lstStyle/>
                    <a:p>
                      <a:pPr marL="0" algn="l" defTabSz="924282" rtl="0" eaLnBrk="1" fontAlgn="b" latinLnBrk="0" hangingPunct="1">
                        <a:lnSpc>
                          <a:spcPct val="90000"/>
                        </a:lnSpc>
                      </a:pPr>
                      <a:r>
                        <a:rPr lang="en-IE" sz="1400" b="0" kern="1200" dirty="0">
                          <a:solidFill>
                            <a:schemeClr val="tx1"/>
                          </a:solidFill>
                          <a:latin typeface="HelveticaNeueLT Std Lt Cn" panose="020B0406020202030204" charset="0"/>
                        </a:rPr>
                        <a:t>Do not have concern about any of these foods</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latinLnBrk="0" hangingPunct="1">
                        <a:lnSpc>
                          <a:spcPct val="90000"/>
                        </a:lnSpc>
                      </a:pPr>
                      <a:r>
                        <a:rPr lang="en-IE" sz="1400" b="0" kern="1200" dirty="0">
                          <a:solidFill>
                            <a:schemeClr val="tx1"/>
                          </a:solidFill>
                          <a:latin typeface="HelveticaNeueLT Std Lt Cn" panose="020B0406020202030204" charset="0"/>
                        </a:rPr>
                        <a:t>3</a:t>
                      </a:r>
                      <a:endParaRPr lang="en-IE" sz="1400" b="0" kern="1200" dirty="0">
                        <a:solidFill>
                          <a:schemeClr val="tx1"/>
                        </a:solidFill>
                        <a:latin typeface="HelveticaNeueLT Std Lt Cn" panose="020B0406020202030204" charset="0"/>
                        <a:ea typeface="+mn-ea"/>
                        <a:cs typeface="+mn-cs"/>
                      </a:endParaRPr>
                    </a:p>
                  </a:txBody>
                  <a:tcPr marL="121920" marR="121920" marT="0" marB="0" anchor="ctr"/>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7</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9</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rPr>
                        <a:t>6</a:t>
                      </a:r>
                      <a:endParaRPr lang="en-IE" sz="1400" b="0" kern="1200" dirty="0">
                        <a:solidFill>
                          <a:schemeClr val="tx1"/>
                        </a:solidFill>
                        <a:latin typeface="HelveticaNeueLT Std Lt Cn" panose="020B0406020202030204" charset="0"/>
                        <a:ea typeface="+mn-ea"/>
                        <a:cs typeface="+mn-cs"/>
                      </a:endParaRPr>
                    </a:p>
                  </a:txBody>
                  <a:tcPr marL="121920" marR="121920" marT="12700" marB="0" anchor="b"/>
                </a:tc>
                <a:tc>
                  <a:txBody>
                    <a:bodyPr/>
                    <a:lstStyle/>
                    <a:p>
                      <a:pPr marL="0" algn="ctr" defTabSz="924282" rtl="0" eaLnBrk="1" fontAlgn="b" latinLnBrk="0" hangingPunct="1">
                        <a:lnSpc>
                          <a:spcPct val="90000"/>
                        </a:lnSpc>
                      </a:pPr>
                      <a:r>
                        <a:rPr lang="en-IE" sz="1400" b="0" kern="1200" dirty="0">
                          <a:solidFill>
                            <a:schemeClr val="tx1"/>
                          </a:solidFill>
                          <a:latin typeface="HelveticaNeueLT Std Lt Cn" panose="020B0406020202030204" charset="0"/>
                          <a:ea typeface="+mn-ea"/>
                          <a:cs typeface="+mn-cs"/>
                        </a:rPr>
                        <a:t>11</a:t>
                      </a:r>
                    </a:p>
                  </a:txBody>
                  <a:tcPr marL="121920" marR="121920" marT="12700" marB="0" anchor="b"/>
                </a:tc>
                <a:extLst>
                  <a:ext uri="{0D108BD9-81ED-4DB2-BD59-A6C34878D82A}">
                    <a16:rowId xmlns:a16="http://schemas.microsoft.com/office/drawing/2014/main" val="1056356253"/>
                  </a:ext>
                </a:extLst>
              </a:tr>
            </a:tbl>
          </a:graphicData>
        </a:graphic>
      </p:graphicFrame>
      <p:sp>
        <p:nvSpPr>
          <p:cNvPr id="15" name="Slide Number Placeholder 3">
            <a:extLst>
              <a:ext uri="{FF2B5EF4-FFF2-40B4-BE49-F238E27FC236}">
                <a16:creationId xmlns:a16="http://schemas.microsoft.com/office/drawing/2014/main" id="{61C102D3-491B-4149-91AA-9A436BD43FB2}"/>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14</a:t>
            </a:fld>
            <a:r>
              <a:rPr lang="en-GB" dirty="0"/>
              <a:t> ‒ </a:t>
            </a:r>
          </a:p>
        </p:txBody>
      </p:sp>
      <p:sp>
        <p:nvSpPr>
          <p:cNvPr id="7" name="TextBox 6">
            <a:extLst>
              <a:ext uri="{FF2B5EF4-FFF2-40B4-BE49-F238E27FC236}">
                <a16:creationId xmlns:a16="http://schemas.microsoft.com/office/drawing/2014/main" id="{B298C6C5-5416-43AF-A143-47CB03424D91}"/>
              </a:ext>
            </a:extLst>
          </p:cNvPr>
          <p:cNvSpPr txBox="1"/>
          <p:nvPr/>
        </p:nvSpPr>
        <p:spPr>
          <a:xfrm>
            <a:off x="9230707" y="5817513"/>
            <a:ext cx="2747548" cy="184666"/>
          </a:xfrm>
          <a:prstGeom prst="rect">
            <a:avLst/>
          </a:prstGeom>
        </p:spPr>
        <p:txBody>
          <a:bodyPr vert="horz" wrap="none" lIns="0" tIns="0" rIns="0" bIns="0" rtlCol="0">
            <a:spAutoFit/>
          </a:bodyPr>
          <a:lstStyle>
            <a:defPPr>
              <a:defRPr lang="fr-FR"/>
            </a:defPPr>
            <a:lvl1pPr marL="6351" algn="r">
              <a:defRPr sz="1200" i="1">
                <a:solidFill>
                  <a:schemeClr val="bg1">
                    <a:lumMod val="50000"/>
                  </a:schemeClr>
                </a:solidFill>
              </a:defRPr>
            </a:lvl1pPr>
          </a:lstStyle>
          <a:p>
            <a:r>
              <a:rPr lang="en-IE" dirty="0"/>
              <a:t>Others less than 1% in ST 21 not shown</a:t>
            </a:r>
          </a:p>
        </p:txBody>
      </p:sp>
    </p:spTree>
    <p:extLst>
      <p:ext uri="{BB962C8B-B14F-4D97-AF65-F5344CB8AC3E}">
        <p14:creationId xmlns:p14="http://schemas.microsoft.com/office/powerpoint/2010/main" val="234183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05E1A5-92CB-4CFB-9AF0-A6C7AC3A1503}"/>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Foods Of Most Concern (All Mentions)</a:t>
            </a:r>
          </a:p>
        </p:txBody>
      </p:sp>
      <p:sp>
        <p:nvSpPr>
          <p:cNvPr id="11" name="Text Placeholder 10">
            <a:extLst>
              <a:ext uri="{FF2B5EF4-FFF2-40B4-BE49-F238E27FC236}">
                <a16:creationId xmlns:a16="http://schemas.microsoft.com/office/drawing/2014/main" id="{50976F33-879E-4C33-BEFC-B1087242E468}"/>
              </a:ext>
            </a:extLst>
          </p:cNvPr>
          <p:cNvSpPr>
            <a:spLocks noGrp="1"/>
          </p:cNvSpPr>
          <p:nvPr>
            <p:ph type="body" sz="quarter" idx="15"/>
          </p:nvPr>
        </p:nvSpPr>
        <p:spPr>
          <a:xfrm>
            <a:off x="404786" y="883335"/>
            <a:ext cx="9382656" cy="323165"/>
          </a:xfrm>
        </p:spPr>
        <p:txBody>
          <a:bodyPr/>
          <a:lstStyle/>
          <a:p>
            <a:r>
              <a:rPr lang="en-IE" dirty="0">
                <a:latin typeface="HelveticaNeueLT Std Lt Cn" panose="020B0406020202030204" charset="0"/>
              </a:rPr>
              <a:t>11% of adults on the island of Ireland don’t have any concerns about foods, increasing to 19% in NI.</a:t>
            </a:r>
          </a:p>
        </p:txBody>
      </p:sp>
      <p:sp>
        <p:nvSpPr>
          <p:cNvPr id="12" name="Text Placeholder 11">
            <a:extLst>
              <a:ext uri="{FF2B5EF4-FFF2-40B4-BE49-F238E27FC236}">
                <a16:creationId xmlns:a16="http://schemas.microsoft.com/office/drawing/2014/main" id="{43428929-E921-4AE0-99E6-B5B936DEB190}"/>
              </a:ext>
            </a:extLst>
          </p:cNvPr>
          <p:cNvSpPr>
            <a:spLocks noGrp="1"/>
          </p:cNvSpPr>
          <p:nvPr>
            <p:ph type="body" sz="quarter" idx="17"/>
          </p:nvPr>
        </p:nvSpPr>
        <p:spPr>
          <a:xfrm>
            <a:off x="506896" y="5909846"/>
            <a:ext cx="8686800" cy="338554"/>
          </a:xfrm>
        </p:spPr>
        <p:txBody>
          <a:bodyPr/>
          <a:lstStyle/>
          <a:p>
            <a:r>
              <a:rPr lang="en-IE" dirty="0"/>
              <a:t>Q.13b	Which of these foods if any would you be MOST concerned about when thinking about food safety? And the second most concerned? And the third?</a:t>
            </a:r>
          </a:p>
          <a:p>
            <a:r>
              <a:rPr lang="en-IE" dirty="0"/>
              <a:t>Base:	All Respondents:  803 (IOI), 502 (ROI), 301 (NI)</a:t>
            </a:r>
          </a:p>
        </p:txBody>
      </p:sp>
      <p:graphicFrame>
        <p:nvGraphicFramePr>
          <p:cNvPr id="15" name="Table 14">
            <a:extLst>
              <a:ext uri="{FF2B5EF4-FFF2-40B4-BE49-F238E27FC236}">
                <a16:creationId xmlns:a16="http://schemas.microsoft.com/office/drawing/2014/main" id="{C476BB4E-B2AD-4172-8D17-FF8EDACCCC7A}"/>
              </a:ext>
            </a:extLst>
          </p:cNvPr>
          <p:cNvGraphicFramePr>
            <a:graphicFrameLocks noGrp="1"/>
          </p:cNvGraphicFramePr>
          <p:nvPr>
            <p:extLst>
              <p:ext uri="{D42A27DB-BD31-4B8C-83A1-F6EECF244321}">
                <p14:modId xmlns:p14="http://schemas.microsoft.com/office/powerpoint/2010/main" val="3023098458"/>
              </p:ext>
            </p:extLst>
          </p:nvPr>
        </p:nvGraphicFramePr>
        <p:xfrm>
          <a:off x="317447" y="1400556"/>
          <a:ext cx="11557107" cy="4375404"/>
        </p:xfrm>
        <a:graphic>
          <a:graphicData uri="http://schemas.openxmlformats.org/drawingml/2006/table">
            <a:tbl>
              <a:tblPr firstRow="1">
                <a:tableStyleId>{21E4AEA4-8DFA-4A89-87EB-49C32662AFE0}</a:tableStyleId>
              </a:tblPr>
              <a:tblGrid>
                <a:gridCol w="4033203">
                  <a:extLst>
                    <a:ext uri="{9D8B030D-6E8A-4147-A177-3AD203B41FA5}">
                      <a16:colId xmlns:a16="http://schemas.microsoft.com/office/drawing/2014/main" val="1761372298"/>
                    </a:ext>
                  </a:extLst>
                </a:gridCol>
                <a:gridCol w="644113">
                  <a:extLst>
                    <a:ext uri="{9D8B030D-6E8A-4147-A177-3AD203B41FA5}">
                      <a16:colId xmlns:a16="http://schemas.microsoft.com/office/drawing/2014/main" val="1512006096"/>
                    </a:ext>
                  </a:extLst>
                </a:gridCol>
                <a:gridCol w="631506">
                  <a:extLst>
                    <a:ext uri="{9D8B030D-6E8A-4147-A177-3AD203B41FA5}">
                      <a16:colId xmlns:a16="http://schemas.microsoft.com/office/drawing/2014/main" val="623540443"/>
                    </a:ext>
                  </a:extLst>
                </a:gridCol>
                <a:gridCol w="631506">
                  <a:extLst>
                    <a:ext uri="{9D8B030D-6E8A-4147-A177-3AD203B41FA5}">
                      <a16:colId xmlns:a16="http://schemas.microsoft.com/office/drawing/2014/main" val="3152481799"/>
                    </a:ext>
                  </a:extLst>
                </a:gridCol>
                <a:gridCol w="564731">
                  <a:extLst>
                    <a:ext uri="{9D8B030D-6E8A-4147-A177-3AD203B41FA5}">
                      <a16:colId xmlns:a16="http://schemas.microsoft.com/office/drawing/2014/main" val="1594868798"/>
                    </a:ext>
                  </a:extLst>
                </a:gridCol>
                <a:gridCol w="631506">
                  <a:extLst>
                    <a:ext uri="{9D8B030D-6E8A-4147-A177-3AD203B41FA5}">
                      <a16:colId xmlns:a16="http://schemas.microsoft.com/office/drawing/2014/main" val="3832148981"/>
                    </a:ext>
                  </a:extLst>
                </a:gridCol>
                <a:gridCol w="631506">
                  <a:extLst>
                    <a:ext uri="{9D8B030D-6E8A-4147-A177-3AD203B41FA5}">
                      <a16:colId xmlns:a16="http://schemas.microsoft.com/office/drawing/2014/main" val="392962371"/>
                    </a:ext>
                  </a:extLst>
                </a:gridCol>
                <a:gridCol w="631506">
                  <a:extLst>
                    <a:ext uri="{9D8B030D-6E8A-4147-A177-3AD203B41FA5}">
                      <a16:colId xmlns:a16="http://schemas.microsoft.com/office/drawing/2014/main" val="2717107457"/>
                    </a:ext>
                  </a:extLst>
                </a:gridCol>
                <a:gridCol w="631506">
                  <a:extLst>
                    <a:ext uri="{9D8B030D-6E8A-4147-A177-3AD203B41FA5}">
                      <a16:colId xmlns:a16="http://schemas.microsoft.com/office/drawing/2014/main" val="1916421981"/>
                    </a:ext>
                  </a:extLst>
                </a:gridCol>
                <a:gridCol w="631506">
                  <a:extLst>
                    <a:ext uri="{9D8B030D-6E8A-4147-A177-3AD203B41FA5}">
                      <a16:colId xmlns:a16="http://schemas.microsoft.com/office/drawing/2014/main" val="3654447579"/>
                    </a:ext>
                  </a:extLst>
                </a:gridCol>
                <a:gridCol w="631506">
                  <a:extLst>
                    <a:ext uri="{9D8B030D-6E8A-4147-A177-3AD203B41FA5}">
                      <a16:colId xmlns:a16="http://schemas.microsoft.com/office/drawing/2014/main" val="1887220376"/>
                    </a:ext>
                  </a:extLst>
                </a:gridCol>
                <a:gridCol w="631506">
                  <a:extLst>
                    <a:ext uri="{9D8B030D-6E8A-4147-A177-3AD203B41FA5}">
                      <a16:colId xmlns:a16="http://schemas.microsoft.com/office/drawing/2014/main" val="414070431"/>
                    </a:ext>
                  </a:extLst>
                </a:gridCol>
                <a:gridCol w="631506">
                  <a:extLst>
                    <a:ext uri="{9D8B030D-6E8A-4147-A177-3AD203B41FA5}">
                      <a16:colId xmlns:a16="http://schemas.microsoft.com/office/drawing/2014/main" val="3544882481"/>
                    </a:ext>
                  </a:extLst>
                </a:gridCol>
              </a:tblGrid>
              <a:tr h="274320">
                <a:tc>
                  <a:txBody>
                    <a:bodyPr/>
                    <a:lstStyle/>
                    <a:p>
                      <a:pPr>
                        <a:lnSpc>
                          <a:spcPct val="80000"/>
                        </a:lnSpc>
                      </a:pPr>
                      <a:endParaRPr lang="en-IE" sz="1400" b="1" dirty="0">
                        <a:solidFill>
                          <a:schemeClr val="bg1"/>
                        </a:solidFill>
                        <a:latin typeface="HelveticaNeueLT Std Lt Cn" panose="020B0406020202030204" charset="0"/>
                      </a:endParaRPr>
                    </a:p>
                  </a:txBody>
                  <a:tcPr marL="45720" marR="45720" marT="0" marB="24384">
                    <a:lnR w="38100" cap="flat" cmpd="sng" algn="ctr">
                      <a:solidFill>
                        <a:schemeClr val="bg1"/>
                      </a:solidFill>
                      <a:prstDash val="solid"/>
                      <a:round/>
                      <a:headEnd type="none" w="med" len="med"/>
                      <a:tailEnd type="none" w="med" len="med"/>
                    </a:lnR>
                    <a:solidFill>
                      <a:schemeClr val="bg1">
                        <a:lumMod val="65000"/>
                      </a:schemeClr>
                    </a:solidFill>
                  </a:tcPr>
                </a:tc>
                <a:tc gridSpan="4">
                  <a:txBody>
                    <a:bodyPr/>
                    <a:lstStyle/>
                    <a:p>
                      <a:pPr algn="ctr">
                        <a:lnSpc>
                          <a:spcPct val="80000"/>
                        </a:lnSpc>
                      </a:pPr>
                      <a:r>
                        <a:rPr lang="en-IE" sz="1400" dirty="0">
                          <a:latin typeface="HelveticaNeueLT Std Lt Cn" panose="020B0406020202030204" charset="0"/>
                        </a:rPr>
                        <a:t>IOI</a:t>
                      </a:r>
                      <a:endParaRPr lang="en-IE" sz="1400" b="1" dirty="0">
                        <a:latin typeface="HelveticaNeueLT Std Lt Cn" panose="020B0406020202030204" charset="0"/>
                      </a:endParaRPr>
                    </a:p>
                  </a:txBody>
                  <a:tcPr marL="45720" marR="45720" marT="0" marB="24384"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tx2"/>
                    </a:solidFill>
                  </a:tcPr>
                </a:tc>
                <a:tc hMerge="1">
                  <a:txBody>
                    <a:bodyPr/>
                    <a:lstStyle/>
                    <a:p>
                      <a:pPr algn="ctr">
                        <a:lnSpc>
                          <a:spcPct val="80000"/>
                        </a:lnSpc>
                      </a:pPr>
                      <a:endParaRPr lang="en-IE" sz="1300" b="1" dirty="0">
                        <a:latin typeface="+mn-lt"/>
                      </a:endParaRPr>
                    </a:p>
                  </a:txBody>
                  <a:tcPr marT="0" marB="18288"/>
                </a:tc>
                <a:tc hMerge="1">
                  <a:txBody>
                    <a:bodyPr/>
                    <a:lstStyle/>
                    <a:p>
                      <a:pPr algn="ctr">
                        <a:lnSpc>
                          <a:spcPct val="80000"/>
                        </a:lnSpc>
                      </a:pPr>
                      <a:endParaRPr lang="en-IE" sz="1300" b="1" dirty="0">
                        <a:latin typeface="+mn-lt"/>
                      </a:endParaRPr>
                    </a:p>
                  </a:txBody>
                  <a:tcPr marT="0" marB="18288"/>
                </a:tc>
                <a:tc hMerge="1">
                  <a:txBody>
                    <a:bodyPr/>
                    <a:lstStyle/>
                    <a:p>
                      <a:pPr algn="ctr">
                        <a:lnSpc>
                          <a:spcPct val="80000"/>
                        </a:lnSpc>
                      </a:pPr>
                      <a:endParaRPr lang="en-IE" sz="1400" b="1" dirty="0">
                        <a:latin typeface="+mn-lt"/>
                      </a:endParaRPr>
                    </a:p>
                  </a:txBody>
                  <a:tcPr marL="121920" marR="121920" marT="0" marB="24384" anchor="b"/>
                </a:tc>
                <a:tc gridSpan="4">
                  <a:txBody>
                    <a:bodyPr/>
                    <a:lstStyle/>
                    <a:p>
                      <a:pPr algn="ctr">
                        <a:lnSpc>
                          <a:spcPct val="80000"/>
                        </a:lnSpc>
                      </a:pPr>
                      <a:r>
                        <a:rPr lang="en-IE" sz="1400" dirty="0">
                          <a:latin typeface="HelveticaNeueLT Std Lt Cn" panose="020B0406020202030204" charset="0"/>
                        </a:rPr>
                        <a:t>ROI</a:t>
                      </a:r>
                      <a:endParaRPr lang="en-IE" sz="1400" b="1" dirty="0">
                        <a:latin typeface="HelveticaNeueLT Std Lt Cn" panose="020B0406020202030204" charset="0"/>
                      </a:endParaRPr>
                    </a:p>
                  </a:txBody>
                  <a:tcPr marL="45720" marR="45720" marT="0" marB="24384"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2"/>
                    </a:solidFill>
                  </a:tcPr>
                </a:tc>
                <a:tc hMerge="1">
                  <a:txBody>
                    <a:bodyPr/>
                    <a:lstStyle/>
                    <a:p>
                      <a:pPr algn="ctr">
                        <a:lnSpc>
                          <a:spcPct val="80000"/>
                        </a:lnSpc>
                      </a:pPr>
                      <a:endParaRPr lang="en-IE" sz="1300" b="1" dirty="0">
                        <a:latin typeface="+mn-lt"/>
                      </a:endParaRPr>
                    </a:p>
                  </a:txBody>
                  <a:tcPr marT="0" marB="18288"/>
                </a:tc>
                <a:tc hMerge="1">
                  <a:txBody>
                    <a:bodyPr/>
                    <a:lstStyle/>
                    <a:p>
                      <a:pPr algn="ctr">
                        <a:lnSpc>
                          <a:spcPct val="80000"/>
                        </a:lnSpc>
                      </a:pPr>
                      <a:endParaRPr lang="en-IE" sz="1300" b="1" dirty="0">
                        <a:latin typeface="+mn-lt"/>
                      </a:endParaRPr>
                    </a:p>
                  </a:txBody>
                  <a:tcPr marT="0" marB="18288"/>
                </a:tc>
                <a:tc hMerge="1">
                  <a:txBody>
                    <a:bodyPr/>
                    <a:lstStyle/>
                    <a:p>
                      <a:pPr algn="ctr">
                        <a:lnSpc>
                          <a:spcPct val="80000"/>
                        </a:lnSpc>
                      </a:pPr>
                      <a:endParaRPr lang="en-IE" sz="1400" b="1" dirty="0">
                        <a:latin typeface="+mn-lt"/>
                      </a:endParaRPr>
                    </a:p>
                  </a:txBody>
                  <a:tcPr marL="121920" marR="121920" marT="0" marB="24384" anchor="b">
                    <a:lnR w="38100" cap="flat" cmpd="sng" algn="ctr">
                      <a:solidFill>
                        <a:schemeClr val="bg1"/>
                      </a:solidFill>
                      <a:prstDash val="solid"/>
                      <a:round/>
                      <a:headEnd type="none" w="med" len="med"/>
                      <a:tailEnd type="none" w="med" len="med"/>
                    </a:lnR>
                  </a:tcPr>
                </a:tc>
                <a:tc gridSpan="4">
                  <a:txBody>
                    <a:bodyPr/>
                    <a:lstStyle/>
                    <a:p>
                      <a:pPr algn="ctr">
                        <a:lnSpc>
                          <a:spcPct val="80000"/>
                        </a:lnSpc>
                      </a:pPr>
                      <a:r>
                        <a:rPr lang="en-IE" sz="1400" dirty="0">
                          <a:latin typeface="HelveticaNeueLT Std Lt Cn" panose="020B0406020202030204" charset="0"/>
                        </a:rPr>
                        <a:t>NI</a:t>
                      </a:r>
                      <a:endParaRPr lang="en-IE" sz="1400" b="1" dirty="0">
                        <a:latin typeface="HelveticaNeueLT Std Lt Cn" panose="020B0406020202030204" charset="0"/>
                      </a:endParaRPr>
                    </a:p>
                  </a:txBody>
                  <a:tcPr marL="45720" marR="45720" marT="0" marB="24384" anchor="b">
                    <a:lnL w="38100" cap="flat" cmpd="sng" algn="ctr">
                      <a:solidFill>
                        <a:schemeClr val="bg1"/>
                      </a:solidFill>
                      <a:prstDash val="solid"/>
                      <a:round/>
                      <a:headEnd type="none" w="med" len="med"/>
                      <a:tailEnd type="none" w="med" len="med"/>
                    </a:lnL>
                    <a:solidFill>
                      <a:schemeClr val="accent6">
                        <a:lumMod val="90000"/>
                      </a:schemeClr>
                    </a:solidFill>
                  </a:tcPr>
                </a:tc>
                <a:tc hMerge="1">
                  <a:txBody>
                    <a:bodyPr/>
                    <a:lstStyle/>
                    <a:p>
                      <a:pPr algn="ctr">
                        <a:lnSpc>
                          <a:spcPct val="80000"/>
                        </a:lnSpc>
                      </a:pPr>
                      <a:endParaRPr lang="en-IE" sz="1300" b="1" dirty="0">
                        <a:latin typeface="+mn-lt"/>
                      </a:endParaRPr>
                    </a:p>
                  </a:txBody>
                  <a:tcPr marT="0" marB="18288" anchor="b"/>
                </a:tc>
                <a:tc hMerge="1">
                  <a:txBody>
                    <a:bodyPr/>
                    <a:lstStyle/>
                    <a:p>
                      <a:pPr algn="ctr">
                        <a:lnSpc>
                          <a:spcPct val="80000"/>
                        </a:lnSpc>
                      </a:pPr>
                      <a:endParaRPr lang="en-IE" sz="1300" b="1" dirty="0">
                        <a:latin typeface="+mn-lt"/>
                      </a:endParaRPr>
                    </a:p>
                  </a:txBody>
                  <a:tcPr marT="0" marB="18288" anchor="b"/>
                </a:tc>
                <a:tc hMerge="1">
                  <a:txBody>
                    <a:bodyPr/>
                    <a:lstStyle/>
                    <a:p>
                      <a:pPr algn="ctr">
                        <a:lnSpc>
                          <a:spcPct val="80000"/>
                        </a:lnSpc>
                      </a:pPr>
                      <a:endParaRPr lang="en-IE" sz="1400" b="1" dirty="0">
                        <a:latin typeface="+mn-lt"/>
                      </a:endParaRPr>
                    </a:p>
                  </a:txBody>
                  <a:tcPr marL="121920" marR="121920" marT="0" marB="24384" anchor="b"/>
                </a:tc>
                <a:extLst>
                  <a:ext uri="{0D108BD9-81ED-4DB2-BD59-A6C34878D82A}">
                    <a16:rowId xmlns:a16="http://schemas.microsoft.com/office/drawing/2014/main" val="3561323197"/>
                  </a:ext>
                </a:extLst>
              </a:tr>
              <a:tr h="274320">
                <a:tc>
                  <a:txBody>
                    <a:bodyPr/>
                    <a:lstStyle/>
                    <a:p>
                      <a:pPr>
                        <a:lnSpc>
                          <a:spcPct val="80000"/>
                        </a:lnSpc>
                      </a:pPr>
                      <a:endParaRPr lang="en-IE" sz="1400" b="1" dirty="0">
                        <a:solidFill>
                          <a:schemeClr val="bg1"/>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chemeClr val="bg1">
                        <a:lumMod val="65000"/>
                      </a:schemeClr>
                    </a:solidFill>
                  </a:tcPr>
                </a:tc>
                <a:tc>
                  <a:txBody>
                    <a:bodyPr/>
                    <a:lstStyle/>
                    <a:p>
                      <a:pPr algn="ctr">
                        <a:lnSpc>
                          <a:spcPct val="80000"/>
                        </a:lnSpc>
                      </a:pPr>
                      <a:r>
                        <a:rPr lang="en-IE" sz="1400" b="1" dirty="0">
                          <a:solidFill>
                            <a:schemeClr val="bg1"/>
                          </a:solidFill>
                          <a:latin typeface="HelveticaNeueLT Std Lt Cn" panose="020B0406020202030204" charset="0"/>
                        </a:rPr>
                        <a:t>ST 18</a:t>
                      </a:r>
                    </a:p>
                  </a:txBody>
                  <a:tcPr marL="45720" marR="45720" marT="0" marB="24384" anchor="ctr">
                    <a:lnL w="38100" cap="flat" cmpd="sng" algn="ctr">
                      <a:solidFill>
                        <a:schemeClr val="bg1"/>
                      </a:solidFill>
                      <a:prstDash val="solid"/>
                      <a:round/>
                      <a:headEnd type="none" w="med" len="med"/>
                      <a:tailEnd type="none" w="med" len="med"/>
                    </a:lnL>
                    <a:lnB w="38100" cap="flat" cmpd="sng" algn="ctr">
                      <a:noFill/>
                      <a:prstDash val="solid"/>
                      <a:round/>
                      <a:headEnd type="none" w="med" len="med"/>
                      <a:tailEnd type="none" w="med" len="med"/>
                    </a:lnB>
                    <a:solidFill>
                      <a:schemeClr val="tx2"/>
                    </a:solidFill>
                  </a:tcPr>
                </a:tc>
                <a:tc>
                  <a:txBody>
                    <a:bodyPr/>
                    <a:lstStyle/>
                    <a:p>
                      <a:pPr algn="ctr">
                        <a:lnSpc>
                          <a:spcPct val="80000"/>
                        </a:lnSpc>
                      </a:pPr>
                      <a:r>
                        <a:rPr lang="en-IE" sz="1400" b="1" dirty="0">
                          <a:solidFill>
                            <a:schemeClr val="bg1"/>
                          </a:solidFill>
                          <a:latin typeface="HelveticaNeueLT Std Lt Cn" panose="020B0406020202030204" charset="0"/>
                        </a:rPr>
                        <a:t>ST 19</a:t>
                      </a:r>
                    </a:p>
                  </a:txBody>
                  <a:tcPr marL="45720" marR="45720" marT="0" marB="24384" anchor="ctr">
                    <a:lnB w="38100" cap="flat" cmpd="sng" algn="ctr">
                      <a:noFill/>
                      <a:prstDash val="solid"/>
                      <a:round/>
                      <a:headEnd type="none" w="med" len="med"/>
                      <a:tailEnd type="none" w="med" len="med"/>
                    </a:lnB>
                    <a:solidFill>
                      <a:schemeClr val="tx2"/>
                    </a:solidFill>
                  </a:tcPr>
                </a:tc>
                <a:tc>
                  <a:txBody>
                    <a:bodyPr/>
                    <a:lstStyle/>
                    <a:p>
                      <a:pPr algn="ctr">
                        <a:lnSpc>
                          <a:spcPct val="80000"/>
                        </a:lnSpc>
                      </a:pPr>
                      <a:r>
                        <a:rPr lang="en-IE" sz="1400" b="1" dirty="0">
                          <a:solidFill>
                            <a:schemeClr val="bg1"/>
                          </a:solidFill>
                          <a:latin typeface="HelveticaNeueLT Std Lt Cn" panose="020B0406020202030204" charset="0"/>
                        </a:rPr>
                        <a:t>ST 20</a:t>
                      </a:r>
                    </a:p>
                  </a:txBody>
                  <a:tcPr marL="45720" marR="45720" marT="0" marB="24384" anchor="ctr">
                    <a:lnB w="38100" cap="flat" cmpd="sng" algn="ctr">
                      <a:noFill/>
                      <a:prstDash val="solid"/>
                      <a:round/>
                      <a:headEnd type="none" w="med" len="med"/>
                      <a:tailEnd type="none" w="med" len="med"/>
                    </a:lnB>
                    <a:solidFill>
                      <a:schemeClr val="tx2"/>
                    </a:solidFill>
                  </a:tcPr>
                </a:tc>
                <a:tc>
                  <a:txBody>
                    <a:bodyPr/>
                    <a:lstStyle/>
                    <a:p>
                      <a:pPr algn="ctr">
                        <a:lnSpc>
                          <a:spcPct val="80000"/>
                        </a:lnSpc>
                      </a:pPr>
                      <a:r>
                        <a:rPr lang="en-IE" sz="1400" b="1" dirty="0">
                          <a:solidFill>
                            <a:schemeClr val="bg1"/>
                          </a:solidFill>
                          <a:latin typeface="HelveticaNeueLT Std Lt Cn" panose="020B0406020202030204" charset="0"/>
                        </a:rPr>
                        <a:t>ST 21</a:t>
                      </a:r>
                    </a:p>
                  </a:txBody>
                  <a:tcPr marL="45720" marR="45720" marT="0" marB="24384" anchor="ctr">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chemeClr val="tx2"/>
                    </a:solidFill>
                  </a:tcPr>
                </a:tc>
                <a:tc>
                  <a:txBody>
                    <a:bodyPr/>
                    <a:lstStyle/>
                    <a:p>
                      <a:pPr algn="ctr">
                        <a:lnSpc>
                          <a:spcPct val="80000"/>
                        </a:lnSpc>
                      </a:pPr>
                      <a:r>
                        <a:rPr lang="en-IE" sz="1400" b="1" dirty="0">
                          <a:solidFill>
                            <a:schemeClr val="bg1"/>
                          </a:solidFill>
                          <a:latin typeface="HelveticaNeueLT Std Lt Cn" panose="020B0406020202030204" charset="0"/>
                        </a:rPr>
                        <a:t>ST 18</a:t>
                      </a:r>
                    </a:p>
                  </a:txBody>
                  <a:tcPr marL="45720" marR="45720" marT="0" marB="24384" anchor="ctr">
                    <a:lnL w="38100" cap="flat" cmpd="sng" algn="ctr">
                      <a:solidFill>
                        <a:schemeClr val="bg1"/>
                      </a:solidFill>
                      <a:prstDash val="solid"/>
                      <a:round/>
                      <a:headEnd type="none" w="med" len="med"/>
                      <a:tailEnd type="none" w="med" len="med"/>
                    </a:lnL>
                    <a:lnB w="38100" cap="flat" cmpd="sng" algn="ctr">
                      <a:noFill/>
                      <a:prstDash val="solid"/>
                      <a:round/>
                      <a:headEnd type="none" w="med" len="med"/>
                      <a:tailEnd type="none" w="med" len="med"/>
                    </a:lnB>
                    <a:solidFill>
                      <a:schemeClr val="accent2"/>
                    </a:solidFill>
                  </a:tcPr>
                </a:tc>
                <a:tc>
                  <a:txBody>
                    <a:bodyPr/>
                    <a:lstStyle/>
                    <a:p>
                      <a:pPr algn="ctr">
                        <a:lnSpc>
                          <a:spcPct val="80000"/>
                        </a:lnSpc>
                      </a:pPr>
                      <a:r>
                        <a:rPr lang="en-IE" sz="1400" b="1" dirty="0">
                          <a:solidFill>
                            <a:schemeClr val="bg1"/>
                          </a:solidFill>
                          <a:latin typeface="HelveticaNeueLT Std Lt Cn" panose="020B0406020202030204" charset="0"/>
                        </a:rPr>
                        <a:t>ST 19</a:t>
                      </a:r>
                    </a:p>
                  </a:txBody>
                  <a:tcPr marL="45720" marR="45720" marT="0" marB="24384" anchor="ctr">
                    <a:lnB w="38100" cap="flat" cmpd="sng" algn="ctr">
                      <a:noFill/>
                      <a:prstDash val="solid"/>
                      <a:round/>
                      <a:headEnd type="none" w="med" len="med"/>
                      <a:tailEnd type="none" w="med" len="med"/>
                    </a:lnB>
                    <a:solidFill>
                      <a:schemeClr val="accent2"/>
                    </a:solidFill>
                  </a:tcPr>
                </a:tc>
                <a:tc>
                  <a:txBody>
                    <a:bodyPr/>
                    <a:lstStyle/>
                    <a:p>
                      <a:pPr algn="ctr">
                        <a:lnSpc>
                          <a:spcPct val="80000"/>
                        </a:lnSpc>
                      </a:pPr>
                      <a:r>
                        <a:rPr lang="en-IE" sz="1400" b="1" dirty="0">
                          <a:solidFill>
                            <a:schemeClr val="bg1"/>
                          </a:solidFill>
                          <a:latin typeface="HelveticaNeueLT Std Lt Cn" panose="020B0406020202030204" charset="0"/>
                        </a:rPr>
                        <a:t>ST 20</a:t>
                      </a:r>
                    </a:p>
                  </a:txBody>
                  <a:tcPr marL="45720" marR="45720" marT="0" marB="24384" anchor="ctr">
                    <a:lnB w="38100" cap="flat" cmpd="sng" algn="ctr">
                      <a:noFill/>
                      <a:prstDash val="solid"/>
                      <a:round/>
                      <a:headEnd type="none" w="med" len="med"/>
                      <a:tailEnd type="none" w="med" len="med"/>
                    </a:lnB>
                    <a:solidFill>
                      <a:schemeClr val="accent2"/>
                    </a:solidFill>
                  </a:tcPr>
                </a:tc>
                <a:tc>
                  <a:txBody>
                    <a:bodyPr/>
                    <a:lstStyle/>
                    <a:p>
                      <a:pPr algn="ctr">
                        <a:lnSpc>
                          <a:spcPct val="80000"/>
                        </a:lnSpc>
                      </a:pPr>
                      <a:r>
                        <a:rPr lang="en-IE" sz="1400" b="1" dirty="0">
                          <a:solidFill>
                            <a:schemeClr val="bg1"/>
                          </a:solidFill>
                          <a:latin typeface="HelveticaNeueLT Std Lt Cn" panose="020B0406020202030204" charset="0"/>
                        </a:rPr>
                        <a:t>ST 21</a:t>
                      </a:r>
                    </a:p>
                  </a:txBody>
                  <a:tcPr marL="45720" marR="45720" marT="0" marB="24384" anchor="ctr">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chemeClr val="accent2"/>
                    </a:solidFill>
                  </a:tcPr>
                </a:tc>
                <a:tc>
                  <a:txBody>
                    <a:bodyPr/>
                    <a:lstStyle/>
                    <a:p>
                      <a:pPr algn="ctr">
                        <a:lnSpc>
                          <a:spcPct val="80000"/>
                        </a:lnSpc>
                      </a:pPr>
                      <a:r>
                        <a:rPr lang="en-IE" sz="1400" b="1" dirty="0">
                          <a:solidFill>
                            <a:schemeClr val="bg1"/>
                          </a:solidFill>
                          <a:latin typeface="HelveticaNeueLT Std Lt Cn" panose="020B0406020202030204" charset="0"/>
                        </a:rPr>
                        <a:t>ST 18</a:t>
                      </a:r>
                    </a:p>
                  </a:txBody>
                  <a:tcPr marL="45720" marR="45720" marT="0" marB="24384" anchor="ctr">
                    <a:lnL w="38100" cap="flat" cmpd="sng" algn="ctr">
                      <a:solidFill>
                        <a:schemeClr val="bg1"/>
                      </a:solidFill>
                      <a:prstDash val="solid"/>
                      <a:round/>
                      <a:headEnd type="none" w="med" len="med"/>
                      <a:tailEnd type="none" w="med" len="med"/>
                    </a:lnL>
                    <a:lnB w="38100" cap="flat" cmpd="sng" algn="ctr">
                      <a:noFill/>
                      <a:prstDash val="solid"/>
                      <a:round/>
                      <a:headEnd type="none" w="med" len="med"/>
                      <a:tailEnd type="none" w="med" len="med"/>
                    </a:lnB>
                    <a:solidFill>
                      <a:schemeClr val="accent6">
                        <a:lumMod val="90000"/>
                      </a:schemeClr>
                    </a:solidFill>
                  </a:tcPr>
                </a:tc>
                <a:tc>
                  <a:txBody>
                    <a:bodyPr/>
                    <a:lstStyle/>
                    <a:p>
                      <a:pPr algn="ctr">
                        <a:lnSpc>
                          <a:spcPct val="80000"/>
                        </a:lnSpc>
                      </a:pPr>
                      <a:r>
                        <a:rPr lang="en-IE" sz="1400" b="1" dirty="0">
                          <a:solidFill>
                            <a:schemeClr val="bg1"/>
                          </a:solidFill>
                          <a:latin typeface="HelveticaNeueLT Std Lt Cn" panose="020B0406020202030204" charset="0"/>
                        </a:rPr>
                        <a:t>ST 19</a:t>
                      </a:r>
                    </a:p>
                  </a:txBody>
                  <a:tcPr marL="45720" marR="45720" marT="0" marB="24384" anchor="ctr">
                    <a:lnB w="38100" cap="flat" cmpd="sng" algn="ctr">
                      <a:noFill/>
                      <a:prstDash val="solid"/>
                      <a:round/>
                      <a:headEnd type="none" w="med" len="med"/>
                      <a:tailEnd type="none" w="med" len="med"/>
                    </a:lnB>
                    <a:solidFill>
                      <a:schemeClr val="accent6">
                        <a:lumMod val="90000"/>
                      </a:schemeClr>
                    </a:solidFill>
                  </a:tcPr>
                </a:tc>
                <a:tc>
                  <a:txBody>
                    <a:bodyPr/>
                    <a:lstStyle/>
                    <a:p>
                      <a:pPr algn="ctr">
                        <a:lnSpc>
                          <a:spcPct val="80000"/>
                        </a:lnSpc>
                      </a:pPr>
                      <a:r>
                        <a:rPr lang="en-IE" sz="1400" b="1" dirty="0">
                          <a:solidFill>
                            <a:schemeClr val="bg1"/>
                          </a:solidFill>
                          <a:latin typeface="HelveticaNeueLT Std Lt Cn" panose="020B0406020202030204" charset="0"/>
                        </a:rPr>
                        <a:t>ST 20</a:t>
                      </a:r>
                    </a:p>
                  </a:txBody>
                  <a:tcPr marL="45720" marR="45720" marT="0" marB="24384" anchor="ctr">
                    <a:lnB w="38100" cap="flat" cmpd="sng" algn="ctr">
                      <a:noFill/>
                      <a:prstDash val="solid"/>
                      <a:round/>
                      <a:headEnd type="none" w="med" len="med"/>
                      <a:tailEnd type="none" w="med" len="med"/>
                    </a:lnB>
                    <a:solidFill>
                      <a:schemeClr val="accent6">
                        <a:lumMod val="90000"/>
                      </a:schemeClr>
                    </a:solidFill>
                  </a:tcPr>
                </a:tc>
                <a:tc>
                  <a:txBody>
                    <a:bodyPr/>
                    <a:lstStyle/>
                    <a:p>
                      <a:pPr algn="ctr">
                        <a:lnSpc>
                          <a:spcPct val="80000"/>
                        </a:lnSpc>
                      </a:pPr>
                      <a:r>
                        <a:rPr lang="en-IE" sz="1400" b="1" dirty="0">
                          <a:solidFill>
                            <a:schemeClr val="bg1"/>
                          </a:solidFill>
                          <a:latin typeface="HelveticaNeueLT Std Lt Cn" panose="020B0406020202030204" charset="0"/>
                        </a:rPr>
                        <a:t>ST 21</a:t>
                      </a:r>
                    </a:p>
                  </a:txBody>
                  <a:tcPr marL="45720" marR="45720" marT="0" marB="24384" anchor="ctr">
                    <a:lnB w="38100" cap="flat" cmpd="sng" algn="ctr">
                      <a:noFill/>
                      <a:prstDash val="solid"/>
                      <a:round/>
                      <a:headEnd type="none" w="med" len="med"/>
                      <a:tailEnd type="none" w="med" len="med"/>
                    </a:lnB>
                    <a:solidFill>
                      <a:schemeClr val="accent6">
                        <a:lumMod val="90000"/>
                      </a:schemeClr>
                    </a:solidFill>
                  </a:tcPr>
                </a:tc>
                <a:extLst>
                  <a:ext uri="{0D108BD9-81ED-4DB2-BD59-A6C34878D82A}">
                    <a16:rowId xmlns:a16="http://schemas.microsoft.com/office/drawing/2014/main" val="2362487610"/>
                  </a:ext>
                </a:extLst>
              </a:tr>
              <a:tr h="274320">
                <a:tc>
                  <a:txBody>
                    <a:bodyPr/>
                    <a:lstStyle/>
                    <a:p>
                      <a:pPr>
                        <a:lnSpc>
                          <a:spcPct val="80000"/>
                        </a:lnSpc>
                      </a:pPr>
                      <a:endParaRPr lang="en-IE" sz="1400" b="1" dirty="0">
                        <a:solidFill>
                          <a:schemeClr val="bg1"/>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lumMod val="65000"/>
                      </a:schemeClr>
                    </a:solidFill>
                  </a:tcPr>
                </a:tc>
                <a:tc>
                  <a:txBody>
                    <a:bodyPr/>
                    <a:lstStyle/>
                    <a:p>
                      <a:pPr algn="ctr">
                        <a:lnSpc>
                          <a:spcPct val="80000"/>
                        </a:lnSpc>
                      </a:pPr>
                      <a:r>
                        <a:rPr lang="en-IE" sz="1400" b="1" dirty="0">
                          <a:solidFill>
                            <a:schemeClr val="bg1"/>
                          </a:solidFill>
                          <a:latin typeface="HelveticaNeueLT Std Lt Cn" panose="020B0406020202030204" charset="0"/>
                        </a:rPr>
                        <a:t>(805)</a:t>
                      </a:r>
                    </a:p>
                  </a:txBody>
                  <a:tcPr marL="45720" marR="45720" marT="0" marB="24384"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a:lnSpc>
                          <a:spcPct val="80000"/>
                        </a:lnSpc>
                      </a:pPr>
                      <a:r>
                        <a:rPr lang="en-IE" sz="1400" b="1" dirty="0">
                          <a:solidFill>
                            <a:schemeClr val="bg1"/>
                          </a:solidFill>
                          <a:latin typeface="HelveticaNeueLT Std Lt Cn" panose="020B0406020202030204" charset="0"/>
                        </a:rPr>
                        <a:t>(808)</a:t>
                      </a:r>
                    </a:p>
                  </a:txBody>
                  <a:tcPr marL="45720" marR="45720" marT="0" marB="24384"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a:lnSpc>
                          <a:spcPct val="80000"/>
                        </a:lnSpc>
                      </a:pPr>
                      <a:r>
                        <a:rPr lang="en-IE" sz="1400" b="1" dirty="0">
                          <a:solidFill>
                            <a:schemeClr val="bg1"/>
                          </a:solidFill>
                          <a:latin typeface="HelveticaNeueLT Std Lt Cn" panose="020B0406020202030204" charset="0"/>
                        </a:rPr>
                        <a:t>(813)</a:t>
                      </a:r>
                    </a:p>
                  </a:txBody>
                  <a:tcPr marL="45720" marR="45720" marT="0" marB="24384"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a:lnSpc>
                          <a:spcPct val="80000"/>
                        </a:lnSpc>
                      </a:pPr>
                      <a:r>
                        <a:rPr lang="en-IE" sz="1400" b="1" dirty="0">
                          <a:solidFill>
                            <a:schemeClr val="bg1"/>
                          </a:solidFill>
                          <a:latin typeface="HelveticaNeueLT Std Lt Cn" panose="020B0406020202030204" charset="0"/>
                        </a:rPr>
                        <a:t>(803)</a:t>
                      </a:r>
                    </a:p>
                  </a:txBody>
                  <a:tcPr marL="45720" marR="45720" marT="0" marB="24384"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a:lnSpc>
                          <a:spcPct val="80000"/>
                        </a:lnSpc>
                      </a:pPr>
                      <a:r>
                        <a:rPr lang="en-IE" sz="1400" b="1" dirty="0">
                          <a:solidFill>
                            <a:schemeClr val="bg1"/>
                          </a:solidFill>
                          <a:latin typeface="HelveticaNeueLT Std Lt Cn" panose="020B0406020202030204" charset="0"/>
                        </a:rPr>
                        <a:t>(504)</a:t>
                      </a:r>
                    </a:p>
                  </a:txBody>
                  <a:tcPr marL="45720" marR="45720" marT="0" marB="24384"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algn="ctr">
                        <a:lnSpc>
                          <a:spcPct val="80000"/>
                        </a:lnSpc>
                      </a:pPr>
                      <a:r>
                        <a:rPr lang="en-IE" sz="1400" b="1" dirty="0">
                          <a:solidFill>
                            <a:schemeClr val="bg1"/>
                          </a:solidFill>
                          <a:latin typeface="HelveticaNeueLT Std Lt Cn" panose="020B0406020202030204" charset="0"/>
                        </a:rPr>
                        <a:t>(507)</a:t>
                      </a:r>
                    </a:p>
                  </a:txBody>
                  <a:tcPr marL="45720" marR="45720" marT="0" marB="24384"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algn="ctr">
                        <a:lnSpc>
                          <a:spcPct val="80000"/>
                        </a:lnSpc>
                      </a:pPr>
                      <a:r>
                        <a:rPr lang="en-IE" sz="1400" b="1" dirty="0">
                          <a:solidFill>
                            <a:schemeClr val="bg1"/>
                          </a:solidFill>
                          <a:latin typeface="HelveticaNeueLT Std Lt Cn" panose="020B0406020202030204" charset="0"/>
                        </a:rPr>
                        <a:t>(504)</a:t>
                      </a:r>
                    </a:p>
                  </a:txBody>
                  <a:tcPr marL="45720" marR="45720" marT="0" marB="24384"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algn="ctr">
                        <a:lnSpc>
                          <a:spcPct val="80000"/>
                        </a:lnSpc>
                      </a:pPr>
                      <a:r>
                        <a:rPr lang="en-IE" sz="1400" b="1" dirty="0">
                          <a:solidFill>
                            <a:schemeClr val="bg1"/>
                          </a:solidFill>
                          <a:latin typeface="HelveticaNeueLT Std Lt Cn" panose="020B0406020202030204" charset="0"/>
                        </a:rPr>
                        <a:t>(502)</a:t>
                      </a:r>
                    </a:p>
                  </a:txBody>
                  <a:tcPr marL="45720" marR="45720" marT="0" marB="24384"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algn="ctr">
                        <a:lnSpc>
                          <a:spcPct val="80000"/>
                        </a:lnSpc>
                      </a:pPr>
                      <a:r>
                        <a:rPr lang="en-IE" sz="1400" b="1" dirty="0">
                          <a:solidFill>
                            <a:schemeClr val="bg1"/>
                          </a:solidFill>
                          <a:latin typeface="HelveticaNeueLT Std Lt Cn" panose="020B0406020202030204" charset="0"/>
                        </a:rPr>
                        <a:t>(301)</a:t>
                      </a:r>
                    </a:p>
                  </a:txBody>
                  <a:tcPr marL="45720" marR="45720" marT="0" marB="24384"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algn="ctr">
                        <a:lnSpc>
                          <a:spcPct val="80000"/>
                        </a:lnSpc>
                      </a:pPr>
                      <a:r>
                        <a:rPr lang="en-IE" sz="1400" b="1" dirty="0">
                          <a:solidFill>
                            <a:schemeClr val="bg1"/>
                          </a:solidFill>
                          <a:latin typeface="HelveticaNeueLT Std Lt Cn" panose="020B0406020202030204" charset="0"/>
                        </a:rPr>
                        <a:t>(301)</a:t>
                      </a:r>
                    </a:p>
                  </a:txBody>
                  <a:tcPr marL="45720" marR="45720" marT="0" marB="24384"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algn="ctr">
                        <a:lnSpc>
                          <a:spcPct val="80000"/>
                        </a:lnSpc>
                      </a:pPr>
                      <a:r>
                        <a:rPr lang="en-IE" sz="1400" b="1" dirty="0">
                          <a:solidFill>
                            <a:schemeClr val="bg1"/>
                          </a:solidFill>
                          <a:latin typeface="HelveticaNeueLT Std Lt Cn" panose="020B0406020202030204" charset="0"/>
                        </a:rPr>
                        <a:t>(309)</a:t>
                      </a:r>
                    </a:p>
                  </a:txBody>
                  <a:tcPr marL="45720" marR="45720" marT="0" marB="24384"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algn="ctr">
                        <a:lnSpc>
                          <a:spcPct val="80000"/>
                        </a:lnSpc>
                      </a:pPr>
                      <a:r>
                        <a:rPr lang="en-IE" sz="1400" b="1" dirty="0">
                          <a:solidFill>
                            <a:schemeClr val="bg1"/>
                          </a:solidFill>
                          <a:latin typeface="HelveticaNeueLT Std Lt Cn" panose="020B0406020202030204" charset="0"/>
                        </a:rPr>
                        <a:t>(301)</a:t>
                      </a:r>
                    </a:p>
                  </a:txBody>
                  <a:tcPr marL="45720" marR="45720" marT="0" marB="24384"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extLst>
                  <a:ext uri="{0D108BD9-81ED-4DB2-BD59-A6C34878D82A}">
                    <a16:rowId xmlns:a16="http://schemas.microsoft.com/office/drawing/2014/main" val="1842621530"/>
                  </a:ext>
                </a:extLst>
              </a:tr>
              <a:tr h="274320">
                <a:tc>
                  <a:txBody>
                    <a:bodyPr/>
                    <a:lstStyle/>
                    <a:p>
                      <a:pPr>
                        <a:lnSpc>
                          <a:spcPct val="80000"/>
                        </a:lnSpc>
                      </a:pPr>
                      <a:endParaRPr lang="en-IE" sz="1400" b="1" dirty="0">
                        <a:solidFill>
                          <a:schemeClr val="bg1"/>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bg1">
                        <a:lumMod val="65000"/>
                      </a:schemeClr>
                    </a:solidFill>
                  </a:tcPr>
                </a:tc>
                <a:tc>
                  <a:txBody>
                    <a:bodyPr/>
                    <a:lstStyle/>
                    <a:p>
                      <a:pPr algn="ctr">
                        <a:lnSpc>
                          <a:spcPct val="80000"/>
                        </a:lnSpc>
                      </a:pPr>
                      <a:r>
                        <a:rPr lang="en-IE" sz="1400" b="1" dirty="0">
                          <a:solidFill>
                            <a:schemeClr val="bg1"/>
                          </a:solidFill>
                          <a:latin typeface="HelveticaNeueLT Std Lt Cn" panose="020B0406020202030204" charset="0"/>
                        </a:rPr>
                        <a:t>%</a:t>
                      </a:r>
                    </a:p>
                  </a:txBody>
                  <a:tcPr marL="45720" marR="45720" marT="0" marB="24384"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tx2"/>
                    </a:solidFill>
                  </a:tcPr>
                </a:tc>
                <a:tc>
                  <a:txBody>
                    <a:bodyPr/>
                    <a:lstStyle/>
                    <a:p>
                      <a:pPr algn="ctr">
                        <a:lnSpc>
                          <a:spcPct val="80000"/>
                        </a:lnSpc>
                      </a:pPr>
                      <a:r>
                        <a:rPr lang="en-IE" sz="1400" b="1" dirty="0">
                          <a:solidFill>
                            <a:schemeClr val="bg1"/>
                          </a:solidFill>
                          <a:latin typeface="HelveticaNeueLT Std Lt Cn" panose="020B0406020202030204" charset="0"/>
                        </a:rPr>
                        <a:t>%</a:t>
                      </a:r>
                    </a:p>
                  </a:txBody>
                  <a:tcPr marL="45720" marR="45720" marT="0" marB="24384" anchor="ctr">
                    <a:lnT w="38100" cap="flat" cmpd="sng" algn="ctr">
                      <a:noFill/>
                      <a:prstDash val="solid"/>
                      <a:round/>
                      <a:headEnd type="none" w="med" len="med"/>
                      <a:tailEnd type="none" w="med" len="med"/>
                    </a:lnT>
                    <a:solidFill>
                      <a:schemeClr val="tx2"/>
                    </a:solidFill>
                  </a:tcPr>
                </a:tc>
                <a:tc>
                  <a:txBody>
                    <a:bodyPr/>
                    <a:lstStyle/>
                    <a:p>
                      <a:pPr algn="ctr">
                        <a:lnSpc>
                          <a:spcPct val="80000"/>
                        </a:lnSpc>
                      </a:pPr>
                      <a:r>
                        <a:rPr lang="en-IE" sz="1400" b="1" dirty="0">
                          <a:solidFill>
                            <a:schemeClr val="bg1"/>
                          </a:solidFill>
                          <a:latin typeface="HelveticaNeueLT Std Lt Cn" panose="020B0406020202030204" charset="0"/>
                        </a:rPr>
                        <a:t>%</a:t>
                      </a:r>
                    </a:p>
                  </a:txBody>
                  <a:tcPr marL="45720" marR="45720" marT="0" marB="24384" anchor="ctr">
                    <a:lnT w="38100" cap="flat" cmpd="sng" algn="ctr">
                      <a:noFill/>
                      <a:prstDash val="solid"/>
                      <a:round/>
                      <a:headEnd type="none" w="med" len="med"/>
                      <a:tailEnd type="none" w="med" len="med"/>
                    </a:lnT>
                    <a:solidFill>
                      <a:schemeClr val="tx2"/>
                    </a:solidFill>
                  </a:tcPr>
                </a:tc>
                <a:tc>
                  <a:txBody>
                    <a:bodyPr/>
                    <a:lstStyle/>
                    <a:p>
                      <a:pPr algn="ctr">
                        <a:lnSpc>
                          <a:spcPct val="80000"/>
                        </a:lnSpc>
                      </a:pPr>
                      <a:r>
                        <a:rPr lang="en-IE" sz="1400" b="1" dirty="0">
                          <a:solidFill>
                            <a:schemeClr val="bg1"/>
                          </a:solidFill>
                          <a:latin typeface="HelveticaNeueLT Std Lt Cn" panose="020B0406020202030204" charset="0"/>
                        </a:rPr>
                        <a:t>%</a:t>
                      </a:r>
                    </a:p>
                  </a:txBody>
                  <a:tcPr marL="45720" marR="45720" marT="0" marB="24384"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tx2"/>
                    </a:solidFill>
                  </a:tcPr>
                </a:tc>
                <a:tc>
                  <a:txBody>
                    <a:bodyPr/>
                    <a:lstStyle/>
                    <a:p>
                      <a:pPr algn="ctr">
                        <a:lnSpc>
                          <a:spcPct val="80000"/>
                        </a:lnSpc>
                      </a:pPr>
                      <a:r>
                        <a:rPr lang="en-IE" sz="1400" b="1" dirty="0">
                          <a:solidFill>
                            <a:schemeClr val="bg1"/>
                          </a:solidFill>
                          <a:latin typeface="HelveticaNeueLT Std Lt Cn" panose="020B0406020202030204" charset="0"/>
                        </a:rPr>
                        <a:t>%</a:t>
                      </a:r>
                    </a:p>
                  </a:txBody>
                  <a:tcPr marL="45720" marR="45720" marT="0" marB="24384"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accent2"/>
                    </a:solidFill>
                  </a:tcPr>
                </a:tc>
                <a:tc>
                  <a:txBody>
                    <a:bodyPr/>
                    <a:lstStyle/>
                    <a:p>
                      <a:pPr algn="ctr">
                        <a:lnSpc>
                          <a:spcPct val="80000"/>
                        </a:lnSpc>
                      </a:pPr>
                      <a:r>
                        <a:rPr lang="en-IE" sz="1400" b="1" dirty="0">
                          <a:solidFill>
                            <a:schemeClr val="bg1"/>
                          </a:solidFill>
                          <a:latin typeface="HelveticaNeueLT Std Lt Cn" panose="020B0406020202030204" charset="0"/>
                        </a:rPr>
                        <a:t>%</a:t>
                      </a:r>
                    </a:p>
                  </a:txBody>
                  <a:tcPr marL="45720" marR="45720" marT="0" marB="24384" anchor="ctr">
                    <a:lnT w="38100" cap="flat" cmpd="sng" algn="ctr">
                      <a:noFill/>
                      <a:prstDash val="solid"/>
                      <a:round/>
                      <a:headEnd type="none" w="med" len="med"/>
                      <a:tailEnd type="none" w="med" len="med"/>
                    </a:lnT>
                    <a:solidFill>
                      <a:schemeClr val="accent2"/>
                    </a:solidFill>
                  </a:tcPr>
                </a:tc>
                <a:tc>
                  <a:txBody>
                    <a:bodyPr/>
                    <a:lstStyle/>
                    <a:p>
                      <a:pPr algn="ctr">
                        <a:lnSpc>
                          <a:spcPct val="80000"/>
                        </a:lnSpc>
                      </a:pPr>
                      <a:r>
                        <a:rPr lang="en-IE" sz="1400" b="1" dirty="0">
                          <a:solidFill>
                            <a:schemeClr val="bg1"/>
                          </a:solidFill>
                          <a:latin typeface="HelveticaNeueLT Std Lt Cn" panose="020B0406020202030204" charset="0"/>
                        </a:rPr>
                        <a:t>%</a:t>
                      </a:r>
                    </a:p>
                  </a:txBody>
                  <a:tcPr marL="45720" marR="45720" marT="0" marB="24384" anchor="ctr">
                    <a:lnT w="38100" cap="flat" cmpd="sng" algn="ctr">
                      <a:noFill/>
                      <a:prstDash val="solid"/>
                      <a:round/>
                      <a:headEnd type="none" w="med" len="med"/>
                      <a:tailEnd type="none" w="med" len="med"/>
                    </a:lnT>
                    <a:solidFill>
                      <a:schemeClr val="accent2"/>
                    </a:solidFill>
                  </a:tcPr>
                </a:tc>
                <a:tc>
                  <a:txBody>
                    <a:bodyPr/>
                    <a:lstStyle/>
                    <a:p>
                      <a:pPr algn="ctr">
                        <a:lnSpc>
                          <a:spcPct val="80000"/>
                        </a:lnSpc>
                      </a:pPr>
                      <a:r>
                        <a:rPr lang="en-IE" sz="1400" b="1" dirty="0">
                          <a:solidFill>
                            <a:schemeClr val="bg1"/>
                          </a:solidFill>
                          <a:latin typeface="HelveticaNeueLT Std Lt Cn" panose="020B0406020202030204" charset="0"/>
                        </a:rPr>
                        <a:t>%</a:t>
                      </a:r>
                    </a:p>
                  </a:txBody>
                  <a:tcPr marL="45720" marR="45720" marT="0" marB="24384"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2"/>
                    </a:solidFill>
                  </a:tcPr>
                </a:tc>
                <a:tc>
                  <a:txBody>
                    <a:bodyPr/>
                    <a:lstStyle/>
                    <a:p>
                      <a:pPr algn="ctr">
                        <a:lnSpc>
                          <a:spcPct val="80000"/>
                        </a:lnSpc>
                      </a:pPr>
                      <a:r>
                        <a:rPr lang="en-IE" sz="1400" b="1" dirty="0">
                          <a:solidFill>
                            <a:schemeClr val="bg1"/>
                          </a:solidFill>
                          <a:latin typeface="HelveticaNeueLT Std Lt Cn" panose="020B0406020202030204" charset="0"/>
                        </a:rPr>
                        <a:t>%</a:t>
                      </a:r>
                    </a:p>
                  </a:txBody>
                  <a:tcPr marL="45720" marR="45720" marT="0" marB="24384"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accent6">
                        <a:lumMod val="90000"/>
                      </a:schemeClr>
                    </a:solidFill>
                  </a:tcPr>
                </a:tc>
                <a:tc>
                  <a:txBody>
                    <a:bodyPr/>
                    <a:lstStyle/>
                    <a:p>
                      <a:pPr algn="ctr">
                        <a:lnSpc>
                          <a:spcPct val="80000"/>
                        </a:lnSpc>
                      </a:pPr>
                      <a:r>
                        <a:rPr lang="en-IE" sz="1400" b="1" dirty="0">
                          <a:solidFill>
                            <a:schemeClr val="bg1"/>
                          </a:solidFill>
                          <a:latin typeface="HelveticaNeueLT Std Lt Cn" panose="020B0406020202030204" charset="0"/>
                        </a:rPr>
                        <a:t>%</a:t>
                      </a:r>
                    </a:p>
                  </a:txBody>
                  <a:tcPr marL="45720" marR="45720" marT="0" marB="24384" anchor="ctr">
                    <a:lnT w="38100" cap="flat" cmpd="sng" algn="ctr">
                      <a:noFill/>
                      <a:prstDash val="solid"/>
                      <a:round/>
                      <a:headEnd type="none" w="med" len="med"/>
                      <a:tailEnd type="none" w="med" len="med"/>
                    </a:lnT>
                    <a:solidFill>
                      <a:schemeClr val="accent6">
                        <a:lumMod val="90000"/>
                      </a:schemeClr>
                    </a:solidFill>
                  </a:tcPr>
                </a:tc>
                <a:tc>
                  <a:txBody>
                    <a:bodyPr/>
                    <a:lstStyle/>
                    <a:p>
                      <a:pPr algn="ctr">
                        <a:lnSpc>
                          <a:spcPct val="80000"/>
                        </a:lnSpc>
                      </a:pPr>
                      <a:r>
                        <a:rPr lang="en-IE" sz="1400" b="1" dirty="0">
                          <a:solidFill>
                            <a:schemeClr val="bg1"/>
                          </a:solidFill>
                          <a:latin typeface="HelveticaNeueLT Std Lt Cn" panose="020B0406020202030204" charset="0"/>
                        </a:rPr>
                        <a:t>%</a:t>
                      </a:r>
                    </a:p>
                  </a:txBody>
                  <a:tcPr marL="45720" marR="45720" marT="0" marB="24384" anchor="ctr">
                    <a:lnT w="38100" cap="flat" cmpd="sng" algn="ctr">
                      <a:noFill/>
                      <a:prstDash val="solid"/>
                      <a:round/>
                      <a:headEnd type="none" w="med" len="med"/>
                      <a:tailEnd type="none" w="med" len="med"/>
                    </a:lnT>
                    <a:solidFill>
                      <a:schemeClr val="accent6">
                        <a:lumMod val="90000"/>
                      </a:schemeClr>
                    </a:solidFill>
                  </a:tcPr>
                </a:tc>
                <a:tc>
                  <a:txBody>
                    <a:bodyPr/>
                    <a:lstStyle/>
                    <a:p>
                      <a:pPr algn="ctr">
                        <a:lnSpc>
                          <a:spcPct val="80000"/>
                        </a:lnSpc>
                      </a:pPr>
                      <a:r>
                        <a:rPr lang="en-IE" sz="1400" b="1" dirty="0">
                          <a:solidFill>
                            <a:schemeClr val="bg1"/>
                          </a:solidFill>
                          <a:latin typeface="HelveticaNeueLT Std Lt Cn" panose="020B0406020202030204" charset="0"/>
                        </a:rPr>
                        <a:t>%</a:t>
                      </a:r>
                    </a:p>
                  </a:txBody>
                  <a:tcPr marL="45720" marR="45720" marT="0" marB="24384" anchor="ctr">
                    <a:lnT w="38100" cap="flat" cmpd="sng" algn="ctr">
                      <a:noFill/>
                      <a:prstDash val="solid"/>
                      <a:round/>
                      <a:headEnd type="none" w="med" len="med"/>
                      <a:tailEnd type="none" w="med" len="med"/>
                    </a:lnT>
                    <a:solidFill>
                      <a:schemeClr val="accent6">
                        <a:lumMod val="90000"/>
                      </a:schemeClr>
                    </a:solidFill>
                  </a:tcPr>
                </a:tc>
                <a:extLst>
                  <a:ext uri="{0D108BD9-81ED-4DB2-BD59-A6C34878D82A}">
                    <a16:rowId xmlns:a16="http://schemas.microsoft.com/office/drawing/2014/main" val="3941155005"/>
                  </a:ext>
                </a:extLst>
              </a:tr>
              <a:tr h="219456">
                <a:tc>
                  <a:txBody>
                    <a:bodyPr/>
                    <a:lstStyle/>
                    <a:p>
                      <a:pPr algn="l" fontAlgn="ctr">
                        <a:lnSpc>
                          <a:spcPct val="80000"/>
                        </a:lnSpc>
                      </a:pPr>
                      <a:r>
                        <a:rPr lang="en-IE" sz="1400" b="0" u="none" strike="noStrike" dirty="0">
                          <a:solidFill>
                            <a:schemeClr val="bg1"/>
                          </a:solidFill>
                          <a:effectLst/>
                          <a:latin typeface="HelveticaNeueLT Std Lt Cn" panose="020B0406020202030204" charset="0"/>
                        </a:rPr>
                        <a:t>Chicken/poultry </a:t>
                      </a:r>
                      <a:endParaRPr lang="en-IE" sz="1400" b="0" i="0" u="none" strike="noStrike" dirty="0">
                        <a:solidFill>
                          <a:schemeClr val="bg1"/>
                        </a:solidFill>
                        <a:effectLst/>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70</a:t>
                      </a:r>
                    </a:p>
                  </a:txBody>
                  <a:tcPr marL="45720" marR="45720" marT="0" marB="24384"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68</a:t>
                      </a:r>
                    </a:p>
                  </a:txBody>
                  <a:tcPr marL="45720" marR="45720" marT="0" marB="24384" anchor="ct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69</a:t>
                      </a:r>
                    </a:p>
                  </a:txBody>
                  <a:tcPr marL="45720" marR="45720" marT="0" marB="24384" anchor="ctr">
                    <a:solidFill>
                      <a:srgbClr val="009D9C">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60</a:t>
                      </a:r>
                      <a:endParaRPr lang="en-IE" sz="1400" b="0" dirty="0">
                        <a:solidFill>
                          <a:schemeClr val="bg1">
                            <a:lumMod val="50000"/>
                          </a:schemeClr>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69</a:t>
                      </a:r>
                    </a:p>
                  </a:txBody>
                  <a:tcPr marL="45720" marR="45720" marT="0" marB="24384"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71</a:t>
                      </a:r>
                    </a:p>
                  </a:txBody>
                  <a:tcPr marL="45720" marR="45720" marT="0" marB="24384" anchor="ct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72</a:t>
                      </a:r>
                    </a:p>
                  </a:txBody>
                  <a:tcPr marL="45720" marR="45720" marT="0" marB="24384" anchor="ctr">
                    <a:solidFill>
                      <a:srgbClr val="F1BE48">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61</a:t>
                      </a:r>
                      <a:endParaRPr lang="en-IE" sz="1400" b="0" dirty="0">
                        <a:solidFill>
                          <a:schemeClr val="bg1">
                            <a:lumMod val="50000"/>
                          </a:schemeClr>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71</a:t>
                      </a:r>
                    </a:p>
                  </a:txBody>
                  <a:tcPr marL="45720" marR="45720" marT="0" marB="24384"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64</a:t>
                      </a:r>
                    </a:p>
                  </a:txBody>
                  <a:tcPr marL="45720" marR="45720" marT="0" marB="24384" anchor="ctr">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64</a:t>
                      </a:r>
                    </a:p>
                  </a:txBody>
                  <a:tcPr marL="45720" marR="45720" marT="0" marB="24384" anchor="ctr">
                    <a:solidFill>
                      <a:srgbClr val="91C2FF">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57</a:t>
                      </a:r>
                      <a:endParaRPr lang="en-IE" sz="1400" b="0" dirty="0">
                        <a:solidFill>
                          <a:schemeClr val="bg1">
                            <a:lumMod val="50000"/>
                          </a:schemeClr>
                        </a:solidFill>
                        <a:latin typeface="HelveticaNeueLT Std Lt Cn" panose="020B0406020202030204" charset="0"/>
                      </a:endParaRPr>
                    </a:p>
                  </a:txBody>
                  <a:tcPr marL="45720" marR="45720" marT="0" marB="24384" anchor="ctr">
                    <a:solidFill>
                      <a:srgbClr val="91C2FF">
                        <a:alpha val="20000"/>
                      </a:srgbClr>
                    </a:solidFill>
                  </a:tcPr>
                </a:tc>
                <a:extLst>
                  <a:ext uri="{0D108BD9-81ED-4DB2-BD59-A6C34878D82A}">
                    <a16:rowId xmlns:a16="http://schemas.microsoft.com/office/drawing/2014/main" val="2335798525"/>
                  </a:ext>
                </a:extLst>
              </a:tr>
              <a:tr h="219456">
                <a:tc>
                  <a:txBody>
                    <a:bodyPr/>
                    <a:lstStyle/>
                    <a:p>
                      <a:pPr algn="l" fontAlgn="b">
                        <a:lnSpc>
                          <a:spcPct val="80000"/>
                        </a:lnSpc>
                      </a:pPr>
                      <a:r>
                        <a:rPr lang="en-IE" sz="1400" b="0" u="none" strike="noStrike" dirty="0">
                          <a:solidFill>
                            <a:schemeClr val="bg1"/>
                          </a:solidFill>
                          <a:effectLst/>
                          <a:latin typeface="HelveticaNeueLT Std Lt Cn" panose="020B0406020202030204" charset="0"/>
                        </a:rPr>
                        <a:t>Raw mince meat</a:t>
                      </a:r>
                      <a:endParaRPr lang="en-IE" sz="1400" b="0" i="0" u="none" strike="noStrike" dirty="0">
                        <a:solidFill>
                          <a:schemeClr val="bg1"/>
                        </a:solidFill>
                        <a:effectLst/>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n/a</a:t>
                      </a:r>
                    </a:p>
                  </a:txBody>
                  <a:tcPr marL="45720" marR="45720" marT="0" marB="24384"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35</a:t>
                      </a:r>
                    </a:p>
                  </a:txBody>
                  <a:tcPr marL="45720" marR="45720" marT="0" marB="24384" anchor="ct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36</a:t>
                      </a:r>
                    </a:p>
                  </a:txBody>
                  <a:tcPr marL="45720" marR="45720" marT="0" marB="24384" anchor="ctr">
                    <a:solidFill>
                      <a:srgbClr val="009D9C">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34</a:t>
                      </a:r>
                      <a:endParaRPr lang="en-IE" sz="1400" b="0" dirty="0">
                        <a:solidFill>
                          <a:schemeClr val="bg1">
                            <a:lumMod val="50000"/>
                          </a:schemeClr>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n/a</a:t>
                      </a:r>
                    </a:p>
                  </a:txBody>
                  <a:tcPr marL="45720" marR="45720" marT="0" marB="24384"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42</a:t>
                      </a:r>
                    </a:p>
                  </a:txBody>
                  <a:tcPr marL="45720" marR="45720" marT="0" marB="24384" anchor="ct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43</a:t>
                      </a:r>
                    </a:p>
                  </a:txBody>
                  <a:tcPr marL="45720" marR="45720" marT="0" marB="24384" anchor="ctr">
                    <a:solidFill>
                      <a:srgbClr val="F1BE48">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40</a:t>
                      </a:r>
                      <a:endParaRPr lang="en-IE" sz="1400" b="0" dirty="0">
                        <a:solidFill>
                          <a:schemeClr val="bg1">
                            <a:lumMod val="50000"/>
                          </a:schemeClr>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n/a</a:t>
                      </a:r>
                    </a:p>
                  </a:txBody>
                  <a:tcPr marL="45720" marR="45720" marT="0" marB="24384"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23</a:t>
                      </a:r>
                    </a:p>
                  </a:txBody>
                  <a:tcPr marL="45720" marR="45720" marT="0" marB="24384" anchor="ctr">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25</a:t>
                      </a:r>
                    </a:p>
                  </a:txBody>
                  <a:tcPr marL="45720" marR="45720" marT="0" marB="24384" anchor="ctr">
                    <a:solidFill>
                      <a:srgbClr val="91C2FF">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24</a:t>
                      </a:r>
                      <a:endParaRPr lang="en-IE" sz="1400" b="0" dirty="0">
                        <a:solidFill>
                          <a:schemeClr val="bg1">
                            <a:lumMod val="50000"/>
                          </a:schemeClr>
                        </a:solidFill>
                        <a:latin typeface="HelveticaNeueLT Std Lt Cn" panose="020B0406020202030204" charset="0"/>
                      </a:endParaRPr>
                    </a:p>
                  </a:txBody>
                  <a:tcPr marL="45720" marR="45720" marT="0" marB="24384" anchor="ctr">
                    <a:solidFill>
                      <a:srgbClr val="91C2FF">
                        <a:alpha val="20000"/>
                      </a:srgbClr>
                    </a:solidFill>
                  </a:tcPr>
                </a:tc>
                <a:extLst>
                  <a:ext uri="{0D108BD9-81ED-4DB2-BD59-A6C34878D82A}">
                    <a16:rowId xmlns:a16="http://schemas.microsoft.com/office/drawing/2014/main" val="3388542362"/>
                  </a:ext>
                </a:extLst>
              </a:tr>
              <a:tr h="219456">
                <a:tc>
                  <a:txBody>
                    <a:bodyPr/>
                    <a:lstStyle/>
                    <a:p>
                      <a:pPr marL="0" marR="0" lvl="0" indent="0" algn="l" defTabSz="924282" rtl="0" eaLnBrk="1" fontAlgn="ctr" latinLnBrk="0" hangingPunct="1">
                        <a:lnSpc>
                          <a:spcPct val="80000"/>
                        </a:lnSpc>
                        <a:spcBef>
                          <a:spcPts val="0"/>
                        </a:spcBef>
                        <a:spcAft>
                          <a:spcPts val="0"/>
                        </a:spcAft>
                        <a:buClrTx/>
                        <a:buSzTx/>
                        <a:buFontTx/>
                        <a:buNone/>
                        <a:tabLst/>
                        <a:defRPr/>
                      </a:pPr>
                      <a:r>
                        <a:rPr lang="en-IE" sz="1400" b="0" u="none" strike="noStrike" dirty="0">
                          <a:solidFill>
                            <a:schemeClr val="bg1"/>
                          </a:solidFill>
                          <a:effectLst/>
                          <a:latin typeface="HelveticaNeueLT Std Lt Cn" panose="020B0406020202030204" charset="0"/>
                        </a:rPr>
                        <a:t>Shellfish</a:t>
                      </a:r>
                      <a:endParaRPr lang="en-IE" sz="1400" b="0" i="0" u="none" strike="noStrike" dirty="0">
                        <a:solidFill>
                          <a:schemeClr val="bg1"/>
                        </a:solidFill>
                        <a:effectLst/>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35</a:t>
                      </a:r>
                    </a:p>
                  </a:txBody>
                  <a:tcPr marL="45720" marR="45720" marT="0" marB="24384"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26</a:t>
                      </a:r>
                    </a:p>
                  </a:txBody>
                  <a:tcPr marL="45720" marR="45720" marT="0" marB="24384" anchor="ct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26</a:t>
                      </a:r>
                    </a:p>
                  </a:txBody>
                  <a:tcPr marL="45720" marR="45720" marT="0" marB="24384" anchor="ctr">
                    <a:solidFill>
                      <a:srgbClr val="009D9C">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25</a:t>
                      </a:r>
                      <a:endParaRPr lang="en-IE" sz="1400" b="0" dirty="0">
                        <a:solidFill>
                          <a:schemeClr val="bg1">
                            <a:lumMod val="50000"/>
                          </a:schemeClr>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33</a:t>
                      </a:r>
                    </a:p>
                  </a:txBody>
                  <a:tcPr marL="45720" marR="45720" marT="0" marB="24384"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29</a:t>
                      </a:r>
                    </a:p>
                  </a:txBody>
                  <a:tcPr marL="45720" marR="45720" marT="0" marB="24384" anchor="ct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25</a:t>
                      </a:r>
                    </a:p>
                  </a:txBody>
                  <a:tcPr marL="45720" marR="45720" marT="0" marB="24384" anchor="ctr">
                    <a:solidFill>
                      <a:srgbClr val="F1BE48">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30</a:t>
                      </a:r>
                      <a:endParaRPr lang="en-IE" sz="1400" b="0" dirty="0">
                        <a:solidFill>
                          <a:schemeClr val="bg1">
                            <a:lumMod val="50000"/>
                          </a:schemeClr>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37</a:t>
                      </a:r>
                    </a:p>
                  </a:txBody>
                  <a:tcPr marL="45720" marR="45720" marT="0" marB="24384"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20</a:t>
                      </a:r>
                    </a:p>
                  </a:txBody>
                  <a:tcPr marL="45720" marR="45720" marT="0" marB="24384" anchor="ctr">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27</a:t>
                      </a:r>
                    </a:p>
                  </a:txBody>
                  <a:tcPr marL="45720" marR="45720" marT="0" marB="24384" anchor="ctr">
                    <a:solidFill>
                      <a:srgbClr val="91C2FF">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17</a:t>
                      </a:r>
                      <a:endParaRPr lang="en-IE" sz="1400" b="0" dirty="0">
                        <a:solidFill>
                          <a:schemeClr val="bg1">
                            <a:lumMod val="50000"/>
                          </a:schemeClr>
                        </a:solidFill>
                        <a:latin typeface="HelveticaNeueLT Std Lt Cn" panose="020B0406020202030204" charset="0"/>
                      </a:endParaRPr>
                    </a:p>
                  </a:txBody>
                  <a:tcPr marL="45720" marR="45720" marT="0" marB="24384" anchor="ctr">
                    <a:solidFill>
                      <a:srgbClr val="91C2FF">
                        <a:alpha val="20000"/>
                      </a:srgbClr>
                    </a:solidFill>
                  </a:tcPr>
                </a:tc>
                <a:extLst>
                  <a:ext uri="{0D108BD9-81ED-4DB2-BD59-A6C34878D82A}">
                    <a16:rowId xmlns:a16="http://schemas.microsoft.com/office/drawing/2014/main" val="3225910108"/>
                  </a:ext>
                </a:extLst>
              </a:tr>
              <a:tr h="219456">
                <a:tc>
                  <a:txBody>
                    <a:bodyPr/>
                    <a:lstStyle/>
                    <a:p>
                      <a:pPr algn="l" fontAlgn="ctr">
                        <a:lnSpc>
                          <a:spcPct val="80000"/>
                        </a:lnSpc>
                      </a:pPr>
                      <a:r>
                        <a:rPr lang="en-IE" sz="1400" b="0" u="none" strike="noStrike" dirty="0">
                          <a:solidFill>
                            <a:schemeClr val="bg1"/>
                          </a:solidFill>
                          <a:effectLst/>
                          <a:latin typeface="HelveticaNeueLT Std Lt Cn" panose="020B0406020202030204" charset="0"/>
                        </a:rPr>
                        <a:t>Fish</a:t>
                      </a:r>
                      <a:endParaRPr lang="en-IE" sz="1400" b="0" i="0" u="none" strike="noStrike" dirty="0">
                        <a:solidFill>
                          <a:schemeClr val="bg1"/>
                        </a:solidFill>
                        <a:effectLst/>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26</a:t>
                      </a:r>
                    </a:p>
                  </a:txBody>
                  <a:tcPr marL="45720" marR="45720" marT="0" marB="24384"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25</a:t>
                      </a:r>
                    </a:p>
                  </a:txBody>
                  <a:tcPr marL="45720" marR="45720" marT="0" marB="24384" anchor="ct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24</a:t>
                      </a:r>
                    </a:p>
                  </a:txBody>
                  <a:tcPr marL="45720" marR="45720" marT="0" marB="24384" anchor="ctr">
                    <a:solidFill>
                      <a:srgbClr val="009D9C">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24</a:t>
                      </a:r>
                      <a:endParaRPr lang="en-IE" sz="1400" b="0" dirty="0">
                        <a:solidFill>
                          <a:schemeClr val="bg1">
                            <a:lumMod val="50000"/>
                          </a:schemeClr>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29</a:t>
                      </a:r>
                    </a:p>
                  </a:txBody>
                  <a:tcPr marL="45720" marR="45720" marT="0" marB="24384"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29</a:t>
                      </a:r>
                    </a:p>
                  </a:txBody>
                  <a:tcPr marL="45720" marR="45720" marT="0" marB="24384" anchor="ct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28</a:t>
                      </a:r>
                    </a:p>
                  </a:txBody>
                  <a:tcPr marL="45720" marR="45720" marT="0" marB="24384" anchor="ctr">
                    <a:solidFill>
                      <a:srgbClr val="F1BE48">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28</a:t>
                      </a:r>
                      <a:endParaRPr lang="en-IE" sz="1400" b="0" dirty="0">
                        <a:solidFill>
                          <a:schemeClr val="bg1">
                            <a:lumMod val="50000"/>
                          </a:schemeClr>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22</a:t>
                      </a:r>
                    </a:p>
                  </a:txBody>
                  <a:tcPr marL="45720" marR="45720" marT="0" marB="24384"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19</a:t>
                      </a:r>
                    </a:p>
                  </a:txBody>
                  <a:tcPr marL="45720" marR="45720" marT="0" marB="24384" anchor="ctr">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19</a:t>
                      </a:r>
                    </a:p>
                  </a:txBody>
                  <a:tcPr marL="45720" marR="45720" marT="0" marB="24384" anchor="ctr">
                    <a:solidFill>
                      <a:srgbClr val="91C2FF">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16</a:t>
                      </a:r>
                      <a:endParaRPr lang="en-IE" sz="1400" b="0" dirty="0">
                        <a:solidFill>
                          <a:schemeClr val="bg1">
                            <a:lumMod val="50000"/>
                          </a:schemeClr>
                        </a:solidFill>
                        <a:latin typeface="HelveticaNeueLT Std Lt Cn" panose="020B0406020202030204" charset="0"/>
                      </a:endParaRPr>
                    </a:p>
                  </a:txBody>
                  <a:tcPr marL="45720" marR="45720" marT="0" marB="24384" anchor="ctr">
                    <a:solidFill>
                      <a:srgbClr val="91C2FF">
                        <a:alpha val="20000"/>
                      </a:srgbClr>
                    </a:solidFill>
                  </a:tcPr>
                </a:tc>
                <a:extLst>
                  <a:ext uri="{0D108BD9-81ED-4DB2-BD59-A6C34878D82A}">
                    <a16:rowId xmlns:a16="http://schemas.microsoft.com/office/drawing/2014/main" val="1033632449"/>
                  </a:ext>
                </a:extLst>
              </a:tr>
              <a:tr h="219456">
                <a:tc>
                  <a:txBody>
                    <a:bodyPr/>
                    <a:lstStyle/>
                    <a:p>
                      <a:pPr marL="0" marR="0" lvl="0" indent="0" algn="l" defTabSz="924282" rtl="0" eaLnBrk="1" fontAlgn="ctr" latinLnBrk="0" hangingPunct="1">
                        <a:lnSpc>
                          <a:spcPct val="80000"/>
                        </a:lnSpc>
                        <a:spcBef>
                          <a:spcPts val="0"/>
                        </a:spcBef>
                        <a:spcAft>
                          <a:spcPts val="0"/>
                        </a:spcAft>
                        <a:buClrTx/>
                        <a:buSzTx/>
                        <a:buFontTx/>
                        <a:buNone/>
                        <a:tabLst/>
                        <a:defRPr/>
                      </a:pPr>
                      <a:r>
                        <a:rPr lang="en-IE" sz="1400" b="0" u="none" strike="noStrike" dirty="0">
                          <a:solidFill>
                            <a:schemeClr val="bg1"/>
                          </a:solidFill>
                          <a:effectLst/>
                          <a:latin typeface="HelveticaNeueLT Std Lt Cn" panose="020B0406020202030204" charset="0"/>
                        </a:rPr>
                        <a:t>Ready-made meals</a:t>
                      </a:r>
                      <a:endParaRPr lang="en-IE" sz="1400" b="0" i="0" u="none" strike="noStrike" dirty="0">
                        <a:solidFill>
                          <a:schemeClr val="bg1"/>
                        </a:solidFill>
                        <a:effectLst/>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28</a:t>
                      </a:r>
                    </a:p>
                  </a:txBody>
                  <a:tcPr marL="45720" marR="45720" marT="0" marB="24384"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23</a:t>
                      </a:r>
                    </a:p>
                  </a:txBody>
                  <a:tcPr marL="45720" marR="45720" marT="0" marB="24384" anchor="ct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22</a:t>
                      </a:r>
                    </a:p>
                  </a:txBody>
                  <a:tcPr marL="45720" marR="45720" marT="0" marB="24384" anchor="ctr">
                    <a:solidFill>
                      <a:srgbClr val="009D9C">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22</a:t>
                      </a:r>
                      <a:endParaRPr lang="en-IE" sz="1400" b="0" dirty="0">
                        <a:solidFill>
                          <a:schemeClr val="bg1">
                            <a:lumMod val="50000"/>
                          </a:schemeClr>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31</a:t>
                      </a:r>
                    </a:p>
                  </a:txBody>
                  <a:tcPr marL="45720" marR="45720" marT="0" marB="24384"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29</a:t>
                      </a:r>
                    </a:p>
                  </a:txBody>
                  <a:tcPr marL="45720" marR="45720" marT="0" marB="24384" anchor="ct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25</a:t>
                      </a:r>
                    </a:p>
                  </a:txBody>
                  <a:tcPr marL="45720" marR="45720" marT="0" marB="24384" anchor="ctr">
                    <a:solidFill>
                      <a:srgbClr val="F1BE48">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26</a:t>
                      </a:r>
                      <a:endParaRPr lang="en-IE" sz="1400" b="0" dirty="0">
                        <a:solidFill>
                          <a:schemeClr val="bg1">
                            <a:lumMod val="50000"/>
                          </a:schemeClr>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23</a:t>
                      </a:r>
                    </a:p>
                  </a:txBody>
                  <a:tcPr marL="45720" marR="45720" marT="0" marB="24384"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14</a:t>
                      </a:r>
                    </a:p>
                  </a:txBody>
                  <a:tcPr marL="45720" marR="45720" marT="0" marB="24384" anchor="ctr">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17</a:t>
                      </a:r>
                    </a:p>
                  </a:txBody>
                  <a:tcPr marL="45720" marR="45720" marT="0" marB="24384" anchor="ctr">
                    <a:solidFill>
                      <a:srgbClr val="91C2FF">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14</a:t>
                      </a:r>
                      <a:endParaRPr lang="en-IE" sz="1400" b="0" dirty="0">
                        <a:solidFill>
                          <a:schemeClr val="bg1">
                            <a:lumMod val="50000"/>
                          </a:schemeClr>
                        </a:solidFill>
                        <a:latin typeface="HelveticaNeueLT Std Lt Cn" panose="020B0406020202030204" charset="0"/>
                      </a:endParaRPr>
                    </a:p>
                  </a:txBody>
                  <a:tcPr marL="45720" marR="45720" marT="0" marB="24384" anchor="ctr">
                    <a:solidFill>
                      <a:srgbClr val="91C2FF">
                        <a:alpha val="20000"/>
                      </a:srgbClr>
                    </a:solidFill>
                  </a:tcPr>
                </a:tc>
                <a:extLst>
                  <a:ext uri="{0D108BD9-81ED-4DB2-BD59-A6C34878D82A}">
                    <a16:rowId xmlns:a16="http://schemas.microsoft.com/office/drawing/2014/main" val="341707300"/>
                  </a:ext>
                </a:extLst>
              </a:tr>
              <a:tr h="219456">
                <a:tc>
                  <a:txBody>
                    <a:bodyPr/>
                    <a:lstStyle/>
                    <a:p>
                      <a:pPr algn="l" fontAlgn="ctr">
                        <a:lnSpc>
                          <a:spcPct val="80000"/>
                        </a:lnSpc>
                      </a:pPr>
                      <a:r>
                        <a:rPr lang="en-IE" sz="1400" b="0" u="none" strike="noStrike" dirty="0">
                          <a:solidFill>
                            <a:schemeClr val="bg1"/>
                          </a:solidFill>
                          <a:effectLst/>
                          <a:latin typeface="HelveticaNeueLT Std Lt Cn" panose="020B0406020202030204" charset="0"/>
                        </a:rPr>
                        <a:t>Eggs</a:t>
                      </a:r>
                      <a:endParaRPr lang="en-IE" sz="1400" b="0" i="0" u="none" strike="noStrike" dirty="0">
                        <a:solidFill>
                          <a:schemeClr val="bg1"/>
                        </a:solidFill>
                        <a:effectLst/>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23</a:t>
                      </a:r>
                    </a:p>
                  </a:txBody>
                  <a:tcPr marL="45720" marR="45720" marT="0" marB="24384"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21</a:t>
                      </a:r>
                    </a:p>
                  </a:txBody>
                  <a:tcPr marL="45720" marR="45720" marT="0" marB="24384" anchor="ct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20</a:t>
                      </a:r>
                    </a:p>
                  </a:txBody>
                  <a:tcPr marL="45720" marR="45720" marT="0" marB="24384" anchor="ctr">
                    <a:solidFill>
                      <a:srgbClr val="009D9C">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20</a:t>
                      </a:r>
                      <a:endParaRPr lang="en-IE" sz="1400" b="0" dirty="0">
                        <a:solidFill>
                          <a:schemeClr val="bg1">
                            <a:lumMod val="50000"/>
                          </a:schemeClr>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22</a:t>
                      </a:r>
                    </a:p>
                  </a:txBody>
                  <a:tcPr marL="45720" marR="45720" marT="0" marB="24384"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20</a:t>
                      </a:r>
                    </a:p>
                  </a:txBody>
                  <a:tcPr marL="45720" marR="45720" marT="0" marB="24384" anchor="ctr">
                    <a:solidFill>
                      <a:srgbClr val="F1BE48">
                        <a:alpha val="20000"/>
                      </a:srgbClr>
                    </a:solidFill>
                  </a:tcPr>
                </a:tc>
                <a:tc>
                  <a:txBody>
                    <a:bodyPr/>
                    <a:lstStyle/>
                    <a:p>
                      <a:pPr algn="ctr">
                        <a:lnSpc>
                          <a:spcPct val="80000"/>
                        </a:lnSpc>
                      </a:pPr>
                      <a:r>
                        <a:rPr lang="en-IE" sz="1400" b="0" kern="1200" dirty="0">
                          <a:solidFill>
                            <a:schemeClr val="bg1">
                              <a:lumMod val="50000"/>
                            </a:schemeClr>
                          </a:solidFill>
                          <a:latin typeface="HelveticaNeueLT Std Lt Cn" panose="020B0406020202030204" charset="0"/>
                        </a:rPr>
                        <a:t>19</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F1BE48">
                        <a:alpha val="20000"/>
                      </a:srgbClr>
                    </a:solidFill>
                  </a:tcPr>
                </a:tc>
                <a:tc>
                  <a:txBody>
                    <a:bodyPr/>
                    <a:lstStyle/>
                    <a:p>
                      <a:pPr algn="ctr">
                        <a:lnSpc>
                          <a:spcPct val="80000"/>
                        </a:lnSpc>
                      </a:pPr>
                      <a:r>
                        <a:rPr lang="en-US" sz="1400" b="0" kern="1200" dirty="0">
                          <a:solidFill>
                            <a:schemeClr val="bg1">
                              <a:lumMod val="50000"/>
                            </a:schemeClr>
                          </a:solidFill>
                          <a:latin typeface="HelveticaNeueLT Std Lt Cn" panose="020B0406020202030204" charset="0"/>
                          <a:ea typeface="+mn-ea"/>
                          <a:cs typeface="+mn-cs"/>
                        </a:rPr>
                        <a:t>22</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26</a:t>
                      </a:r>
                    </a:p>
                  </a:txBody>
                  <a:tcPr marL="45720" marR="45720" marT="0" marB="24384"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23</a:t>
                      </a:r>
                    </a:p>
                  </a:txBody>
                  <a:tcPr marL="45720" marR="45720" marT="0" marB="24384" anchor="ctr">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23</a:t>
                      </a:r>
                    </a:p>
                  </a:txBody>
                  <a:tcPr marL="45720" marR="45720" marT="0" marB="24384" anchor="ctr">
                    <a:solidFill>
                      <a:srgbClr val="91C2FF">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17</a:t>
                      </a:r>
                      <a:endParaRPr lang="en-IE" sz="1400" b="0" dirty="0">
                        <a:solidFill>
                          <a:schemeClr val="bg1">
                            <a:lumMod val="50000"/>
                          </a:schemeClr>
                        </a:solidFill>
                        <a:latin typeface="HelveticaNeueLT Std Lt Cn" panose="020B0406020202030204" charset="0"/>
                      </a:endParaRPr>
                    </a:p>
                  </a:txBody>
                  <a:tcPr marL="45720" marR="45720" marT="0" marB="24384" anchor="ctr">
                    <a:solidFill>
                      <a:srgbClr val="91C2FF">
                        <a:alpha val="20000"/>
                      </a:srgbClr>
                    </a:solidFill>
                  </a:tcPr>
                </a:tc>
                <a:extLst>
                  <a:ext uri="{0D108BD9-81ED-4DB2-BD59-A6C34878D82A}">
                    <a16:rowId xmlns:a16="http://schemas.microsoft.com/office/drawing/2014/main" val="1379954108"/>
                  </a:ext>
                </a:extLst>
              </a:tr>
              <a:tr h="219456">
                <a:tc>
                  <a:txBody>
                    <a:bodyPr/>
                    <a:lstStyle/>
                    <a:p>
                      <a:pPr marL="0" marR="0" lvl="0" indent="0" algn="l" defTabSz="924282" rtl="0" eaLnBrk="1" fontAlgn="ctr" latinLnBrk="0" hangingPunct="1">
                        <a:lnSpc>
                          <a:spcPct val="80000"/>
                        </a:lnSpc>
                        <a:spcBef>
                          <a:spcPts val="0"/>
                        </a:spcBef>
                        <a:spcAft>
                          <a:spcPts val="0"/>
                        </a:spcAft>
                        <a:buClrTx/>
                        <a:buSzTx/>
                        <a:buFontTx/>
                        <a:buNone/>
                        <a:tabLst/>
                        <a:defRPr/>
                      </a:pPr>
                      <a:r>
                        <a:rPr lang="en-IE" sz="1400" b="0" u="none" strike="noStrike" dirty="0">
                          <a:solidFill>
                            <a:schemeClr val="bg1"/>
                          </a:solidFill>
                          <a:effectLst/>
                          <a:latin typeface="HelveticaNeueLT Std Lt Cn" panose="020B0406020202030204" charset="0"/>
                        </a:rPr>
                        <a:t>Raw steak </a:t>
                      </a:r>
                      <a:endParaRPr lang="en-IE" sz="1400" b="0" i="0" u="none" strike="noStrike" dirty="0">
                        <a:solidFill>
                          <a:schemeClr val="bg1"/>
                        </a:solidFill>
                        <a:effectLst/>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n/a</a:t>
                      </a:r>
                    </a:p>
                  </a:txBody>
                  <a:tcPr marL="45720" marR="45720" marT="0" marB="24384"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17</a:t>
                      </a:r>
                    </a:p>
                  </a:txBody>
                  <a:tcPr marL="45720" marR="45720" marT="0" marB="24384" anchor="ct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21</a:t>
                      </a:r>
                    </a:p>
                  </a:txBody>
                  <a:tcPr marL="45720" marR="45720" marT="0" marB="24384" anchor="ctr">
                    <a:solidFill>
                      <a:srgbClr val="009D9C">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19</a:t>
                      </a:r>
                      <a:endParaRPr lang="en-IE" sz="1400" b="0" dirty="0">
                        <a:solidFill>
                          <a:schemeClr val="bg1">
                            <a:lumMod val="50000"/>
                          </a:schemeClr>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n/a</a:t>
                      </a:r>
                    </a:p>
                  </a:txBody>
                  <a:tcPr marL="45720" marR="45720" marT="0" marB="24384"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18</a:t>
                      </a:r>
                    </a:p>
                  </a:txBody>
                  <a:tcPr marL="45720" marR="45720" marT="0" marB="24384" anchor="ctr">
                    <a:solidFill>
                      <a:srgbClr val="F1BE48">
                        <a:alpha val="20000"/>
                      </a:srgbClr>
                    </a:solidFill>
                  </a:tcPr>
                </a:tc>
                <a:tc>
                  <a:txBody>
                    <a:bodyPr/>
                    <a:lstStyle/>
                    <a:p>
                      <a:pPr algn="ctr">
                        <a:lnSpc>
                          <a:spcPct val="80000"/>
                        </a:lnSpc>
                      </a:pPr>
                      <a:r>
                        <a:rPr lang="en-IE" sz="1400" b="0" kern="1200" dirty="0">
                          <a:solidFill>
                            <a:schemeClr val="bg1">
                              <a:lumMod val="50000"/>
                            </a:schemeClr>
                          </a:solidFill>
                          <a:latin typeface="HelveticaNeueLT Std Lt Cn" panose="020B0406020202030204" charset="0"/>
                        </a:rPr>
                        <a:t>20</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F1BE48">
                        <a:alpha val="20000"/>
                      </a:srgbClr>
                    </a:solidFill>
                  </a:tcPr>
                </a:tc>
                <a:tc>
                  <a:txBody>
                    <a:bodyPr/>
                    <a:lstStyle/>
                    <a:p>
                      <a:pPr algn="ctr">
                        <a:lnSpc>
                          <a:spcPct val="80000"/>
                        </a:lnSpc>
                      </a:pPr>
                      <a:r>
                        <a:rPr lang="en-US" sz="1400" b="0" kern="1200" dirty="0">
                          <a:solidFill>
                            <a:schemeClr val="bg1">
                              <a:lumMod val="50000"/>
                            </a:schemeClr>
                          </a:solidFill>
                          <a:latin typeface="HelveticaNeueLT Std Lt Cn" panose="020B0406020202030204" charset="0"/>
                          <a:ea typeface="+mn-ea"/>
                          <a:cs typeface="+mn-cs"/>
                        </a:rPr>
                        <a:t>17</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n/a</a:t>
                      </a:r>
                    </a:p>
                  </a:txBody>
                  <a:tcPr marL="45720" marR="45720" marT="0" marB="24384"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16</a:t>
                      </a:r>
                    </a:p>
                  </a:txBody>
                  <a:tcPr marL="45720" marR="45720" marT="0" marB="24384" anchor="ctr">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23</a:t>
                      </a:r>
                    </a:p>
                  </a:txBody>
                  <a:tcPr marL="45720" marR="45720" marT="0" marB="24384" anchor="ctr">
                    <a:solidFill>
                      <a:srgbClr val="91C2FF">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23</a:t>
                      </a:r>
                      <a:endParaRPr lang="en-IE" sz="1400" b="0" dirty="0">
                        <a:solidFill>
                          <a:schemeClr val="bg1">
                            <a:lumMod val="50000"/>
                          </a:schemeClr>
                        </a:solidFill>
                        <a:latin typeface="HelveticaNeueLT Std Lt Cn" panose="020B0406020202030204" charset="0"/>
                      </a:endParaRPr>
                    </a:p>
                  </a:txBody>
                  <a:tcPr marL="45720" marR="45720" marT="0" marB="24384" anchor="ctr">
                    <a:solidFill>
                      <a:srgbClr val="91C2FF">
                        <a:alpha val="20000"/>
                      </a:srgbClr>
                    </a:solidFill>
                  </a:tcPr>
                </a:tc>
                <a:extLst>
                  <a:ext uri="{0D108BD9-81ED-4DB2-BD59-A6C34878D82A}">
                    <a16:rowId xmlns:a16="http://schemas.microsoft.com/office/drawing/2014/main" val="2593066809"/>
                  </a:ext>
                </a:extLst>
              </a:tr>
              <a:tr h="219456">
                <a:tc>
                  <a:txBody>
                    <a:bodyPr/>
                    <a:lstStyle/>
                    <a:p>
                      <a:pPr marL="0" marR="0" lvl="0" indent="0" algn="l" defTabSz="924282" rtl="0" eaLnBrk="1" fontAlgn="ctr" latinLnBrk="0" hangingPunct="1">
                        <a:lnSpc>
                          <a:spcPct val="80000"/>
                        </a:lnSpc>
                        <a:spcBef>
                          <a:spcPts val="0"/>
                        </a:spcBef>
                        <a:spcAft>
                          <a:spcPts val="0"/>
                        </a:spcAft>
                        <a:buClrTx/>
                        <a:buSzTx/>
                        <a:buFontTx/>
                        <a:buNone/>
                        <a:tabLst/>
                        <a:defRPr/>
                      </a:pPr>
                      <a:r>
                        <a:rPr lang="en-IE" sz="1400" b="0" u="none" strike="noStrike" dirty="0">
                          <a:solidFill>
                            <a:schemeClr val="bg1"/>
                          </a:solidFill>
                          <a:effectLst/>
                          <a:latin typeface="HelveticaNeueLT Std Lt Cn" panose="020B0406020202030204" charset="0"/>
                        </a:rPr>
                        <a:t>Frozen foods</a:t>
                      </a:r>
                      <a:endParaRPr lang="en-IE" sz="1400" b="0" i="0" u="none" strike="noStrike" dirty="0">
                        <a:solidFill>
                          <a:schemeClr val="bg1"/>
                        </a:solidFill>
                        <a:effectLst/>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17</a:t>
                      </a:r>
                    </a:p>
                  </a:txBody>
                  <a:tcPr marL="45720" marR="45720" marT="0" marB="24384"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12</a:t>
                      </a:r>
                    </a:p>
                  </a:txBody>
                  <a:tcPr marL="45720" marR="45720" marT="0" marB="24384" anchor="ct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17</a:t>
                      </a:r>
                    </a:p>
                  </a:txBody>
                  <a:tcPr marL="45720" marR="45720" marT="0" marB="24384" anchor="ctr">
                    <a:solidFill>
                      <a:srgbClr val="009D9C">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12</a:t>
                      </a:r>
                      <a:endParaRPr lang="en-IE" sz="1400" b="0" dirty="0">
                        <a:solidFill>
                          <a:schemeClr val="bg1">
                            <a:lumMod val="50000"/>
                          </a:schemeClr>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20</a:t>
                      </a:r>
                    </a:p>
                  </a:txBody>
                  <a:tcPr marL="45720" marR="45720" marT="0" marB="24384"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16</a:t>
                      </a:r>
                    </a:p>
                  </a:txBody>
                  <a:tcPr marL="45720" marR="45720" marT="0" marB="24384" anchor="ctr">
                    <a:solidFill>
                      <a:srgbClr val="F1BE48">
                        <a:alpha val="20000"/>
                      </a:srgbClr>
                    </a:solidFill>
                  </a:tcPr>
                </a:tc>
                <a:tc>
                  <a:txBody>
                    <a:bodyPr/>
                    <a:lstStyle/>
                    <a:p>
                      <a:pPr algn="ctr">
                        <a:lnSpc>
                          <a:spcPct val="80000"/>
                        </a:lnSpc>
                      </a:pPr>
                      <a:r>
                        <a:rPr lang="en-IE" sz="1400" b="0" kern="1200" dirty="0">
                          <a:solidFill>
                            <a:schemeClr val="bg1">
                              <a:lumMod val="50000"/>
                            </a:schemeClr>
                          </a:solidFill>
                          <a:latin typeface="HelveticaNeueLT Std Lt Cn" panose="020B0406020202030204" charset="0"/>
                        </a:rPr>
                        <a:t>19</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F1BE48">
                        <a:alpha val="20000"/>
                      </a:srgbClr>
                    </a:solidFill>
                  </a:tcPr>
                </a:tc>
                <a:tc>
                  <a:txBody>
                    <a:bodyPr/>
                    <a:lstStyle/>
                    <a:p>
                      <a:pPr algn="ctr">
                        <a:lnSpc>
                          <a:spcPct val="80000"/>
                        </a:lnSpc>
                      </a:pPr>
                      <a:r>
                        <a:rPr lang="en-US" sz="1400" b="0" kern="1200" dirty="0">
                          <a:solidFill>
                            <a:schemeClr val="bg1">
                              <a:lumMod val="50000"/>
                            </a:schemeClr>
                          </a:solidFill>
                          <a:latin typeface="HelveticaNeueLT Std Lt Cn" panose="020B0406020202030204" charset="0"/>
                          <a:ea typeface="+mn-ea"/>
                          <a:cs typeface="+mn-cs"/>
                        </a:rPr>
                        <a:t>15</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13</a:t>
                      </a:r>
                    </a:p>
                  </a:txBody>
                  <a:tcPr marL="45720" marR="45720" marT="0" marB="24384"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6</a:t>
                      </a:r>
                    </a:p>
                  </a:txBody>
                  <a:tcPr marL="45720" marR="45720" marT="0" marB="24384" anchor="ctr">
                    <a:solidFill>
                      <a:srgbClr val="91C2FF">
                        <a:alpha val="20000"/>
                      </a:srgbClr>
                    </a:solidFill>
                  </a:tcPr>
                </a:tc>
                <a:tc>
                  <a:txBody>
                    <a:bodyPr/>
                    <a:lstStyle/>
                    <a:p>
                      <a:pPr algn="ctr">
                        <a:lnSpc>
                          <a:spcPct val="80000"/>
                        </a:lnSpc>
                      </a:pPr>
                      <a:r>
                        <a:rPr lang="en-IE" sz="1400" b="0" kern="1200" dirty="0">
                          <a:solidFill>
                            <a:schemeClr val="bg1">
                              <a:lumMod val="50000"/>
                            </a:schemeClr>
                          </a:solidFill>
                          <a:latin typeface="HelveticaNeueLT Std Lt Cn" panose="020B0406020202030204" charset="0"/>
                        </a:rPr>
                        <a:t>13</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91C2FF">
                        <a:alpha val="20000"/>
                      </a:srgbClr>
                    </a:solidFill>
                  </a:tcPr>
                </a:tc>
                <a:tc>
                  <a:txBody>
                    <a:bodyPr/>
                    <a:lstStyle/>
                    <a:p>
                      <a:pPr algn="ctr">
                        <a:lnSpc>
                          <a:spcPct val="80000"/>
                        </a:lnSpc>
                      </a:pPr>
                      <a:r>
                        <a:rPr lang="en-US" sz="1400" b="0" kern="1200" dirty="0">
                          <a:solidFill>
                            <a:schemeClr val="bg1">
                              <a:lumMod val="50000"/>
                            </a:schemeClr>
                          </a:solidFill>
                          <a:latin typeface="HelveticaNeueLT Std Lt Cn" panose="020B0406020202030204" charset="0"/>
                          <a:ea typeface="+mn-ea"/>
                          <a:cs typeface="+mn-cs"/>
                        </a:rPr>
                        <a:t>9</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91C2FF">
                        <a:alpha val="20000"/>
                      </a:srgbClr>
                    </a:solidFill>
                  </a:tcPr>
                </a:tc>
                <a:extLst>
                  <a:ext uri="{0D108BD9-81ED-4DB2-BD59-A6C34878D82A}">
                    <a16:rowId xmlns:a16="http://schemas.microsoft.com/office/drawing/2014/main" val="3143308874"/>
                  </a:ext>
                </a:extLst>
              </a:tr>
              <a:tr h="219456">
                <a:tc>
                  <a:txBody>
                    <a:bodyPr/>
                    <a:lstStyle/>
                    <a:p>
                      <a:pPr algn="l" fontAlgn="ctr">
                        <a:lnSpc>
                          <a:spcPct val="80000"/>
                        </a:lnSpc>
                      </a:pPr>
                      <a:r>
                        <a:rPr lang="en-IE" sz="1400" b="0" u="none" strike="noStrike" dirty="0">
                          <a:solidFill>
                            <a:schemeClr val="bg1"/>
                          </a:solidFill>
                          <a:effectLst/>
                          <a:latin typeface="HelveticaNeueLT Std Lt Cn" panose="020B0406020202030204" charset="0"/>
                        </a:rPr>
                        <a:t>Dairy products (e.g. milk, yoghurt) </a:t>
                      </a:r>
                      <a:endParaRPr lang="en-IE" sz="1400" b="0" i="0" u="none" strike="noStrike" dirty="0">
                        <a:solidFill>
                          <a:schemeClr val="bg1"/>
                        </a:solidFill>
                        <a:effectLst/>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14</a:t>
                      </a:r>
                    </a:p>
                  </a:txBody>
                  <a:tcPr marL="45720" marR="45720" marT="0" marB="24384"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10</a:t>
                      </a:r>
                    </a:p>
                  </a:txBody>
                  <a:tcPr marL="45720" marR="45720" marT="0" marB="24384" anchor="ct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14</a:t>
                      </a:r>
                    </a:p>
                  </a:txBody>
                  <a:tcPr marL="45720" marR="45720" marT="0" marB="24384" anchor="ctr">
                    <a:solidFill>
                      <a:srgbClr val="009D9C">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11</a:t>
                      </a:r>
                      <a:endParaRPr lang="en-IE" sz="1400" b="0" dirty="0">
                        <a:solidFill>
                          <a:schemeClr val="bg1">
                            <a:lumMod val="50000"/>
                          </a:schemeClr>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10</a:t>
                      </a:r>
                    </a:p>
                  </a:txBody>
                  <a:tcPr marL="45720" marR="45720" marT="0" marB="24384"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10</a:t>
                      </a:r>
                    </a:p>
                  </a:txBody>
                  <a:tcPr marL="45720" marR="45720" marT="0" marB="24384" anchor="ctr">
                    <a:solidFill>
                      <a:srgbClr val="F1BE48">
                        <a:alpha val="20000"/>
                      </a:srgbClr>
                    </a:solidFill>
                  </a:tcPr>
                </a:tc>
                <a:tc>
                  <a:txBody>
                    <a:bodyPr/>
                    <a:lstStyle/>
                    <a:p>
                      <a:pPr algn="ctr">
                        <a:lnSpc>
                          <a:spcPct val="80000"/>
                        </a:lnSpc>
                      </a:pPr>
                      <a:r>
                        <a:rPr lang="en-IE" sz="1400" b="0" kern="1200" dirty="0">
                          <a:solidFill>
                            <a:schemeClr val="bg1">
                              <a:lumMod val="50000"/>
                            </a:schemeClr>
                          </a:solidFill>
                          <a:latin typeface="HelveticaNeueLT Std Lt Cn" panose="020B0406020202030204" charset="0"/>
                        </a:rPr>
                        <a:t>12</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F1BE48">
                        <a:alpha val="20000"/>
                      </a:srgbClr>
                    </a:solidFill>
                  </a:tcPr>
                </a:tc>
                <a:tc>
                  <a:txBody>
                    <a:bodyPr/>
                    <a:lstStyle/>
                    <a:p>
                      <a:pPr algn="ctr">
                        <a:lnSpc>
                          <a:spcPct val="80000"/>
                        </a:lnSpc>
                      </a:pPr>
                      <a:r>
                        <a:rPr lang="en-US" sz="1400" b="0" kern="1200" dirty="0">
                          <a:solidFill>
                            <a:schemeClr val="bg1">
                              <a:lumMod val="50000"/>
                            </a:schemeClr>
                          </a:solidFill>
                          <a:latin typeface="HelveticaNeueLT Std Lt Cn" panose="020B0406020202030204" charset="0"/>
                          <a:ea typeface="+mn-ea"/>
                          <a:cs typeface="+mn-cs"/>
                        </a:rPr>
                        <a:t>12</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21</a:t>
                      </a:r>
                    </a:p>
                  </a:txBody>
                  <a:tcPr marL="45720" marR="45720" marT="0" marB="24384"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10</a:t>
                      </a:r>
                    </a:p>
                  </a:txBody>
                  <a:tcPr marL="45720" marR="45720" marT="0" marB="24384" anchor="ctr">
                    <a:solidFill>
                      <a:srgbClr val="91C2FF">
                        <a:alpha val="20000"/>
                      </a:srgbClr>
                    </a:solidFill>
                  </a:tcPr>
                </a:tc>
                <a:tc>
                  <a:txBody>
                    <a:bodyPr/>
                    <a:lstStyle/>
                    <a:p>
                      <a:pPr algn="ctr">
                        <a:lnSpc>
                          <a:spcPct val="80000"/>
                        </a:lnSpc>
                      </a:pPr>
                      <a:r>
                        <a:rPr lang="en-IE" sz="1400" b="0" kern="1200" dirty="0">
                          <a:solidFill>
                            <a:schemeClr val="bg1">
                              <a:lumMod val="50000"/>
                            </a:schemeClr>
                          </a:solidFill>
                          <a:latin typeface="HelveticaNeueLT Std Lt Cn" panose="020B0406020202030204" charset="0"/>
                        </a:rPr>
                        <a:t>17</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91C2FF">
                        <a:alpha val="20000"/>
                      </a:srgbClr>
                    </a:solidFill>
                  </a:tcPr>
                </a:tc>
                <a:tc>
                  <a:txBody>
                    <a:bodyPr/>
                    <a:lstStyle/>
                    <a:p>
                      <a:pPr algn="ctr">
                        <a:lnSpc>
                          <a:spcPct val="80000"/>
                        </a:lnSpc>
                      </a:pPr>
                      <a:r>
                        <a:rPr lang="en-US" sz="1400" b="0" kern="1200" dirty="0">
                          <a:solidFill>
                            <a:schemeClr val="bg1">
                              <a:lumMod val="50000"/>
                            </a:schemeClr>
                          </a:solidFill>
                          <a:latin typeface="HelveticaNeueLT Std Lt Cn" panose="020B0406020202030204" charset="0"/>
                          <a:ea typeface="+mn-ea"/>
                          <a:cs typeface="+mn-cs"/>
                        </a:rPr>
                        <a:t>10</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91C2FF">
                        <a:alpha val="20000"/>
                      </a:srgbClr>
                    </a:solidFill>
                  </a:tcPr>
                </a:tc>
                <a:extLst>
                  <a:ext uri="{0D108BD9-81ED-4DB2-BD59-A6C34878D82A}">
                    <a16:rowId xmlns:a16="http://schemas.microsoft.com/office/drawing/2014/main" val="2774830694"/>
                  </a:ext>
                </a:extLst>
              </a:tr>
              <a:tr h="219456">
                <a:tc>
                  <a:txBody>
                    <a:bodyPr/>
                    <a:lstStyle/>
                    <a:p>
                      <a:pPr marL="0" marR="0" lvl="0" indent="0" algn="l" defTabSz="924282" rtl="0" eaLnBrk="1" fontAlgn="ctr" latinLnBrk="0" hangingPunct="1">
                        <a:lnSpc>
                          <a:spcPct val="80000"/>
                        </a:lnSpc>
                        <a:spcBef>
                          <a:spcPts val="0"/>
                        </a:spcBef>
                        <a:spcAft>
                          <a:spcPts val="0"/>
                        </a:spcAft>
                        <a:buClrTx/>
                        <a:buSzTx/>
                        <a:buFontTx/>
                        <a:buNone/>
                        <a:tabLst/>
                        <a:defRPr/>
                      </a:pPr>
                      <a:r>
                        <a:rPr lang="en-IE" sz="1400" b="0" u="none" strike="noStrike" dirty="0">
                          <a:solidFill>
                            <a:schemeClr val="bg1"/>
                          </a:solidFill>
                          <a:effectLst/>
                          <a:latin typeface="HelveticaNeueLT Std Lt Cn" panose="020B0406020202030204" charset="0"/>
                        </a:rPr>
                        <a:t>Cooked rice/pasta</a:t>
                      </a:r>
                      <a:endParaRPr lang="en-IE" sz="1400" b="0" i="0" u="none" strike="noStrike" dirty="0">
                        <a:solidFill>
                          <a:schemeClr val="bg1"/>
                        </a:solidFill>
                        <a:effectLst/>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10</a:t>
                      </a:r>
                    </a:p>
                  </a:txBody>
                  <a:tcPr marL="45720" marR="45720" marT="0" marB="24384"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7</a:t>
                      </a:r>
                    </a:p>
                  </a:txBody>
                  <a:tcPr marL="45720" marR="45720" marT="0" marB="24384" anchor="ct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8</a:t>
                      </a:r>
                    </a:p>
                  </a:txBody>
                  <a:tcPr marL="45720" marR="45720" marT="0" marB="24384" anchor="ctr">
                    <a:solidFill>
                      <a:srgbClr val="009D9C">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9</a:t>
                      </a:r>
                      <a:endParaRPr lang="en-IE" sz="1400" b="0" dirty="0">
                        <a:solidFill>
                          <a:schemeClr val="bg1">
                            <a:lumMod val="50000"/>
                          </a:schemeClr>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8</a:t>
                      </a:r>
                    </a:p>
                  </a:txBody>
                  <a:tcPr marL="45720" marR="45720" marT="0" marB="24384"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5</a:t>
                      </a:r>
                    </a:p>
                  </a:txBody>
                  <a:tcPr marL="45720" marR="45720" marT="0" marB="24384" anchor="ctr">
                    <a:solidFill>
                      <a:srgbClr val="F1BE48">
                        <a:alpha val="20000"/>
                      </a:srgbClr>
                    </a:solidFill>
                  </a:tcPr>
                </a:tc>
                <a:tc>
                  <a:txBody>
                    <a:bodyPr/>
                    <a:lstStyle/>
                    <a:p>
                      <a:pPr algn="ctr">
                        <a:lnSpc>
                          <a:spcPct val="80000"/>
                        </a:lnSpc>
                      </a:pPr>
                      <a:r>
                        <a:rPr lang="en-IE" sz="1400" b="0" kern="1200" dirty="0">
                          <a:solidFill>
                            <a:schemeClr val="bg1">
                              <a:lumMod val="50000"/>
                            </a:schemeClr>
                          </a:solidFill>
                          <a:latin typeface="HelveticaNeueLT Std Lt Cn" panose="020B0406020202030204" charset="0"/>
                        </a:rPr>
                        <a:t>6</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F1BE48">
                        <a:alpha val="20000"/>
                      </a:srgbClr>
                    </a:solidFill>
                  </a:tcPr>
                </a:tc>
                <a:tc>
                  <a:txBody>
                    <a:bodyPr/>
                    <a:lstStyle/>
                    <a:p>
                      <a:pPr algn="ctr">
                        <a:lnSpc>
                          <a:spcPct val="80000"/>
                        </a:lnSpc>
                      </a:pPr>
                      <a:r>
                        <a:rPr lang="en-US" sz="1400" b="0" kern="1200" dirty="0">
                          <a:solidFill>
                            <a:schemeClr val="bg1">
                              <a:lumMod val="50000"/>
                            </a:schemeClr>
                          </a:solidFill>
                          <a:latin typeface="HelveticaNeueLT Std Lt Cn" panose="020B0406020202030204" charset="0"/>
                          <a:ea typeface="+mn-ea"/>
                          <a:cs typeface="+mn-cs"/>
                        </a:rPr>
                        <a:t>9</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12</a:t>
                      </a:r>
                    </a:p>
                  </a:txBody>
                  <a:tcPr marL="45720" marR="45720" marT="0" marB="24384"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10</a:t>
                      </a:r>
                    </a:p>
                  </a:txBody>
                  <a:tcPr marL="45720" marR="45720" marT="0" marB="24384" anchor="ctr">
                    <a:solidFill>
                      <a:srgbClr val="91C2FF">
                        <a:alpha val="20000"/>
                      </a:srgbClr>
                    </a:solidFill>
                  </a:tcPr>
                </a:tc>
                <a:tc>
                  <a:txBody>
                    <a:bodyPr/>
                    <a:lstStyle/>
                    <a:p>
                      <a:pPr algn="ctr">
                        <a:lnSpc>
                          <a:spcPct val="80000"/>
                        </a:lnSpc>
                      </a:pPr>
                      <a:r>
                        <a:rPr lang="en-IE" sz="1400" b="0" kern="1200" dirty="0">
                          <a:solidFill>
                            <a:schemeClr val="bg1">
                              <a:lumMod val="50000"/>
                            </a:schemeClr>
                          </a:solidFill>
                          <a:latin typeface="HelveticaNeueLT Std Lt Cn" panose="020B0406020202030204" charset="0"/>
                        </a:rPr>
                        <a:t>11</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91C2FF">
                        <a:alpha val="20000"/>
                      </a:srgbClr>
                    </a:solidFill>
                  </a:tcPr>
                </a:tc>
                <a:tc>
                  <a:txBody>
                    <a:bodyPr/>
                    <a:lstStyle/>
                    <a:p>
                      <a:pPr algn="ctr">
                        <a:lnSpc>
                          <a:spcPct val="80000"/>
                        </a:lnSpc>
                      </a:pPr>
                      <a:r>
                        <a:rPr lang="en-US" sz="1400" b="0" kern="1200" dirty="0">
                          <a:solidFill>
                            <a:schemeClr val="bg1">
                              <a:lumMod val="50000"/>
                            </a:schemeClr>
                          </a:solidFill>
                          <a:latin typeface="HelveticaNeueLT Std Lt Cn" panose="020B0406020202030204" charset="0"/>
                          <a:ea typeface="+mn-ea"/>
                          <a:cs typeface="+mn-cs"/>
                        </a:rPr>
                        <a:t>8</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91C2FF">
                        <a:alpha val="20000"/>
                      </a:srgbClr>
                    </a:solidFill>
                  </a:tcPr>
                </a:tc>
                <a:extLst>
                  <a:ext uri="{0D108BD9-81ED-4DB2-BD59-A6C34878D82A}">
                    <a16:rowId xmlns:a16="http://schemas.microsoft.com/office/drawing/2014/main" val="1933371348"/>
                  </a:ext>
                </a:extLst>
              </a:tr>
              <a:tr h="219456">
                <a:tc>
                  <a:txBody>
                    <a:bodyPr/>
                    <a:lstStyle/>
                    <a:p>
                      <a:pPr algn="l" fontAlgn="ctr">
                        <a:lnSpc>
                          <a:spcPct val="80000"/>
                        </a:lnSpc>
                      </a:pPr>
                      <a:r>
                        <a:rPr lang="en-IE" sz="1400" b="0" u="none" strike="noStrike" dirty="0">
                          <a:solidFill>
                            <a:schemeClr val="bg1"/>
                          </a:solidFill>
                          <a:effectLst/>
                          <a:latin typeface="HelveticaNeueLT Std Lt Cn" panose="020B0406020202030204" charset="0"/>
                        </a:rPr>
                        <a:t>Berries</a:t>
                      </a:r>
                      <a:endParaRPr lang="en-IE" sz="1400" b="0" i="0" u="none" strike="noStrike" dirty="0">
                        <a:solidFill>
                          <a:schemeClr val="bg1"/>
                        </a:solidFill>
                        <a:effectLst/>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a:t>
                      </a:r>
                    </a:p>
                  </a:txBody>
                  <a:tcPr marL="45720" marR="45720" marT="0" marB="24384"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a:t>
                      </a:r>
                    </a:p>
                  </a:txBody>
                  <a:tcPr marL="45720" marR="45720" marT="0" marB="24384" anchor="ct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a:t>
                      </a:r>
                    </a:p>
                  </a:txBody>
                  <a:tcPr marL="45720" marR="45720" marT="0" marB="24384" anchor="ct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4</a:t>
                      </a:r>
                    </a:p>
                  </a:txBody>
                  <a:tcPr marL="45720" marR="45720" marT="0" marB="24384"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a:t>
                      </a:r>
                    </a:p>
                  </a:txBody>
                  <a:tcPr marL="45720" marR="45720" marT="0" marB="24384"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a:t>
                      </a:r>
                    </a:p>
                  </a:txBody>
                  <a:tcPr marL="45720" marR="45720" marT="0" marB="24384" anchor="ctr">
                    <a:solidFill>
                      <a:srgbClr val="F1BE48">
                        <a:alpha val="20000"/>
                      </a:srgbClr>
                    </a:solidFill>
                  </a:tcPr>
                </a:tc>
                <a:tc>
                  <a:txBody>
                    <a:bodyPr/>
                    <a:lstStyle/>
                    <a:p>
                      <a:pPr algn="ctr">
                        <a:lnSpc>
                          <a:spcPct val="80000"/>
                        </a:lnSpc>
                      </a:pPr>
                      <a:r>
                        <a:rPr lang="en-IE" sz="1400" b="0" kern="1200" dirty="0">
                          <a:solidFill>
                            <a:schemeClr val="bg1">
                              <a:lumMod val="50000"/>
                            </a:schemeClr>
                          </a:solidFill>
                          <a:latin typeface="HelveticaNeueLT Std Lt Cn" panose="020B0406020202030204" charset="0"/>
                        </a:rPr>
                        <a:t>1</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F1BE48">
                        <a:alpha val="20000"/>
                      </a:srgbClr>
                    </a:solidFill>
                  </a:tcPr>
                </a:tc>
                <a:tc>
                  <a:txBody>
                    <a:bodyPr/>
                    <a:lstStyle/>
                    <a:p>
                      <a:pPr algn="ctr">
                        <a:lnSpc>
                          <a:spcPct val="80000"/>
                        </a:lnSpc>
                      </a:pPr>
                      <a:r>
                        <a:rPr lang="en-US" sz="1400" b="0" kern="1200" dirty="0">
                          <a:solidFill>
                            <a:schemeClr val="bg1">
                              <a:lumMod val="50000"/>
                            </a:schemeClr>
                          </a:solidFill>
                          <a:latin typeface="HelveticaNeueLT Std Lt Cn" panose="020B0406020202030204" charset="0"/>
                          <a:ea typeface="+mn-ea"/>
                          <a:cs typeface="+mn-cs"/>
                        </a:rPr>
                        <a:t>5</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a:t>
                      </a:r>
                    </a:p>
                  </a:txBody>
                  <a:tcPr marL="45720" marR="45720" marT="0" marB="24384"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a:t>
                      </a:r>
                    </a:p>
                  </a:txBody>
                  <a:tcPr marL="45720" marR="45720" marT="0" marB="24384" anchor="ctr">
                    <a:solidFill>
                      <a:srgbClr val="91C2FF">
                        <a:alpha val="20000"/>
                      </a:srgbClr>
                    </a:solidFill>
                  </a:tcPr>
                </a:tc>
                <a:tc>
                  <a:txBody>
                    <a:bodyPr/>
                    <a:lstStyle/>
                    <a:p>
                      <a:pPr algn="ctr">
                        <a:lnSpc>
                          <a:spcPct val="80000"/>
                        </a:lnSpc>
                      </a:pPr>
                      <a:r>
                        <a:rPr lang="en-IE" sz="1400" b="0" kern="1200" dirty="0">
                          <a:solidFill>
                            <a:schemeClr val="bg1">
                              <a:lumMod val="50000"/>
                            </a:schemeClr>
                          </a:solidFill>
                          <a:latin typeface="HelveticaNeueLT Std Lt Cn" panose="020B0406020202030204" charset="0"/>
                        </a:rPr>
                        <a:t>2</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91C2FF">
                        <a:alpha val="20000"/>
                      </a:srgbClr>
                    </a:solidFill>
                  </a:tcPr>
                </a:tc>
                <a:tc>
                  <a:txBody>
                    <a:bodyPr/>
                    <a:lstStyle/>
                    <a:p>
                      <a:pPr algn="ctr">
                        <a:lnSpc>
                          <a:spcPct val="80000"/>
                        </a:lnSpc>
                      </a:pPr>
                      <a:r>
                        <a:rPr lang="en-US" sz="1400" b="0" kern="1200" dirty="0">
                          <a:solidFill>
                            <a:schemeClr val="bg1">
                              <a:lumMod val="50000"/>
                            </a:schemeClr>
                          </a:solidFill>
                          <a:latin typeface="HelveticaNeueLT Std Lt Cn" panose="020B0406020202030204" charset="0"/>
                          <a:ea typeface="+mn-ea"/>
                          <a:cs typeface="+mn-cs"/>
                        </a:rPr>
                        <a:t>1</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91C2FF">
                        <a:alpha val="20000"/>
                      </a:srgbClr>
                    </a:solidFill>
                  </a:tcPr>
                </a:tc>
                <a:extLst>
                  <a:ext uri="{0D108BD9-81ED-4DB2-BD59-A6C34878D82A}">
                    <a16:rowId xmlns:a16="http://schemas.microsoft.com/office/drawing/2014/main" val="3546713099"/>
                  </a:ext>
                </a:extLst>
              </a:tr>
              <a:tr h="219456">
                <a:tc>
                  <a:txBody>
                    <a:bodyPr/>
                    <a:lstStyle/>
                    <a:p>
                      <a:pPr marL="0" marR="0" lvl="0" indent="0" algn="l" defTabSz="924282" rtl="0" eaLnBrk="1" fontAlgn="ctr" latinLnBrk="0" hangingPunct="1">
                        <a:lnSpc>
                          <a:spcPct val="80000"/>
                        </a:lnSpc>
                        <a:spcBef>
                          <a:spcPts val="0"/>
                        </a:spcBef>
                        <a:spcAft>
                          <a:spcPts val="0"/>
                        </a:spcAft>
                        <a:buClrTx/>
                        <a:buSzTx/>
                        <a:buFontTx/>
                        <a:buNone/>
                        <a:tabLst/>
                        <a:defRPr/>
                      </a:pPr>
                      <a:r>
                        <a:rPr lang="en-IE" sz="1400" b="0" u="none" strike="noStrike" dirty="0">
                          <a:solidFill>
                            <a:schemeClr val="bg1"/>
                          </a:solidFill>
                          <a:effectLst/>
                          <a:latin typeface="HelveticaNeueLT Std Lt Cn" panose="020B0406020202030204" charset="0"/>
                        </a:rPr>
                        <a:t>Duck eggs</a:t>
                      </a:r>
                      <a:endParaRPr lang="en-IE" sz="1400" b="0" i="0" u="none" strike="noStrike" dirty="0">
                        <a:solidFill>
                          <a:schemeClr val="bg1"/>
                        </a:solidFill>
                        <a:effectLst/>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4</a:t>
                      </a:r>
                    </a:p>
                  </a:txBody>
                  <a:tcPr marL="45720" marR="45720" marT="0" marB="24384"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3</a:t>
                      </a:r>
                    </a:p>
                  </a:txBody>
                  <a:tcPr marL="45720" marR="45720" marT="0" marB="24384" anchor="ct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a:t>
                      </a:r>
                    </a:p>
                  </a:txBody>
                  <a:tcPr marL="45720" marR="45720" marT="0" marB="24384" anchor="ctr">
                    <a:solidFill>
                      <a:srgbClr val="009D9C">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2</a:t>
                      </a:r>
                      <a:endParaRPr lang="en-IE" sz="1400" b="0" dirty="0">
                        <a:solidFill>
                          <a:schemeClr val="bg1">
                            <a:lumMod val="50000"/>
                          </a:schemeClr>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3</a:t>
                      </a:r>
                    </a:p>
                  </a:txBody>
                  <a:tcPr marL="45720" marR="45720" marT="0" marB="24384"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3</a:t>
                      </a:r>
                    </a:p>
                  </a:txBody>
                  <a:tcPr marL="45720" marR="45720" marT="0" marB="24384" anchor="ctr">
                    <a:solidFill>
                      <a:srgbClr val="F1BE48">
                        <a:alpha val="20000"/>
                      </a:srgbClr>
                    </a:solidFill>
                  </a:tcPr>
                </a:tc>
                <a:tc>
                  <a:txBody>
                    <a:bodyPr/>
                    <a:lstStyle/>
                    <a:p>
                      <a:pPr algn="ctr">
                        <a:lnSpc>
                          <a:spcPct val="80000"/>
                        </a:lnSpc>
                      </a:pPr>
                      <a:r>
                        <a:rPr lang="en-IE" sz="1400" b="0" kern="1200" dirty="0">
                          <a:solidFill>
                            <a:schemeClr val="bg1">
                              <a:lumMod val="50000"/>
                            </a:schemeClr>
                          </a:solidFill>
                          <a:latin typeface="HelveticaNeueLT Std Lt Cn" panose="020B0406020202030204" charset="0"/>
                        </a:rPr>
                        <a:t>2</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F1BE48">
                        <a:alpha val="20000"/>
                      </a:srgbClr>
                    </a:solidFill>
                  </a:tcPr>
                </a:tc>
                <a:tc>
                  <a:txBody>
                    <a:bodyPr/>
                    <a:lstStyle/>
                    <a:p>
                      <a:pPr algn="ctr">
                        <a:lnSpc>
                          <a:spcPct val="80000"/>
                        </a:lnSpc>
                      </a:pPr>
                      <a:r>
                        <a:rPr lang="en-US" sz="1400" b="0" kern="1200" dirty="0">
                          <a:solidFill>
                            <a:schemeClr val="bg1">
                              <a:lumMod val="50000"/>
                            </a:schemeClr>
                          </a:solidFill>
                          <a:latin typeface="HelveticaNeueLT Std Lt Cn" panose="020B0406020202030204" charset="0"/>
                          <a:ea typeface="+mn-ea"/>
                          <a:cs typeface="+mn-cs"/>
                        </a:rPr>
                        <a:t>3</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4</a:t>
                      </a:r>
                    </a:p>
                  </a:txBody>
                  <a:tcPr marL="45720" marR="45720" marT="0" marB="24384"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a:t>
                      </a:r>
                    </a:p>
                  </a:txBody>
                  <a:tcPr marL="45720" marR="45720" marT="0" marB="24384" anchor="ctr">
                    <a:solidFill>
                      <a:srgbClr val="91C2FF">
                        <a:alpha val="20000"/>
                      </a:srgbClr>
                    </a:solidFill>
                  </a:tcPr>
                </a:tc>
                <a:tc>
                  <a:txBody>
                    <a:bodyPr/>
                    <a:lstStyle/>
                    <a:p>
                      <a:pPr algn="ctr">
                        <a:lnSpc>
                          <a:spcPct val="80000"/>
                        </a:lnSpc>
                      </a:pPr>
                      <a:r>
                        <a:rPr lang="en-IE" sz="1400" b="0" kern="1200" dirty="0">
                          <a:solidFill>
                            <a:schemeClr val="bg1">
                              <a:lumMod val="50000"/>
                            </a:schemeClr>
                          </a:solidFill>
                          <a:latin typeface="HelveticaNeueLT Std Lt Cn" panose="020B0406020202030204" charset="0"/>
                        </a:rPr>
                        <a:t>2</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91C2FF">
                        <a:alpha val="20000"/>
                      </a:srgbClr>
                    </a:solidFill>
                  </a:tcPr>
                </a:tc>
                <a:tc>
                  <a:txBody>
                    <a:bodyPr/>
                    <a:lstStyle/>
                    <a:p>
                      <a:pPr algn="ctr">
                        <a:lnSpc>
                          <a:spcPct val="80000"/>
                        </a:lnSpc>
                      </a:pPr>
                      <a:r>
                        <a:rPr lang="en-US" sz="1400" b="0" kern="1200" dirty="0">
                          <a:solidFill>
                            <a:schemeClr val="bg1">
                              <a:lumMod val="50000"/>
                            </a:schemeClr>
                          </a:solidFill>
                          <a:latin typeface="HelveticaNeueLT Std Lt Cn" panose="020B0406020202030204" charset="0"/>
                          <a:ea typeface="+mn-ea"/>
                          <a:cs typeface="+mn-cs"/>
                        </a:rPr>
                        <a:t>1</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91C2FF">
                        <a:alpha val="20000"/>
                      </a:srgbClr>
                    </a:solidFill>
                  </a:tcPr>
                </a:tc>
                <a:extLst>
                  <a:ext uri="{0D108BD9-81ED-4DB2-BD59-A6C34878D82A}">
                    <a16:rowId xmlns:a16="http://schemas.microsoft.com/office/drawing/2014/main" val="823252777"/>
                  </a:ext>
                </a:extLst>
              </a:tr>
              <a:tr h="0">
                <a:tc>
                  <a:txBody>
                    <a:bodyPr/>
                    <a:lstStyle/>
                    <a:p>
                      <a:pPr algn="l" fontAlgn="ctr">
                        <a:lnSpc>
                          <a:spcPct val="80000"/>
                        </a:lnSpc>
                      </a:pPr>
                      <a:r>
                        <a:rPr lang="en-IE" sz="1400" b="0" u="none" strike="noStrike" dirty="0">
                          <a:solidFill>
                            <a:schemeClr val="bg1"/>
                          </a:solidFill>
                          <a:effectLst/>
                          <a:latin typeface="HelveticaNeueLT Std Lt Cn" panose="020B0406020202030204" charset="0"/>
                        </a:rPr>
                        <a:t>Pork</a:t>
                      </a:r>
                      <a:endParaRPr lang="en-IE" sz="1400" b="0" i="0" u="none" strike="noStrike" dirty="0">
                        <a:solidFill>
                          <a:schemeClr val="bg1"/>
                        </a:solidFill>
                        <a:effectLst/>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a:t>
                      </a:r>
                    </a:p>
                  </a:txBody>
                  <a:tcPr marL="45720" marR="45720" marT="0" marB="24384"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4</a:t>
                      </a:r>
                    </a:p>
                  </a:txBody>
                  <a:tcPr marL="45720" marR="45720" marT="0" marB="24384" anchor="ct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4</a:t>
                      </a:r>
                    </a:p>
                  </a:txBody>
                  <a:tcPr marL="45720" marR="45720" marT="0" marB="24384" anchor="ctr">
                    <a:solidFill>
                      <a:srgbClr val="009D9C">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1</a:t>
                      </a:r>
                      <a:endParaRPr lang="en-IE" sz="1400" b="0" dirty="0">
                        <a:solidFill>
                          <a:schemeClr val="bg1">
                            <a:lumMod val="50000"/>
                          </a:schemeClr>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a:t>
                      </a:r>
                    </a:p>
                  </a:txBody>
                  <a:tcPr marL="45720" marR="45720" marT="0" marB="24384"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3</a:t>
                      </a:r>
                    </a:p>
                  </a:txBody>
                  <a:tcPr marL="45720" marR="45720" marT="0" marB="24384" anchor="ctr">
                    <a:solidFill>
                      <a:srgbClr val="F1BE48">
                        <a:alpha val="20000"/>
                      </a:srgbClr>
                    </a:solidFill>
                  </a:tcPr>
                </a:tc>
                <a:tc>
                  <a:txBody>
                    <a:bodyPr/>
                    <a:lstStyle/>
                    <a:p>
                      <a:pPr algn="ctr">
                        <a:lnSpc>
                          <a:spcPct val="80000"/>
                        </a:lnSpc>
                      </a:pPr>
                      <a:r>
                        <a:rPr lang="en-IE" sz="1400" b="0" kern="1200" dirty="0">
                          <a:solidFill>
                            <a:schemeClr val="bg1">
                              <a:lumMod val="50000"/>
                            </a:schemeClr>
                          </a:solidFill>
                          <a:latin typeface="HelveticaNeueLT Std Lt Cn" panose="020B0406020202030204" charset="0"/>
                        </a:rPr>
                        <a:t>4</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F1BE48">
                        <a:alpha val="20000"/>
                      </a:srgbClr>
                    </a:solidFill>
                  </a:tcPr>
                </a:tc>
                <a:tc>
                  <a:txBody>
                    <a:bodyPr/>
                    <a:lstStyle/>
                    <a:p>
                      <a:pPr algn="ctr">
                        <a:lnSpc>
                          <a:spcPct val="80000"/>
                        </a:lnSpc>
                      </a:pPr>
                      <a:r>
                        <a:rPr lang="en-US" sz="1400" b="0" kern="1200" dirty="0">
                          <a:solidFill>
                            <a:schemeClr val="bg1">
                              <a:lumMod val="50000"/>
                            </a:schemeClr>
                          </a:solidFill>
                          <a:latin typeface="HelveticaNeueLT Std Lt Cn" panose="020B0406020202030204" charset="0"/>
                          <a:ea typeface="+mn-ea"/>
                          <a:cs typeface="+mn-cs"/>
                        </a:rPr>
                        <a:t>1</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a:t>
                      </a:r>
                    </a:p>
                  </a:txBody>
                  <a:tcPr marL="45720" marR="45720" marT="0" marB="24384"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4</a:t>
                      </a:r>
                    </a:p>
                  </a:txBody>
                  <a:tcPr marL="45720" marR="45720" marT="0" marB="24384" anchor="ctr">
                    <a:solidFill>
                      <a:srgbClr val="91C2FF">
                        <a:alpha val="20000"/>
                      </a:srgbClr>
                    </a:solidFill>
                  </a:tcPr>
                </a:tc>
                <a:tc>
                  <a:txBody>
                    <a:bodyPr/>
                    <a:lstStyle/>
                    <a:p>
                      <a:pPr algn="ctr">
                        <a:lnSpc>
                          <a:spcPct val="80000"/>
                        </a:lnSpc>
                      </a:pPr>
                      <a:r>
                        <a:rPr lang="en-IE" sz="1400" b="0" kern="1200" dirty="0">
                          <a:solidFill>
                            <a:schemeClr val="bg1">
                              <a:lumMod val="50000"/>
                            </a:schemeClr>
                          </a:solidFill>
                          <a:latin typeface="HelveticaNeueLT Std Lt Cn" panose="020B0406020202030204" charset="0"/>
                        </a:rPr>
                        <a:t>4</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91C2FF">
                        <a:alpha val="20000"/>
                      </a:srgbClr>
                    </a:solidFill>
                  </a:tcPr>
                </a:tc>
                <a:tc>
                  <a:txBody>
                    <a:bodyPr/>
                    <a:lstStyle/>
                    <a:p>
                      <a:pPr algn="ctr">
                        <a:lnSpc>
                          <a:spcPct val="80000"/>
                        </a:lnSpc>
                      </a:pPr>
                      <a:r>
                        <a:rPr lang="en-US" sz="1400" b="0" kern="1200" dirty="0">
                          <a:solidFill>
                            <a:schemeClr val="bg1">
                              <a:lumMod val="50000"/>
                            </a:schemeClr>
                          </a:solidFill>
                          <a:latin typeface="HelveticaNeueLT Std Lt Cn" panose="020B0406020202030204" charset="0"/>
                          <a:ea typeface="+mn-ea"/>
                          <a:cs typeface="+mn-cs"/>
                        </a:rPr>
                        <a:t>1</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91C2FF">
                        <a:alpha val="20000"/>
                      </a:srgbClr>
                    </a:solidFill>
                  </a:tcPr>
                </a:tc>
                <a:extLst>
                  <a:ext uri="{0D108BD9-81ED-4DB2-BD59-A6C34878D82A}">
                    <a16:rowId xmlns:a16="http://schemas.microsoft.com/office/drawing/2014/main" val="358403283"/>
                  </a:ext>
                </a:extLst>
              </a:tr>
              <a:tr h="219456">
                <a:tc>
                  <a:txBody>
                    <a:bodyPr/>
                    <a:lstStyle/>
                    <a:p>
                      <a:pPr algn="l" fontAlgn="ctr">
                        <a:lnSpc>
                          <a:spcPct val="80000"/>
                        </a:lnSpc>
                      </a:pPr>
                      <a:r>
                        <a:rPr lang="en-IE" sz="1400" b="0" u="none" strike="noStrike" dirty="0">
                          <a:solidFill>
                            <a:schemeClr val="bg1"/>
                          </a:solidFill>
                          <a:effectLst/>
                          <a:latin typeface="HelveticaNeueLT Std Lt Cn" panose="020B0406020202030204" charset="0"/>
                        </a:rPr>
                        <a:t>Other</a:t>
                      </a:r>
                      <a:endParaRPr lang="en-IE" sz="1400" b="0" i="0" u="none" strike="noStrike" dirty="0">
                        <a:solidFill>
                          <a:schemeClr val="bg1"/>
                        </a:solidFill>
                        <a:effectLst/>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a:t>
                      </a:r>
                    </a:p>
                  </a:txBody>
                  <a:tcPr marL="45720" marR="45720" marT="0" marB="24384"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4</a:t>
                      </a:r>
                    </a:p>
                  </a:txBody>
                  <a:tcPr marL="45720" marR="45720" marT="0" marB="24384" anchor="ct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a:t>
                      </a:r>
                    </a:p>
                  </a:txBody>
                  <a:tcPr marL="45720" marR="45720" marT="0" marB="24384" anchor="ctr">
                    <a:solidFill>
                      <a:srgbClr val="009D9C">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1</a:t>
                      </a:r>
                      <a:endParaRPr lang="en-IE" sz="1400" b="0" dirty="0">
                        <a:solidFill>
                          <a:schemeClr val="bg1">
                            <a:lumMod val="50000"/>
                          </a:schemeClr>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a:t>
                      </a:r>
                    </a:p>
                  </a:txBody>
                  <a:tcPr marL="45720" marR="45720" marT="0" marB="24384"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5</a:t>
                      </a:r>
                    </a:p>
                  </a:txBody>
                  <a:tcPr marL="45720" marR="45720" marT="0" marB="24384" anchor="ctr">
                    <a:solidFill>
                      <a:srgbClr val="F1BE48">
                        <a:alpha val="20000"/>
                      </a:srgbClr>
                    </a:solidFill>
                  </a:tcPr>
                </a:tc>
                <a:tc>
                  <a:txBody>
                    <a:bodyPr/>
                    <a:lstStyle/>
                    <a:p>
                      <a:pPr algn="ctr">
                        <a:lnSpc>
                          <a:spcPct val="80000"/>
                        </a:lnSpc>
                      </a:pPr>
                      <a:r>
                        <a:rPr lang="en-IE" sz="1400" b="0" kern="1200" dirty="0">
                          <a:solidFill>
                            <a:schemeClr val="bg1">
                              <a:lumMod val="50000"/>
                            </a:schemeClr>
                          </a:solidFill>
                          <a:latin typeface="HelveticaNeueLT Std Lt Cn" panose="020B0406020202030204" charset="0"/>
                        </a:rPr>
                        <a:t>1</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F1BE48">
                        <a:alpha val="20000"/>
                      </a:srgbClr>
                    </a:solidFill>
                  </a:tcPr>
                </a:tc>
                <a:tc>
                  <a:txBody>
                    <a:bodyPr/>
                    <a:lstStyle/>
                    <a:p>
                      <a:pPr algn="ctr">
                        <a:lnSpc>
                          <a:spcPct val="80000"/>
                        </a:lnSpc>
                      </a:pPr>
                      <a:r>
                        <a:rPr lang="en-US" sz="1400" b="0" kern="1200" dirty="0">
                          <a:solidFill>
                            <a:schemeClr val="bg1">
                              <a:lumMod val="50000"/>
                            </a:schemeClr>
                          </a:solidFill>
                          <a:latin typeface="HelveticaNeueLT Std Lt Cn" panose="020B0406020202030204" charset="0"/>
                          <a:ea typeface="+mn-ea"/>
                          <a:cs typeface="+mn-cs"/>
                        </a:rPr>
                        <a:t>1</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a:t>
                      </a:r>
                    </a:p>
                  </a:txBody>
                  <a:tcPr marL="45720" marR="45720" marT="0" marB="24384"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2</a:t>
                      </a:r>
                    </a:p>
                  </a:txBody>
                  <a:tcPr marL="45720" marR="45720" marT="0" marB="24384" anchor="ctr">
                    <a:solidFill>
                      <a:srgbClr val="91C2FF">
                        <a:alpha val="20000"/>
                      </a:srgbClr>
                    </a:solidFill>
                  </a:tcPr>
                </a:tc>
                <a:tc>
                  <a:txBody>
                    <a:bodyPr/>
                    <a:lstStyle/>
                    <a:p>
                      <a:pPr algn="ctr">
                        <a:lnSpc>
                          <a:spcPct val="80000"/>
                        </a:lnSpc>
                      </a:pPr>
                      <a:r>
                        <a:rPr lang="en-IE" sz="1400" b="0" kern="1200" dirty="0">
                          <a:solidFill>
                            <a:schemeClr val="bg1">
                              <a:lumMod val="50000"/>
                            </a:schemeClr>
                          </a:solidFill>
                          <a:latin typeface="HelveticaNeueLT Std Lt Cn" panose="020B0406020202030204" charset="0"/>
                        </a:rPr>
                        <a:t>*</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91C2FF">
                        <a:alpha val="20000"/>
                      </a:srgbClr>
                    </a:solidFill>
                  </a:tcPr>
                </a:tc>
                <a:tc>
                  <a:txBody>
                    <a:bodyPr/>
                    <a:lstStyle/>
                    <a:p>
                      <a:pPr algn="ctr">
                        <a:lnSpc>
                          <a:spcPct val="80000"/>
                        </a:lnSpc>
                      </a:pPr>
                      <a:r>
                        <a:rPr lang="en-US" sz="1400" b="0" kern="1200" dirty="0">
                          <a:solidFill>
                            <a:schemeClr val="bg1">
                              <a:lumMod val="50000"/>
                            </a:schemeClr>
                          </a:solidFill>
                          <a:latin typeface="HelveticaNeueLT Std Lt Cn" panose="020B0406020202030204" charset="0"/>
                          <a:ea typeface="+mn-ea"/>
                          <a:cs typeface="+mn-cs"/>
                        </a:rPr>
                        <a:t>2</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91C2FF">
                        <a:alpha val="20000"/>
                      </a:srgbClr>
                    </a:solidFill>
                  </a:tcPr>
                </a:tc>
                <a:extLst>
                  <a:ext uri="{0D108BD9-81ED-4DB2-BD59-A6C34878D82A}">
                    <a16:rowId xmlns:a16="http://schemas.microsoft.com/office/drawing/2014/main" val="2761919519"/>
                  </a:ext>
                </a:extLst>
              </a:tr>
              <a:tr h="219456">
                <a:tc>
                  <a:txBody>
                    <a:bodyPr/>
                    <a:lstStyle/>
                    <a:p>
                      <a:pPr algn="l" fontAlgn="b">
                        <a:lnSpc>
                          <a:spcPct val="80000"/>
                        </a:lnSpc>
                      </a:pPr>
                      <a:r>
                        <a:rPr lang="en-IE" sz="1400" b="0" u="none" strike="noStrike" dirty="0">
                          <a:solidFill>
                            <a:schemeClr val="bg1"/>
                          </a:solidFill>
                          <a:effectLst/>
                          <a:latin typeface="HelveticaNeueLT Std Lt Cn" panose="020B0406020202030204" charset="0"/>
                        </a:rPr>
                        <a:t>Do not have concern about any of these foods</a:t>
                      </a:r>
                      <a:endParaRPr lang="en-IE" sz="1400" b="0" i="0" u="none" strike="noStrike" dirty="0">
                        <a:solidFill>
                          <a:schemeClr val="bg1"/>
                        </a:solidFill>
                        <a:effectLst/>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7</a:t>
                      </a:r>
                    </a:p>
                  </a:txBody>
                  <a:tcPr marL="45720" marR="45720" marT="0" marB="24384"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9</a:t>
                      </a:r>
                    </a:p>
                  </a:txBody>
                  <a:tcPr marL="45720" marR="45720" marT="0" marB="24384" anchor="ct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6</a:t>
                      </a:r>
                    </a:p>
                  </a:txBody>
                  <a:tcPr marL="45720" marR="45720" marT="0" marB="24384" anchor="ctr">
                    <a:solidFill>
                      <a:srgbClr val="009D9C">
                        <a:alpha val="20000"/>
                      </a:srgbClr>
                    </a:solidFill>
                  </a:tcPr>
                </a:tc>
                <a:tc>
                  <a:txBody>
                    <a:bodyPr/>
                    <a:lstStyle/>
                    <a:p>
                      <a:pPr algn="ctr">
                        <a:lnSpc>
                          <a:spcPct val="80000"/>
                        </a:lnSpc>
                      </a:pPr>
                      <a:r>
                        <a:rPr lang="en-US" sz="1400" b="0" dirty="0">
                          <a:solidFill>
                            <a:schemeClr val="bg1">
                              <a:lumMod val="50000"/>
                            </a:schemeClr>
                          </a:solidFill>
                          <a:latin typeface="HelveticaNeueLT Std Lt Cn" panose="020B0406020202030204" charset="0"/>
                        </a:rPr>
                        <a:t>11</a:t>
                      </a:r>
                      <a:endParaRPr lang="en-IE" sz="1400" b="0" dirty="0">
                        <a:solidFill>
                          <a:schemeClr val="bg1">
                            <a:lumMod val="50000"/>
                          </a:schemeClr>
                        </a:solidFill>
                        <a:latin typeface="HelveticaNeueLT Std Lt Cn" panose="020B0406020202030204" charset="0"/>
                      </a:endParaRPr>
                    </a:p>
                  </a:txBody>
                  <a:tcPr marL="45720" marR="45720" marT="0" marB="24384"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7</a:t>
                      </a:r>
                    </a:p>
                  </a:txBody>
                  <a:tcPr marL="45720" marR="45720" marT="0" marB="24384"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3</a:t>
                      </a:r>
                    </a:p>
                  </a:txBody>
                  <a:tcPr marL="45720" marR="45720" marT="0" marB="24384" anchor="ctr">
                    <a:solidFill>
                      <a:srgbClr val="F1BE48">
                        <a:alpha val="20000"/>
                      </a:srgbClr>
                    </a:solidFill>
                  </a:tcPr>
                </a:tc>
                <a:tc>
                  <a:txBody>
                    <a:bodyPr/>
                    <a:lstStyle/>
                    <a:p>
                      <a:pPr algn="ctr">
                        <a:lnSpc>
                          <a:spcPct val="80000"/>
                        </a:lnSpc>
                      </a:pPr>
                      <a:r>
                        <a:rPr lang="en-IE" sz="1400" b="0" kern="1200" dirty="0">
                          <a:solidFill>
                            <a:schemeClr val="bg1">
                              <a:lumMod val="50000"/>
                            </a:schemeClr>
                          </a:solidFill>
                          <a:latin typeface="HelveticaNeueLT Std Lt Cn" panose="020B0406020202030204" charset="0"/>
                        </a:rPr>
                        <a:t>4</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F1BE48">
                        <a:alpha val="20000"/>
                      </a:srgbClr>
                    </a:solidFill>
                  </a:tcPr>
                </a:tc>
                <a:tc>
                  <a:txBody>
                    <a:bodyPr/>
                    <a:lstStyle/>
                    <a:p>
                      <a:pPr algn="ctr">
                        <a:lnSpc>
                          <a:spcPct val="80000"/>
                        </a:lnSpc>
                      </a:pPr>
                      <a:r>
                        <a:rPr lang="en-US" sz="1400" b="0" kern="1200" dirty="0">
                          <a:solidFill>
                            <a:schemeClr val="bg1">
                              <a:lumMod val="50000"/>
                            </a:schemeClr>
                          </a:solidFill>
                          <a:latin typeface="HelveticaNeueLT Std Lt Cn" panose="020B0406020202030204" charset="0"/>
                          <a:ea typeface="+mn-ea"/>
                          <a:cs typeface="+mn-cs"/>
                        </a:rPr>
                        <a:t>6</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7</a:t>
                      </a:r>
                    </a:p>
                  </a:txBody>
                  <a:tcPr marL="45720" marR="45720" marT="0" marB="24384"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0000"/>
                        </a:lnSpc>
                      </a:pPr>
                      <a:r>
                        <a:rPr lang="en-IE" sz="1400" b="0" dirty="0">
                          <a:solidFill>
                            <a:schemeClr val="bg1">
                              <a:lumMod val="50000"/>
                            </a:schemeClr>
                          </a:solidFill>
                          <a:latin typeface="HelveticaNeueLT Std Lt Cn" panose="020B0406020202030204" charset="0"/>
                        </a:rPr>
                        <a:t>19</a:t>
                      </a:r>
                    </a:p>
                  </a:txBody>
                  <a:tcPr marL="45720" marR="45720" marT="0" marB="24384" anchor="ctr">
                    <a:solidFill>
                      <a:srgbClr val="91C2FF">
                        <a:alpha val="20000"/>
                      </a:srgbClr>
                    </a:solidFill>
                  </a:tcPr>
                </a:tc>
                <a:tc>
                  <a:txBody>
                    <a:bodyPr/>
                    <a:lstStyle/>
                    <a:p>
                      <a:pPr algn="ctr">
                        <a:lnSpc>
                          <a:spcPct val="80000"/>
                        </a:lnSpc>
                      </a:pPr>
                      <a:r>
                        <a:rPr lang="en-IE" sz="1400" b="0" kern="1200" dirty="0">
                          <a:solidFill>
                            <a:schemeClr val="bg1">
                              <a:lumMod val="50000"/>
                            </a:schemeClr>
                          </a:solidFill>
                          <a:latin typeface="HelveticaNeueLT Std Lt Cn" panose="020B0406020202030204" charset="0"/>
                        </a:rPr>
                        <a:t>9</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91C2FF">
                        <a:alpha val="20000"/>
                      </a:srgbClr>
                    </a:solidFill>
                  </a:tcPr>
                </a:tc>
                <a:tc>
                  <a:txBody>
                    <a:bodyPr/>
                    <a:lstStyle/>
                    <a:p>
                      <a:pPr algn="ctr">
                        <a:lnSpc>
                          <a:spcPct val="80000"/>
                        </a:lnSpc>
                      </a:pPr>
                      <a:r>
                        <a:rPr lang="en-US" sz="1400" b="0" kern="1200" dirty="0">
                          <a:solidFill>
                            <a:schemeClr val="bg1">
                              <a:lumMod val="50000"/>
                            </a:schemeClr>
                          </a:solidFill>
                          <a:latin typeface="HelveticaNeueLT Std Lt Cn" panose="020B0406020202030204" charset="0"/>
                          <a:ea typeface="+mn-ea"/>
                          <a:cs typeface="+mn-cs"/>
                        </a:rPr>
                        <a:t>19</a:t>
                      </a:r>
                      <a:endParaRPr lang="en-IE" sz="1400" b="0" kern="1200" dirty="0">
                        <a:solidFill>
                          <a:schemeClr val="bg1">
                            <a:lumMod val="50000"/>
                          </a:schemeClr>
                        </a:solidFill>
                        <a:latin typeface="HelveticaNeueLT Std Lt Cn" panose="020B0406020202030204" charset="0"/>
                        <a:ea typeface="+mn-ea"/>
                        <a:cs typeface="+mn-cs"/>
                      </a:endParaRPr>
                    </a:p>
                  </a:txBody>
                  <a:tcPr marL="45720" marR="45720" marT="0" marB="24384" anchor="ctr">
                    <a:solidFill>
                      <a:srgbClr val="91C2FF">
                        <a:alpha val="20000"/>
                      </a:srgbClr>
                    </a:solidFill>
                  </a:tcPr>
                </a:tc>
                <a:extLst>
                  <a:ext uri="{0D108BD9-81ED-4DB2-BD59-A6C34878D82A}">
                    <a16:rowId xmlns:a16="http://schemas.microsoft.com/office/drawing/2014/main" val="1056356253"/>
                  </a:ext>
                </a:extLst>
              </a:tr>
            </a:tbl>
          </a:graphicData>
        </a:graphic>
      </p:graphicFrame>
      <p:sp>
        <p:nvSpPr>
          <p:cNvPr id="16" name="TextBox 15">
            <a:extLst>
              <a:ext uri="{FF2B5EF4-FFF2-40B4-BE49-F238E27FC236}">
                <a16:creationId xmlns:a16="http://schemas.microsoft.com/office/drawing/2014/main" id="{9556EFEA-76C2-47B9-AF43-0E01D4F48890}"/>
              </a:ext>
            </a:extLst>
          </p:cNvPr>
          <p:cNvSpPr txBox="1"/>
          <p:nvPr/>
        </p:nvSpPr>
        <p:spPr>
          <a:xfrm>
            <a:off x="10013171" y="5817513"/>
            <a:ext cx="1671933" cy="184666"/>
          </a:xfrm>
          <a:prstGeom prst="rect">
            <a:avLst/>
          </a:prstGeom>
        </p:spPr>
        <p:txBody>
          <a:bodyPr vert="horz" wrap="none" lIns="0" tIns="0" rIns="0" bIns="0" rtlCol="0">
            <a:spAutoFit/>
          </a:bodyPr>
          <a:lstStyle>
            <a:defPPr>
              <a:defRPr lang="fr-FR"/>
            </a:defPPr>
            <a:lvl1pPr marL="6351" algn="r">
              <a:defRPr sz="1200" i="1">
                <a:solidFill>
                  <a:schemeClr val="bg1">
                    <a:lumMod val="50000"/>
                  </a:schemeClr>
                </a:solidFill>
              </a:defRPr>
            </a:lvl1pPr>
          </a:lstStyle>
          <a:p>
            <a:r>
              <a:rPr lang="en-IE" dirty="0"/>
              <a:t>n/a – not asked in ST 18</a:t>
            </a:r>
          </a:p>
        </p:txBody>
      </p:sp>
      <p:sp>
        <p:nvSpPr>
          <p:cNvPr id="17" name="Slide Number Placeholder 3">
            <a:extLst>
              <a:ext uri="{FF2B5EF4-FFF2-40B4-BE49-F238E27FC236}">
                <a16:creationId xmlns:a16="http://schemas.microsoft.com/office/drawing/2014/main" id="{319EC38B-3FE0-400E-85FC-A1CF751B08C3}"/>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15</a:t>
            </a:fld>
            <a:r>
              <a:rPr lang="en-GB" dirty="0"/>
              <a:t> ‒ </a:t>
            </a:r>
          </a:p>
        </p:txBody>
      </p:sp>
      <p:sp>
        <p:nvSpPr>
          <p:cNvPr id="8" name="TextBox 7">
            <a:extLst>
              <a:ext uri="{FF2B5EF4-FFF2-40B4-BE49-F238E27FC236}">
                <a16:creationId xmlns:a16="http://schemas.microsoft.com/office/drawing/2014/main" id="{5C35FEAF-6595-41F1-8183-453396A0B14E}"/>
              </a:ext>
            </a:extLst>
          </p:cNvPr>
          <p:cNvSpPr txBox="1"/>
          <p:nvPr/>
        </p:nvSpPr>
        <p:spPr>
          <a:xfrm>
            <a:off x="7010400" y="6460867"/>
            <a:ext cx="2747548" cy="184666"/>
          </a:xfrm>
          <a:prstGeom prst="rect">
            <a:avLst/>
          </a:prstGeom>
        </p:spPr>
        <p:txBody>
          <a:bodyPr vert="horz" wrap="none" lIns="0" tIns="0" rIns="0" bIns="0" rtlCol="0">
            <a:spAutoFit/>
          </a:bodyPr>
          <a:lstStyle>
            <a:defPPr>
              <a:defRPr lang="fr-FR"/>
            </a:defPPr>
            <a:lvl1pPr marL="6351" algn="r">
              <a:defRPr sz="1200" i="1">
                <a:solidFill>
                  <a:schemeClr val="bg1">
                    <a:lumMod val="50000"/>
                  </a:schemeClr>
                </a:solidFill>
              </a:defRPr>
            </a:lvl1pPr>
          </a:lstStyle>
          <a:p>
            <a:r>
              <a:rPr lang="en-IE" dirty="0"/>
              <a:t>Others less than 1% in ST 21 not shown</a:t>
            </a:r>
          </a:p>
        </p:txBody>
      </p:sp>
    </p:spTree>
    <p:extLst>
      <p:ext uri="{BB962C8B-B14F-4D97-AF65-F5344CB8AC3E}">
        <p14:creationId xmlns:p14="http://schemas.microsoft.com/office/powerpoint/2010/main" val="300471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3F6C32C-6B05-4647-88C9-333122100CFF}"/>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Foods Of Most Concern (Unprompted)</a:t>
            </a:r>
          </a:p>
        </p:txBody>
      </p:sp>
      <p:sp>
        <p:nvSpPr>
          <p:cNvPr id="11" name="Text Placeholder 10">
            <a:extLst>
              <a:ext uri="{FF2B5EF4-FFF2-40B4-BE49-F238E27FC236}">
                <a16:creationId xmlns:a16="http://schemas.microsoft.com/office/drawing/2014/main" id="{013F970D-02A4-42AB-B821-0B28381FF393}"/>
              </a:ext>
            </a:extLst>
          </p:cNvPr>
          <p:cNvSpPr>
            <a:spLocks noGrp="1"/>
          </p:cNvSpPr>
          <p:nvPr>
            <p:ph type="body" sz="quarter" idx="15"/>
          </p:nvPr>
        </p:nvSpPr>
        <p:spPr>
          <a:xfrm>
            <a:off x="404786" y="883335"/>
            <a:ext cx="8299155" cy="323165"/>
          </a:xfrm>
        </p:spPr>
        <p:txBody>
          <a:bodyPr/>
          <a:lstStyle/>
          <a:p>
            <a:r>
              <a:rPr lang="en-IE" dirty="0">
                <a:latin typeface="HelveticaNeueLT Std Lt Cn" panose="020B0406020202030204" charset="0"/>
              </a:rPr>
              <a:t>Chicken is also food of most concern when participants provided a spontaneous answer.</a:t>
            </a:r>
          </a:p>
        </p:txBody>
      </p:sp>
      <p:sp>
        <p:nvSpPr>
          <p:cNvPr id="12" name="Text Placeholder 11">
            <a:extLst>
              <a:ext uri="{FF2B5EF4-FFF2-40B4-BE49-F238E27FC236}">
                <a16:creationId xmlns:a16="http://schemas.microsoft.com/office/drawing/2014/main" id="{180E1BC2-590D-4805-8C18-8BE0DC089E53}"/>
              </a:ext>
            </a:extLst>
          </p:cNvPr>
          <p:cNvSpPr>
            <a:spLocks noGrp="1"/>
          </p:cNvSpPr>
          <p:nvPr>
            <p:ph type="body" sz="quarter" idx="17"/>
          </p:nvPr>
        </p:nvSpPr>
        <p:spPr>
          <a:xfrm>
            <a:off x="506896" y="5909846"/>
            <a:ext cx="8686800" cy="338554"/>
          </a:xfrm>
        </p:spPr>
        <p:txBody>
          <a:bodyPr/>
          <a:lstStyle/>
          <a:p>
            <a:r>
              <a:rPr lang="en-IE" dirty="0"/>
              <a:t>Q.13a	Which foods, if any, would you be MOST concerned about when thinking about food safety?</a:t>
            </a:r>
          </a:p>
          <a:p>
            <a:r>
              <a:rPr lang="en-IE" dirty="0"/>
              <a:t>Base:	All Respondents:  803 (IOI), 502 (ROI), 301 (NI)</a:t>
            </a:r>
          </a:p>
        </p:txBody>
      </p:sp>
      <p:graphicFrame>
        <p:nvGraphicFramePr>
          <p:cNvPr id="15" name="Table 14">
            <a:extLst>
              <a:ext uri="{FF2B5EF4-FFF2-40B4-BE49-F238E27FC236}">
                <a16:creationId xmlns:a16="http://schemas.microsoft.com/office/drawing/2014/main" id="{D80344DE-6C06-4127-ACE7-C2A64ED39E0C}"/>
              </a:ext>
            </a:extLst>
          </p:cNvPr>
          <p:cNvGraphicFramePr>
            <a:graphicFrameLocks noGrp="1"/>
          </p:cNvGraphicFramePr>
          <p:nvPr>
            <p:extLst>
              <p:ext uri="{D42A27DB-BD31-4B8C-83A1-F6EECF244321}">
                <p14:modId xmlns:p14="http://schemas.microsoft.com/office/powerpoint/2010/main" val="3033543671"/>
              </p:ext>
            </p:extLst>
          </p:nvPr>
        </p:nvGraphicFramePr>
        <p:xfrm>
          <a:off x="458930" y="1447800"/>
          <a:ext cx="11384278" cy="3870960"/>
        </p:xfrm>
        <a:graphic>
          <a:graphicData uri="http://schemas.openxmlformats.org/drawingml/2006/table">
            <a:tbl>
              <a:tblPr firstRow="1">
                <a:tableStyleId>{21E4AEA4-8DFA-4A89-87EB-49C32662AFE0}</a:tableStyleId>
              </a:tblPr>
              <a:tblGrid>
                <a:gridCol w="3921118">
                  <a:extLst>
                    <a:ext uri="{9D8B030D-6E8A-4147-A177-3AD203B41FA5}">
                      <a16:colId xmlns:a16="http://schemas.microsoft.com/office/drawing/2014/main" val="1761372298"/>
                    </a:ext>
                  </a:extLst>
                </a:gridCol>
                <a:gridCol w="829240">
                  <a:extLst>
                    <a:ext uri="{9D8B030D-6E8A-4147-A177-3AD203B41FA5}">
                      <a16:colId xmlns:a16="http://schemas.microsoft.com/office/drawing/2014/main" val="3197913988"/>
                    </a:ext>
                  </a:extLst>
                </a:gridCol>
                <a:gridCol w="829240">
                  <a:extLst>
                    <a:ext uri="{9D8B030D-6E8A-4147-A177-3AD203B41FA5}">
                      <a16:colId xmlns:a16="http://schemas.microsoft.com/office/drawing/2014/main" val="478684568"/>
                    </a:ext>
                  </a:extLst>
                </a:gridCol>
                <a:gridCol w="829240">
                  <a:extLst>
                    <a:ext uri="{9D8B030D-6E8A-4147-A177-3AD203B41FA5}">
                      <a16:colId xmlns:a16="http://schemas.microsoft.com/office/drawing/2014/main" val="2060404482"/>
                    </a:ext>
                  </a:extLst>
                </a:gridCol>
                <a:gridCol w="829240">
                  <a:extLst>
                    <a:ext uri="{9D8B030D-6E8A-4147-A177-3AD203B41FA5}">
                      <a16:colId xmlns:a16="http://schemas.microsoft.com/office/drawing/2014/main" val="1817264074"/>
                    </a:ext>
                  </a:extLst>
                </a:gridCol>
                <a:gridCol w="829240">
                  <a:extLst>
                    <a:ext uri="{9D8B030D-6E8A-4147-A177-3AD203B41FA5}">
                      <a16:colId xmlns:a16="http://schemas.microsoft.com/office/drawing/2014/main" val="3823455165"/>
                    </a:ext>
                  </a:extLst>
                </a:gridCol>
                <a:gridCol w="829240">
                  <a:extLst>
                    <a:ext uri="{9D8B030D-6E8A-4147-A177-3AD203B41FA5}">
                      <a16:colId xmlns:a16="http://schemas.microsoft.com/office/drawing/2014/main" val="3006698811"/>
                    </a:ext>
                  </a:extLst>
                </a:gridCol>
                <a:gridCol w="829240">
                  <a:extLst>
                    <a:ext uri="{9D8B030D-6E8A-4147-A177-3AD203B41FA5}">
                      <a16:colId xmlns:a16="http://schemas.microsoft.com/office/drawing/2014/main" val="1208604603"/>
                    </a:ext>
                  </a:extLst>
                </a:gridCol>
                <a:gridCol w="829240">
                  <a:extLst>
                    <a:ext uri="{9D8B030D-6E8A-4147-A177-3AD203B41FA5}">
                      <a16:colId xmlns:a16="http://schemas.microsoft.com/office/drawing/2014/main" val="3390754032"/>
                    </a:ext>
                  </a:extLst>
                </a:gridCol>
                <a:gridCol w="829240">
                  <a:extLst>
                    <a:ext uri="{9D8B030D-6E8A-4147-A177-3AD203B41FA5}">
                      <a16:colId xmlns:a16="http://schemas.microsoft.com/office/drawing/2014/main" val="950404070"/>
                    </a:ext>
                  </a:extLst>
                </a:gridCol>
              </a:tblGrid>
              <a:tr h="0">
                <a:tc>
                  <a:txBody>
                    <a:bodyPr/>
                    <a:lstStyle/>
                    <a:p>
                      <a:endParaRPr lang="en-IE" sz="1400" b="1" dirty="0">
                        <a:solidFill>
                          <a:schemeClr val="bg1"/>
                        </a:solidFill>
                        <a:latin typeface="HelveticaNeueLT Std Lt Cn" panose="020B0406020202030204" charset="0"/>
                      </a:endParaRPr>
                    </a:p>
                  </a:txBody>
                  <a:tcPr marL="121920" marR="121920" marT="0" marB="0">
                    <a:lnR w="38100" cap="flat" cmpd="sng" algn="ctr">
                      <a:solidFill>
                        <a:schemeClr val="bg1"/>
                      </a:solidFill>
                      <a:prstDash val="solid"/>
                      <a:round/>
                      <a:headEnd type="none" w="med" len="med"/>
                      <a:tailEnd type="none" w="med" len="med"/>
                    </a:lnR>
                    <a:solidFill>
                      <a:schemeClr val="bg1">
                        <a:lumMod val="65000"/>
                      </a:schemeClr>
                    </a:solidFill>
                  </a:tcPr>
                </a:tc>
                <a:tc gridSpan="3">
                  <a:txBody>
                    <a:bodyPr/>
                    <a:lstStyle/>
                    <a:p>
                      <a:pPr algn="ctr"/>
                      <a:r>
                        <a:rPr lang="en-IE" sz="1400" b="1" dirty="0">
                          <a:latin typeface="HelveticaNeueLT Std Lt Cn" panose="020B0406020202030204" charset="0"/>
                        </a:rPr>
                        <a:t>IOI</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tx2"/>
                    </a:solidFill>
                  </a:tcPr>
                </a:tc>
                <a:tc hMerge="1">
                  <a:txBody>
                    <a:bodyPr/>
                    <a:lstStyle/>
                    <a:p>
                      <a:pPr algn="ctr"/>
                      <a:endParaRPr lang="en-IE" sz="1400" b="1" dirty="0"/>
                    </a:p>
                  </a:txBody>
                  <a:tcPr marT="0" marB="0"/>
                </a:tc>
                <a:tc hMerge="1">
                  <a:txBody>
                    <a:bodyPr/>
                    <a:lstStyle/>
                    <a:p>
                      <a:pPr algn="ctr"/>
                      <a:endParaRPr lang="en-IE" sz="1400" b="1" dirty="0"/>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gridSpan="3">
                  <a:txBody>
                    <a:bodyPr/>
                    <a:lstStyle/>
                    <a:p>
                      <a:pPr algn="ctr"/>
                      <a:r>
                        <a:rPr lang="en-IE" sz="1400" b="1" dirty="0">
                          <a:latin typeface="HelveticaNeueLT Std Lt Cn" panose="020B0406020202030204" charset="0"/>
                        </a:rPr>
                        <a:t>ROI</a:t>
                      </a:r>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2"/>
                    </a:solidFill>
                  </a:tcPr>
                </a:tc>
                <a:tc hMerge="1">
                  <a:txBody>
                    <a:bodyPr/>
                    <a:lstStyle/>
                    <a:p>
                      <a:pPr algn="ctr"/>
                      <a:endParaRPr lang="en-IE" sz="1400" b="1" dirty="0"/>
                    </a:p>
                  </a:txBody>
                  <a:tcPr marT="0" marB="0"/>
                </a:tc>
                <a:tc hMerge="1">
                  <a:txBody>
                    <a:bodyPr/>
                    <a:lstStyle/>
                    <a:p>
                      <a:pPr algn="ctr"/>
                      <a:endParaRPr lang="en-IE" sz="1400" b="1" dirty="0"/>
                    </a:p>
                  </a:txBody>
                  <a:tcPr marL="121920" marR="121920"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gridSpan="3">
                  <a:txBody>
                    <a:bodyPr/>
                    <a:lstStyle/>
                    <a:p>
                      <a:pPr algn="ctr"/>
                      <a:r>
                        <a:rPr lang="en-IE" sz="1400" b="1" dirty="0">
                          <a:latin typeface="HelveticaNeueLT Std Lt Cn" panose="020B0406020202030204" charset="0"/>
                        </a:rPr>
                        <a:t>NI</a:t>
                      </a:r>
                    </a:p>
                  </a:txBody>
                  <a:tcPr marL="121920" marR="121920" marT="0" marB="0">
                    <a:lnL w="38100" cap="flat" cmpd="sng" algn="ctr">
                      <a:solidFill>
                        <a:schemeClr val="bg1"/>
                      </a:solidFill>
                      <a:prstDash val="solid"/>
                      <a:round/>
                      <a:headEnd type="none" w="med" len="med"/>
                      <a:tailEnd type="none" w="med" len="med"/>
                    </a:lnL>
                    <a:solidFill>
                      <a:schemeClr val="accent6">
                        <a:lumMod val="90000"/>
                      </a:schemeClr>
                    </a:solidFill>
                  </a:tcPr>
                </a:tc>
                <a:tc hMerge="1">
                  <a:txBody>
                    <a:bodyPr/>
                    <a:lstStyle/>
                    <a:p>
                      <a:pPr algn="ctr"/>
                      <a:endParaRPr lang="en-IE" sz="1400" b="1" dirty="0"/>
                    </a:p>
                  </a:txBody>
                  <a:tcPr marT="0" marB="0"/>
                </a:tc>
                <a:tc hMerge="1">
                  <a:txBody>
                    <a:bodyPr/>
                    <a:lstStyle/>
                    <a:p>
                      <a:pPr algn="ctr"/>
                      <a:endParaRPr lang="en-IE" sz="1400" b="1" dirty="0"/>
                    </a:p>
                  </a:txBody>
                  <a:tcPr marL="121920" marR="121920" marT="0" marB="0">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379398325"/>
                  </a:ext>
                </a:extLst>
              </a:tr>
              <a:tr h="0">
                <a:tc>
                  <a:txBody>
                    <a:bodyPr/>
                    <a:lstStyle/>
                    <a:p>
                      <a:endParaRPr lang="en-IE" sz="1400" b="1" dirty="0">
                        <a:solidFill>
                          <a:schemeClr val="bg1"/>
                        </a:solidFill>
                        <a:latin typeface="HelveticaNeueLT Std Lt Cn" panose="020B0406020202030204" charset="0"/>
                      </a:endParaRPr>
                    </a:p>
                  </a:txBody>
                  <a:tcPr marL="121920" marR="121920" marT="0" marB="0">
                    <a:lnR w="381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chemeClr val="bg1">
                        <a:lumMod val="65000"/>
                      </a:schemeClr>
                    </a:solidFill>
                  </a:tcPr>
                </a:tc>
                <a:tc>
                  <a:txBody>
                    <a:bodyPr/>
                    <a:lstStyle/>
                    <a:p>
                      <a:pPr algn="ctr"/>
                      <a:r>
                        <a:rPr lang="en-IE" sz="1400" b="1" dirty="0">
                          <a:solidFill>
                            <a:schemeClr val="bg1"/>
                          </a:solidFill>
                          <a:latin typeface="HelveticaNeueLT Std Lt Cn" panose="020B0406020202030204" charset="0"/>
                        </a:rPr>
                        <a:t>ST 19</a:t>
                      </a:r>
                    </a:p>
                  </a:txBody>
                  <a:tcPr marL="121920" marR="121920" marT="0" marB="0">
                    <a:lnL w="381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chemeClr val="tx2"/>
                    </a:solidFill>
                  </a:tcPr>
                </a:tc>
                <a:tc>
                  <a:txBody>
                    <a:bodyPr/>
                    <a:lstStyle/>
                    <a:p>
                      <a:pPr algn="ctr"/>
                      <a:r>
                        <a:rPr lang="en-IE" sz="1400" b="1" dirty="0">
                          <a:solidFill>
                            <a:schemeClr val="bg1"/>
                          </a:solidFill>
                          <a:latin typeface="HelveticaNeueLT Std Lt Cn" panose="020B0406020202030204" charset="0"/>
                        </a:rPr>
                        <a:t>ST 20</a:t>
                      </a:r>
                    </a:p>
                  </a:txBody>
                  <a:tcPr marL="121920" marR="121920" marT="0" marB="0">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chemeClr val="tx2"/>
                    </a:solidFill>
                  </a:tcPr>
                </a:tc>
                <a:tc>
                  <a:txBody>
                    <a:bodyPr/>
                    <a:lstStyle/>
                    <a:p>
                      <a:pPr algn="ctr"/>
                      <a:r>
                        <a:rPr lang="en-IE" sz="1400" b="1" dirty="0">
                          <a:solidFill>
                            <a:schemeClr val="bg1"/>
                          </a:solidFill>
                          <a:latin typeface="HelveticaNeueLT Std Lt Cn" panose="020B0406020202030204" charset="0"/>
                        </a:rPr>
                        <a:t>ST 21</a:t>
                      </a:r>
                    </a:p>
                  </a:txBody>
                  <a:tcPr marL="121920" marR="121920" marT="0" marB="0">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chemeClr val="tx2"/>
                    </a:solidFill>
                  </a:tcPr>
                </a:tc>
                <a:tc>
                  <a:txBody>
                    <a:bodyPr/>
                    <a:lstStyle/>
                    <a:p>
                      <a:pPr algn="ctr"/>
                      <a:r>
                        <a:rPr lang="en-IE" sz="1400" b="1" dirty="0">
                          <a:solidFill>
                            <a:schemeClr val="bg1"/>
                          </a:solidFill>
                          <a:latin typeface="HelveticaNeueLT Std Lt Cn" panose="020B0406020202030204" charset="0"/>
                        </a:rPr>
                        <a:t>ST 19</a:t>
                      </a:r>
                    </a:p>
                  </a:txBody>
                  <a:tcPr marL="121920" marR="121920" marT="0" marB="0">
                    <a:lnL w="381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chemeClr val="accent2"/>
                    </a:solidFill>
                  </a:tcPr>
                </a:tc>
                <a:tc>
                  <a:txBody>
                    <a:bodyPr/>
                    <a:lstStyle/>
                    <a:p>
                      <a:pPr algn="ctr"/>
                      <a:r>
                        <a:rPr lang="en-IE" sz="1400" b="1" dirty="0">
                          <a:solidFill>
                            <a:schemeClr val="bg1"/>
                          </a:solidFill>
                          <a:latin typeface="HelveticaNeueLT Std Lt Cn" panose="020B0406020202030204" charset="0"/>
                        </a:rPr>
                        <a:t>ST 20</a:t>
                      </a:r>
                    </a:p>
                  </a:txBody>
                  <a:tcPr marL="121920" marR="121920" marT="0" marB="0">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chemeClr val="accent2"/>
                    </a:solidFill>
                  </a:tcPr>
                </a:tc>
                <a:tc>
                  <a:txBody>
                    <a:bodyPr/>
                    <a:lstStyle/>
                    <a:p>
                      <a:pPr algn="ctr"/>
                      <a:r>
                        <a:rPr lang="en-IE" sz="1400" b="1" dirty="0">
                          <a:solidFill>
                            <a:schemeClr val="bg1"/>
                          </a:solidFill>
                          <a:latin typeface="HelveticaNeueLT Std Lt Cn" panose="020B0406020202030204" charset="0"/>
                        </a:rPr>
                        <a:t>ST 21</a:t>
                      </a:r>
                    </a:p>
                  </a:txBody>
                  <a:tcPr marL="121920" marR="121920" marT="0" marB="0">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chemeClr val="accent2"/>
                    </a:solidFill>
                  </a:tcPr>
                </a:tc>
                <a:tc>
                  <a:txBody>
                    <a:bodyPr/>
                    <a:lstStyle/>
                    <a:p>
                      <a:pPr algn="ctr"/>
                      <a:r>
                        <a:rPr lang="en-IE" sz="1400" b="1" dirty="0">
                          <a:solidFill>
                            <a:schemeClr val="bg1"/>
                          </a:solidFill>
                          <a:latin typeface="HelveticaNeueLT Std Lt Cn" panose="020B0406020202030204" charset="0"/>
                        </a:rPr>
                        <a:t>ST 19</a:t>
                      </a:r>
                    </a:p>
                  </a:txBody>
                  <a:tcPr marL="121920" marR="121920" marT="0" marB="0">
                    <a:lnL w="381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chemeClr val="accent6">
                        <a:lumMod val="90000"/>
                      </a:schemeClr>
                    </a:solidFill>
                  </a:tcPr>
                </a:tc>
                <a:tc>
                  <a:txBody>
                    <a:bodyPr/>
                    <a:lstStyle/>
                    <a:p>
                      <a:pPr algn="ctr"/>
                      <a:r>
                        <a:rPr lang="en-IE" sz="1400" b="1" dirty="0">
                          <a:solidFill>
                            <a:schemeClr val="bg1"/>
                          </a:solidFill>
                          <a:latin typeface="HelveticaNeueLT Std Lt Cn" panose="020B0406020202030204" charset="0"/>
                        </a:rPr>
                        <a:t>ST 20</a:t>
                      </a:r>
                    </a:p>
                  </a:txBody>
                  <a:tcPr marL="121920" marR="121920" marT="0" marB="0">
                    <a:lnB w="12700" cap="flat" cmpd="sng" algn="ctr">
                      <a:noFill/>
                      <a:prstDash val="solid"/>
                      <a:round/>
                      <a:headEnd type="none" w="med" len="med"/>
                      <a:tailEnd type="none" w="med" len="med"/>
                    </a:lnB>
                    <a:solidFill>
                      <a:schemeClr val="accent6">
                        <a:lumMod val="90000"/>
                      </a:schemeClr>
                    </a:solidFill>
                  </a:tcPr>
                </a:tc>
                <a:tc>
                  <a:txBody>
                    <a:bodyPr/>
                    <a:lstStyle/>
                    <a:p>
                      <a:pPr algn="ctr"/>
                      <a:r>
                        <a:rPr lang="en-IE" sz="1400" b="1" dirty="0">
                          <a:solidFill>
                            <a:schemeClr val="bg1"/>
                          </a:solidFill>
                          <a:latin typeface="HelveticaNeueLT Std Lt Cn" panose="020B0406020202030204" charset="0"/>
                        </a:rPr>
                        <a:t>ST 21</a:t>
                      </a:r>
                    </a:p>
                  </a:txBody>
                  <a:tcPr marL="121920" marR="121920" marT="0" marB="0">
                    <a:lnB w="12700" cap="flat" cmpd="sng" algn="ctr">
                      <a:noFill/>
                      <a:prstDash val="solid"/>
                      <a:round/>
                      <a:headEnd type="none" w="med" len="med"/>
                      <a:tailEnd type="none" w="med" len="med"/>
                    </a:lnB>
                    <a:solidFill>
                      <a:schemeClr val="accent6">
                        <a:lumMod val="90000"/>
                      </a:schemeClr>
                    </a:solidFill>
                  </a:tcPr>
                </a:tc>
                <a:extLst>
                  <a:ext uri="{0D108BD9-81ED-4DB2-BD59-A6C34878D82A}">
                    <a16:rowId xmlns:a16="http://schemas.microsoft.com/office/drawing/2014/main" val="2362487610"/>
                  </a:ext>
                </a:extLst>
              </a:tr>
              <a:tr h="0">
                <a:tc>
                  <a:txBody>
                    <a:bodyPr/>
                    <a:lstStyle/>
                    <a:p>
                      <a:endParaRPr lang="en-IE" sz="1400" b="1" dirty="0">
                        <a:solidFill>
                          <a:schemeClr val="bg1"/>
                        </a:solidFill>
                        <a:latin typeface="HelveticaNeueLT Std Lt Cn" panose="020B0406020202030204" charset="0"/>
                      </a:endParaRPr>
                    </a:p>
                  </a:txBody>
                  <a:tcPr marL="121920" marR="121920" marT="0" marB="0">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65000"/>
                      </a:schemeClr>
                    </a:solidFill>
                  </a:tcPr>
                </a:tc>
                <a:tc>
                  <a:txBody>
                    <a:bodyPr/>
                    <a:lstStyle/>
                    <a:p>
                      <a:pPr algn="ctr"/>
                      <a:r>
                        <a:rPr lang="en-IE" sz="1400" b="1" dirty="0">
                          <a:solidFill>
                            <a:schemeClr val="bg1"/>
                          </a:solidFill>
                          <a:latin typeface="HelveticaNeueLT Std Lt Cn" panose="020B0406020202030204" charset="0"/>
                        </a:rPr>
                        <a:t>(808)</a:t>
                      </a:r>
                    </a:p>
                  </a:txBody>
                  <a:tcPr marL="121920" marR="121920" marT="0" marB="0">
                    <a:lnL w="381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algn="ctr"/>
                      <a:r>
                        <a:rPr lang="en-IE" sz="1400" b="1" dirty="0">
                          <a:solidFill>
                            <a:schemeClr val="bg1"/>
                          </a:solidFill>
                          <a:latin typeface="HelveticaNeueLT Std Lt Cn" panose="020B0406020202030204" charset="0"/>
                        </a:rPr>
                        <a:t>(813)</a:t>
                      </a:r>
                    </a:p>
                  </a:txBody>
                  <a:tcPr marL="121920" marR="121920" marT="0" marB="0">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algn="ctr"/>
                      <a:r>
                        <a:rPr lang="en-IE" sz="1400" b="1" dirty="0">
                          <a:solidFill>
                            <a:schemeClr val="bg1"/>
                          </a:solidFill>
                          <a:latin typeface="HelveticaNeueLT Std Lt Cn" panose="020B0406020202030204" charset="0"/>
                        </a:rPr>
                        <a:t>(803)</a:t>
                      </a:r>
                    </a:p>
                  </a:txBody>
                  <a:tcPr marL="121920" marR="121920" marT="0" marB="0">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algn="ctr"/>
                      <a:r>
                        <a:rPr lang="en-IE" sz="1400" b="1" dirty="0">
                          <a:solidFill>
                            <a:schemeClr val="bg1"/>
                          </a:solidFill>
                          <a:latin typeface="HelveticaNeueLT Std Lt Cn" panose="020B0406020202030204" charset="0"/>
                        </a:rPr>
                        <a:t>(507)</a:t>
                      </a:r>
                    </a:p>
                  </a:txBody>
                  <a:tcPr marL="121920" marR="121920" marT="0" marB="0">
                    <a:lnL w="381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a:txBody>
                    <a:bodyPr/>
                    <a:lstStyle/>
                    <a:p>
                      <a:pPr algn="ctr"/>
                      <a:r>
                        <a:rPr lang="en-IE" sz="1400" b="1" dirty="0">
                          <a:solidFill>
                            <a:schemeClr val="bg1"/>
                          </a:solidFill>
                          <a:latin typeface="HelveticaNeueLT Std Lt Cn" panose="020B0406020202030204" charset="0"/>
                        </a:rPr>
                        <a:t>(504)</a:t>
                      </a:r>
                    </a:p>
                  </a:txBody>
                  <a:tcPr marL="121920" marR="121920" marT="0" marB="0">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a:txBody>
                    <a:bodyPr/>
                    <a:lstStyle/>
                    <a:p>
                      <a:pPr algn="ctr"/>
                      <a:r>
                        <a:rPr lang="en-IE" sz="1400" b="1" dirty="0">
                          <a:solidFill>
                            <a:schemeClr val="bg1"/>
                          </a:solidFill>
                          <a:latin typeface="HelveticaNeueLT Std Lt Cn" panose="020B0406020202030204" charset="0"/>
                        </a:rPr>
                        <a:t>(502)</a:t>
                      </a:r>
                    </a:p>
                  </a:txBody>
                  <a:tcPr marL="121920" marR="121920" marT="0" marB="0">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a:txBody>
                    <a:bodyPr/>
                    <a:lstStyle/>
                    <a:p>
                      <a:pPr algn="ctr"/>
                      <a:r>
                        <a:rPr lang="en-IE" sz="1400" b="1" dirty="0">
                          <a:solidFill>
                            <a:schemeClr val="bg1"/>
                          </a:solidFill>
                          <a:latin typeface="HelveticaNeueLT Std Lt Cn" panose="020B0406020202030204" charset="0"/>
                        </a:rPr>
                        <a:t>(301)</a:t>
                      </a:r>
                    </a:p>
                  </a:txBody>
                  <a:tcPr marL="121920" marR="121920" marT="0" marB="0">
                    <a:lnL w="381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90000"/>
                      </a:schemeClr>
                    </a:solidFill>
                  </a:tcPr>
                </a:tc>
                <a:tc>
                  <a:txBody>
                    <a:bodyPr/>
                    <a:lstStyle/>
                    <a:p>
                      <a:pPr algn="ctr"/>
                      <a:r>
                        <a:rPr lang="en-IE" sz="1400" b="1" dirty="0">
                          <a:solidFill>
                            <a:schemeClr val="bg1"/>
                          </a:solidFill>
                          <a:latin typeface="HelveticaNeueLT Std Lt Cn" panose="020B0406020202030204" charset="0"/>
                        </a:rPr>
                        <a:t>(309)</a:t>
                      </a:r>
                    </a:p>
                  </a:txBody>
                  <a:tcPr marL="121920" marR="121920"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90000"/>
                      </a:schemeClr>
                    </a:solidFill>
                  </a:tcPr>
                </a:tc>
                <a:tc>
                  <a:txBody>
                    <a:bodyPr/>
                    <a:lstStyle/>
                    <a:p>
                      <a:pPr algn="ctr"/>
                      <a:r>
                        <a:rPr lang="en-IE" sz="1400" b="1" dirty="0">
                          <a:solidFill>
                            <a:schemeClr val="bg1"/>
                          </a:solidFill>
                          <a:latin typeface="HelveticaNeueLT Std Lt Cn" panose="020B0406020202030204" charset="0"/>
                        </a:rPr>
                        <a:t>(301)</a:t>
                      </a:r>
                    </a:p>
                  </a:txBody>
                  <a:tcPr marL="121920" marR="121920"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90000"/>
                      </a:schemeClr>
                    </a:solidFill>
                  </a:tcPr>
                </a:tc>
                <a:extLst>
                  <a:ext uri="{0D108BD9-81ED-4DB2-BD59-A6C34878D82A}">
                    <a16:rowId xmlns:a16="http://schemas.microsoft.com/office/drawing/2014/main" val="1842621530"/>
                  </a:ext>
                </a:extLst>
              </a:tr>
              <a:tr h="0">
                <a:tc>
                  <a:txBody>
                    <a:bodyPr/>
                    <a:lstStyle/>
                    <a:p>
                      <a:endParaRPr lang="en-IE" sz="1400" b="1" dirty="0">
                        <a:solidFill>
                          <a:schemeClr val="bg1"/>
                        </a:solidFill>
                        <a:latin typeface="HelveticaNeueLT Std Lt Cn" panose="020B0406020202030204" charset="0"/>
                      </a:endParaRPr>
                    </a:p>
                  </a:txBody>
                  <a:tcPr marL="121920" marR="121920" marT="0" marB="0">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solidFill>
                      <a:schemeClr val="bg1">
                        <a:lumMod val="65000"/>
                      </a:schemeClr>
                    </a:solidFill>
                  </a:tcPr>
                </a:tc>
                <a:tc>
                  <a:txBody>
                    <a:bodyPr/>
                    <a:lstStyle/>
                    <a:p>
                      <a:pPr algn="ctr"/>
                      <a:r>
                        <a:rPr lang="en-IE" sz="1400" b="1" dirty="0">
                          <a:solidFill>
                            <a:schemeClr val="bg1"/>
                          </a:solidFill>
                          <a:latin typeface="HelveticaNeueLT Std Lt Cn" panose="020B0406020202030204" charset="0"/>
                        </a:rPr>
                        <a:t>%</a:t>
                      </a:r>
                    </a:p>
                  </a:txBody>
                  <a:tcPr marL="121920" marR="121920" marT="0" marB="0">
                    <a:lnL w="381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solidFill>
                      <a:schemeClr val="tx2"/>
                    </a:solidFill>
                  </a:tcPr>
                </a:tc>
                <a:tc>
                  <a:txBody>
                    <a:bodyPr/>
                    <a:lstStyle/>
                    <a:p>
                      <a:pPr algn="ctr"/>
                      <a:r>
                        <a:rPr lang="en-IE" sz="1400" b="1" dirty="0">
                          <a:solidFill>
                            <a:schemeClr val="bg1"/>
                          </a:solidFill>
                          <a:latin typeface="HelveticaNeueLT Std Lt Cn" panose="020B0406020202030204" charset="0"/>
                        </a:rPr>
                        <a:t>%</a:t>
                      </a:r>
                    </a:p>
                  </a:txBody>
                  <a:tcPr marL="121920" marR="121920" marT="0" marB="0">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solidFill>
                      <a:schemeClr val="tx2"/>
                    </a:solidFill>
                  </a:tcPr>
                </a:tc>
                <a:tc>
                  <a:txBody>
                    <a:bodyPr/>
                    <a:lstStyle/>
                    <a:p>
                      <a:pPr algn="ctr"/>
                      <a:r>
                        <a:rPr lang="en-IE" sz="1400" b="1" dirty="0">
                          <a:solidFill>
                            <a:schemeClr val="bg1"/>
                          </a:solidFill>
                          <a:latin typeface="HelveticaNeueLT Std Lt Cn" panose="020B0406020202030204" charset="0"/>
                        </a:rPr>
                        <a:t>%</a:t>
                      </a:r>
                    </a:p>
                  </a:txBody>
                  <a:tcPr marL="121920" marR="121920" marT="0" marB="0">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solidFill>
                      <a:schemeClr val="tx2"/>
                    </a:solidFill>
                  </a:tcPr>
                </a:tc>
                <a:tc>
                  <a:txBody>
                    <a:bodyPr/>
                    <a:lstStyle/>
                    <a:p>
                      <a:pPr algn="ctr"/>
                      <a:r>
                        <a:rPr lang="en-IE" sz="1400" b="1" dirty="0">
                          <a:solidFill>
                            <a:schemeClr val="bg1"/>
                          </a:solidFill>
                          <a:latin typeface="HelveticaNeueLT Std Lt Cn" panose="020B0406020202030204" charset="0"/>
                        </a:rPr>
                        <a:t>%</a:t>
                      </a:r>
                    </a:p>
                  </a:txBody>
                  <a:tcPr marL="121920" marR="121920" marT="0" marB="0">
                    <a:lnL w="381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solidFill>
                      <a:schemeClr val="accent2"/>
                    </a:solidFill>
                  </a:tcPr>
                </a:tc>
                <a:tc>
                  <a:txBody>
                    <a:bodyPr/>
                    <a:lstStyle/>
                    <a:p>
                      <a:pPr algn="ctr"/>
                      <a:r>
                        <a:rPr lang="en-IE" sz="1400" b="1" dirty="0">
                          <a:solidFill>
                            <a:schemeClr val="bg1"/>
                          </a:solidFill>
                          <a:latin typeface="HelveticaNeueLT Std Lt Cn" panose="020B0406020202030204" charset="0"/>
                        </a:rPr>
                        <a:t>%</a:t>
                      </a:r>
                    </a:p>
                  </a:txBody>
                  <a:tcPr marL="121920" marR="121920" marT="0" marB="0">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solidFill>
                      <a:schemeClr val="accent2"/>
                    </a:solidFill>
                  </a:tcPr>
                </a:tc>
                <a:tc>
                  <a:txBody>
                    <a:bodyPr/>
                    <a:lstStyle/>
                    <a:p>
                      <a:pPr algn="ctr"/>
                      <a:r>
                        <a:rPr lang="en-IE" sz="1400" b="1" dirty="0">
                          <a:solidFill>
                            <a:schemeClr val="bg1"/>
                          </a:solidFill>
                          <a:latin typeface="HelveticaNeueLT Std Lt Cn" panose="020B0406020202030204" charset="0"/>
                        </a:rPr>
                        <a:t>%</a:t>
                      </a:r>
                    </a:p>
                  </a:txBody>
                  <a:tcPr marL="121920" marR="121920" marT="0" marB="0">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solidFill>
                      <a:schemeClr val="accent2"/>
                    </a:solidFill>
                  </a:tcPr>
                </a:tc>
                <a:tc>
                  <a:txBody>
                    <a:bodyPr/>
                    <a:lstStyle/>
                    <a:p>
                      <a:pPr algn="ctr"/>
                      <a:r>
                        <a:rPr lang="en-IE" sz="1400" b="1" dirty="0">
                          <a:solidFill>
                            <a:schemeClr val="bg1"/>
                          </a:solidFill>
                          <a:latin typeface="HelveticaNeueLT Std Lt Cn" panose="020B0406020202030204" charset="0"/>
                        </a:rPr>
                        <a:t>%</a:t>
                      </a:r>
                    </a:p>
                  </a:txBody>
                  <a:tcPr marL="121920" marR="121920" marT="0" marB="0">
                    <a:lnL w="381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solidFill>
                      <a:schemeClr val="accent6">
                        <a:lumMod val="90000"/>
                      </a:schemeClr>
                    </a:solidFill>
                  </a:tcPr>
                </a:tc>
                <a:tc>
                  <a:txBody>
                    <a:bodyPr/>
                    <a:lstStyle/>
                    <a:p>
                      <a:pPr algn="ctr"/>
                      <a:r>
                        <a:rPr lang="en-IE" sz="1400" b="1" dirty="0">
                          <a:solidFill>
                            <a:schemeClr val="bg1"/>
                          </a:solidFill>
                          <a:latin typeface="HelveticaNeueLT Std Lt Cn" panose="020B0406020202030204" charset="0"/>
                        </a:rPr>
                        <a:t>%</a:t>
                      </a:r>
                    </a:p>
                  </a:txBody>
                  <a:tcPr marL="121920" marR="121920" marT="0" marB="0">
                    <a:lnT w="12700" cap="flat" cmpd="sng" algn="ctr">
                      <a:noFill/>
                      <a:prstDash val="solid"/>
                      <a:round/>
                      <a:headEnd type="none" w="med" len="med"/>
                      <a:tailEnd type="none" w="med" len="med"/>
                    </a:lnT>
                    <a:solidFill>
                      <a:schemeClr val="accent6">
                        <a:lumMod val="90000"/>
                      </a:schemeClr>
                    </a:solidFill>
                  </a:tcPr>
                </a:tc>
                <a:tc>
                  <a:txBody>
                    <a:bodyPr/>
                    <a:lstStyle/>
                    <a:p>
                      <a:pPr algn="ctr"/>
                      <a:r>
                        <a:rPr lang="en-IE" sz="1400" b="1" dirty="0">
                          <a:solidFill>
                            <a:schemeClr val="bg1"/>
                          </a:solidFill>
                          <a:latin typeface="HelveticaNeueLT Std Lt Cn" panose="020B0406020202030204" charset="0"/>
                        </a:rPr>
                        <a:t>%</a:t>
                      </a:r>
                    </a:p>
                  </a:txBody>
                  <a:tcPr marL="121920" marR="121920" marT="0" marB="0">
                    <a:lnT w="12700" cap="flat" cmpd="sng" algn="ctr">
                      <a:noFill/>
                      <a:prstDash val="solid"/>
                      <a:round/>
                      <a:headEnd type="none" w="med" len="med"/>
                      <a:tailEnd type="none" w="med" len="med"/>
                    </a:lnT>
                    <a:solidFill>
                      <a:schemeClr val="accent6">
                        <a:lumMod val="90000"/>
                      </a:schemeClr>
                    </a:solidFill>
                  </a:tcPr>
                </a:tc>
                <a:extLst>
                  <a:ext uri="{0D108BD9-81ED-4DB2-BD59-A6C34878D82A}">
                    <a16:rowId xmlns:a16="http://schemas.microsoft.com/office/drawing/2014/main" val="3941155005"/>
                  </a:ext>
                </a:extLst>
              </a:tr>
              <a:tr h="274320">
                <a:tc>
                  <a:txBody>
                    <a:bodyPr/>
                    <a:lstStyle/>
                    <a:p>
                      <a:pPr algn="l" fontAlgn="ctr"/>
                      <a:r>
                        <a:rPr lang="en-IE" sz="1400" b="1" u="none" strike="noStrike" dirty="0">
                          <a:solidFill>
                            <a:schemeClr val="bg1"/>
                          </a:solidFill>
                          <a:effectLst/>
                          <a:latin typeface="HelveticaNeueLT Std Lt Cn" panose="020B0406020202030204" charset="0"/>
                        </a:rPr>
                        <a:t>Chicken/poultry</a:t>
                      </a:r>
                    </a:p>
                  </a:txBody>
                  <a:tcPr marL="121920" marR="121920" marT="8467"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36</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42</a:t>
                      </a:r>
                    </a:p>
                  </a:txBody>
                  <a:tcPr marL="121920" marR="121920" marT="12700" marB="0" anchor="ctr">
                    <a:lnR w="127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33</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39</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41</a:t>
                      </a:r>
                    </a:p>
                  </a:txBody>
                  <a:tcPr marL="121920" marR="121920" marT="12700" marB="0" anchor="ctr">
                    <a:lnR w="127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35</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31</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44</a:t>
                      </a:r>
                    </a:p>
                  </a:txBody>
                  <a:tcPr marL="121920" marR="121920" marT="12700" marB="0" anchor="ctr">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30</a:t>
                      </a:r>
                    </a:p>
                  </a:txBody>
                  <a:tcPr marL="121920" marR="121920" marT="12700" marB="0" anchor="ctr">
                    <a:solidFill>
                      <a:srgbClr val="91C2FF">
                        <a:alpha val="20000"/>
                      </a:srgbClr>
                    </a:solidFill>
                  </a:tcPr>
                </a:tc>
                <a:extLst>
                  <a:ext uri="{0D108BD9-81ED-4DB2-BD59-A6C34878D82A}">
                    <a16:rowId xmlns:a16="http://schemas.microsoft.com/office/drawing/2014/main" val="2335798525"/>
                  </a:ext>
                </a:extLst>
              </a:tr>
              <a:tr h="274320">
                <a:tc>
                  <a:txBody>
                    <a:bodyPr/>
                    <a:lstStyle/>
                    <a:p>
                      <a:pPr marL="0" marR="0" lvl="0" indent="0" algn="l" defTabSz="924282" rtl="0" eaLnBrk="1" fontAlgn="ctr" latinLnBrk="0" hangingPunct="1">
                        <a:lnSpc>
                          <a:spcPct val="100000"/>
                        </a:lnSpc>
                        <a:spcBef>
                          <a:spcPts val="0"/>
                        </a:spcBef>
                        <a:spcAft>
                          <a:spcPts val="0"/>
                        </a:spcAft>
                        <a:buClrTx/>
                        <a:buSzTx/>
                        <a:buFontTx/>
                        <a:buNone/>
                        <a:tabLst/>
                        <a:defRPr/>
                      </a:pPr>
                      <a:r>
                        <a:rPr lang="en-IE" sz="1400" b="1" u="none" strike="noStrike" dirty="0">
                          <a:solidFill>
                            <a:schemeClr val="bg1"/>
                          </a:solidFill>
                          <a:effectLst/>
                          <a:latin typeface="HelveticaNeueLT Std Lt Cn" panose="020B0406020202030204" charset="0"/>
                        </a:rPr>
                        <a:t>All meats</a:t>
                      </a:r>
                    </a:p>
                  </a:txBody>
                  <a:tcPr marL="121920" marR="121920" marT="8467"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14</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15</a:t>
                      </a:r>
                    </a:p>
                  </a:txBody>
                  <a:tcPr marL="121920" marR="121920" marT="12700" marB="0" anchor="ctr">
                    <a:lnR w="127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15</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15</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14</a:t>
                      </a:r>
                    </a:p>
                  </a:txBody>
                  <a:tcPr marL="121920" marR="121920" marT="12700" marB="0" anchor="ctr">
                    <a:lnR w="127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14</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12</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17</a:t>
                      </a:r>
                    </a:p>
                  </a:txBody>
                  <a:tcPr marL="121920" marR="121920" marT="12700" marB="0" anchor="ctr">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16</a:t>
                      </a:r>
                    </a:p>
                  </a:txBody>
                  <a:tcPr marL="121920" marR="121920" marT="12700" marB="0" anchor="ctr">
                    <a:solidFill>
                      <a:srgbClr val="91C2FF">
                        <a:alpha val="20000"/>
                      </a:srgbClr>
                    </a:solidFill>
                  </a:tcPr>
                </a:tc>
                <a:extLst>
                  <a:ext uri="{0D108BD9-81ED-4DB2-BD59-A6C34878D82A}">
                    <a16:rowId xmlns:a16="http://schemas.microsoft.com/office/drawing/2014/main" val="3225910108"/>
                  </a:ext>
                </a:extLst>
              </a:tr>
              <a:tr h="274320">
                <a:tc>
                  <a:txBody>
                    <a:bodyPr/>
                    <a:lstStyle/>
                    <a:p>
                      <a:pPr marL="0" marR="0" lvl="0" indent="0" algn="l" defTabSz="924282" rtl="0" eaLnBrk="1" fontAlgn="ctr" latinLnBrk="0" hangingPunct="1">
                        <a:lnSpc>
                          <a:spcPct val="100000"/>
                        </a:lnSpc>
                        <a:spcBef>
                          <a:spcPts val="0"/>
                        </a:spcBef>
                        <a:spcAft>
                          <a:spcPts val="0"/>
                        </a:spcAft>
                        <a:buClrTx/>
                        <a:buSzTx/>
                        <a:buFontTx/>
                        <a:buNone/>
                        <a:tabLst/>
                        <a:defRPr/>
                      </a:pPr>
                      <a:r>
                        <a:rPr lang="en-IE" sz="1400" b="1" u="none" strike="noStrike" dirty="0">
                          <a:solidFill>
                            <a:schemeClr val="bg1"/>
                          </a:solidFill>
                          <a:effectLst/>
                          <a:latin typeface="HelveticaNeueLT Std Lt Cn" panose="020B0406020202030204" charset="0"/>
                        </a:rPr>
                        <a:t>Fish </a:t>
                      </a:r>
                    </a:p>
                  </a:txBody>
                  <a:tcPr marL="121920" marR="121920" marT="8467"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9</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7</a:t>
                      </a:r>
                    </a:p>
                  </a:txBody>
                  <a:tcPr marL="121920" marR="121920" marT="12700" marB="0" anchor="ctr">
                    <a:lnR w="127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7</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12</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9</a:t>
                      </a:r>
                    </a:p>
                  </a:txBody>
                  <a:tcPr marL="121920" marR="121920" marT="12700" marB="0" anchor="ctr">
                    <a:lnR w="127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10</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3</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3</a:t>
                      </a:r>
                    </a:p>
                  </a:txBody>
                  <a:tcPr marL="121920" marR="121920" marT="12700" marB="0" anchor="ctr">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3</a:t>
                      </a:r>
                    </a:p>
                  </a:txBody>
                  <a:tcPr marL="121920" marR="121920" marT="12700" marB="0" anchor="ctr">
                    <a:solidFill>
                      <a:srgbClr val="91C2FF">
                        <a:alpha val="20000"/>
                      </a:srgbClr>
                    </a:solidFill>
                  </a:tcPr>
                </a:tc>
                <a:extLst>
                  <a:ext uri="{0D108BD9-81ED-4DB2-BD59-A6C34878D82A}">
                    <a16:rowId xmlns:a16="http://schemas.microsoft.com/office/drawing/2014/main" val="2593066809"/>
                  </a:ext>
                </a:extLst>
              </a:tr>
              <a:tr h="274320">
                <a:tc>
                  <a:txBody>
                    <a:bodyPr/>
                    <a:lstStyle/>
                    <a:p>
                      <a:pPr marL="0" marR="0" lvl="0" indent="0" algn="l" defTabSz="924282" rtl="0" eaLnBrk="1" fontAlgn="ctr" latinLnBrk="0" hangingPunct="1">
                        <a:lnSpc>
                          <a:spcPct val="100000"/>
                        </a:lnSpc>
                        <a:spcBef>
                          <a:spcPts val="0"/>
                        </a:spcBef>
                        <a:spcAft>
                          <a:spcPts val="0"/>
                        </a:spcAft>
                        <a:buClrTx/>
                        <a:buSzTx/>
                        <a:buFontTx/>
                        <a:buNone/>
                        <a:tabLst/>
                        <a:defRPr/>
                      </a:pPr>
                      <a:r>
                        <a:rPr lang="en-IE" sz="1400" b="1" u="none" strike="noStrike" dirty="0">
                          <a:solidFill>
                            <a:schemeClr val="bg1"/>
                          </a:solidFill>
                          <a:effectLst/>
                          <a:latin typeface="HelveticaNeueLT Std Lt Cn" panose="020B0406020202030204" charset="0"/>
                        </a:rPr>
                        <a:t>Pork/ham</a:t>
                      </a:r>
                    </a:p>
                  </a:txBody>
                  <a:tcPr marL="121920" marR="121920" marT="8467"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6</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8</a:t>
                      </a:r>
                    </a:p>
                  </a:txBody>
                  <a:tcPr marL="121920" marR="121920" marT="12700" marB="0" anchor="ctr">
                    <a:lnR w="127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7</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7</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8</a:t>
                      </a:r>
                    </a:p>
                  </a:txBody>
                  <a:tcPr marL="121920" marR="121920" marT="12700" marB="0" anchor="ctr">
                    <a:lnR w="127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7</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5</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7</a:t>
                      </a:r>
                    </a:p>
                  </a:txBody>
                  <a:tcPr marL="121920" marR="121920" marT="12700" marB="0" anchor="ctr">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6</a:t>
                      </a:r>
                    </a:p>
                  </a:txBody>
                  <a:tcPr marL="121920" marR="121920" marT="12700" marB="0" anchor="ctr">
                    <a:solidFill>
                      <a:srgbClr val="91C2FF">
                        <a:alpha val="20000"/>
                      </a:srgbClr>
                    </a:solidFill>
                  </a:tcPr>
                </a:tc>
                <a:extLst>
                  <a:ext uri="{0D108BD9-81ED-4DB2-BD59-A6C34878D82A}">
                    <a16:rowId xmlns:a16="http://schemas.microsoft.com/office/drawing/2014/main" val="752359839"/>
                  </a:ext>
                </a:extLst>
              </a:tr>
              <a:tr h="274320">
                <a:tc>
                  <a:txBody>
                    <a:bodyPr/>
                    <a:lstStyle/>
                    <a:p>
                      <a:pPr algn="l" fontAlgn="ctr"/>
                      <a:r>
                        <a:rPr lang="en-IE" sz="1400" b="1" u="none" strike="noStrike" dirty="0">
                          <a:solidFill>
                            <a:schemeClr val="bg1"/>
                          </a:solidFill>
                          <a:effectLst/>
                          <a:latin typeface="HelveticaNeueLT Std Lt Cn" panose="020B0406020202030204" charset="0"/>
                        </a:rPr>
                        <a:t>Raw meat</a:t>
                      </a:r>
                    </a:p>
                  </a:txBody>
                  <a:tcPr marL="121920" marR="121920" marT="8467"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3</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6</a:t>
                      </a:r>
                    </a:p>
                  </a:txBody>
                  <a:tcPr marL="121920" marR="121920" marT="12700" marB="0" anchor="ctr">
                    <a:lnR w="127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5</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3</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6</a:t>
                      </a:r>
                    </a:p>
                  </a:txBody>
                  <a:tcPr marL="121920" marR="121920" marT="12700" marB="0" anchor="ctr">
                    <a:lnR w="127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4</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2</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6</a:t>
                      </a:r>
                    </a:p>
                  </a:txBody>
                  <a:tcPr marL="121920" marR="121920" marT="12700" marB="0" anchor="ctr">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6</a:t>
                      </a:r>
                    </a:p>
                  </a:txBody>
                  <a:tcPr marL="121920" marR="121920" marT="12700" marB="0" anchor="ctr">
                    <a:solidFill>
                      <a:srgbClr val="91C2FF">
                        <a:alpha val="20000"/>
                      </a:srgbClr>
                    </a:solidFill>
                  </a:tcPr>
                </a:tc>
                <a:extLst>
                  <a:ext uri="{0D108BD9-81ED-4DB2-BD59-A6C34878D82A}">
                    <a16:rowId xmlns:a16="http://schemas.microsoft.com/office/drawing/2014/main" val="2872891483"/>
                  </a:ext>
                </a:extLst>
              </a:tr>
              <a:tr h="274320">
                <a:tc>
                  <a:txBody>
                    <a:bodyPr/>
                    <a:lstStyle/>
                    <a:p>
                      <a:pPr algn="l" fontAlgn="ctr"/>
                      <a:r>
                        <a:rPr lang="en-IE" sz="1400" b="1" u="none" strike="noStrike" dirty="0">
                          <a:solidFill>
                            <a:schemeClr val="bg1"/>
                          </a:solidFill>
                          <a:effectLst/>
                          <a:latin typeface="HelveticaNeueLT Std Lt Cn" panose="020B0406020202030204" charset="0"/>
                        </a:rPr>
                        <a:t>Eggs</a:t>
                      </a:r>
                    </a:p>
                  </a:txBody>
                  <a:tcPr marL="121920" marR="121920" marT="8467"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4</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4</a:t>
                      </a:r>
                    </a:p>
                  </a:txBody>
                  <a:tcPr marL="121920" marR="121920" marT="12700" marB="0" anchor="ctr">
                    <a:lnR w="127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4</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5</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4</a:t>
                      </a:r>
                    </a:p>
                  </a:txBody>
                  <a:tcPr marL="121920" marR="121920" marT="12700" marB="0" anchor="ctr">
                    <a:lnR w="127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5</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2</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3</a:t>
                      </a:r>
                    </a:p>
                  </a:txBody>
                  <a:tcPr marL="121920" marR="121920" marT="12700" marB="0" anchor="ctr">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2</a:t>
                      </a:r>
                    </a:p>
                  </a:txBody>
                  <a:tcPr marL="121920" marR="121920" marT="12700" marB="0" anchor="ctr">
                    <a:solidFill>
                      <a:srgbClr val="91C2FF">
                        <a:alpha val="20000"/>
                      </a:srgbClr>
                    </a:solidFill>
                  </a:tcPr>
                </a:tc>
                <a:extLst>
                  <a:ext uri="{0D108BD9-81ED-4DB2-BD59-A6C34878D82A}">
                    <a16:rowId xmlns:a16="http://schemas.microsoft.com/office/drawing/2014/main" val="671946981"/>
                  </a:ext>
                </a:extLst>
              </a:tr>
              <a:tr h="274320">
                <a:tc>
                  <a:txBody>
                    <a:bodyPr/>
                    <a:lstStyle/>
                    <a:p>
                      <a:pPr marL="0" marR="0" lvl="0" indent="0" algn="l" defTabSz="924282" rtl="0" eaLnBrk="1" fontAlgn="ctr" latinLnBrk="0" hangingPunct="1">
                        <a:lnSpc>
                          <a:spcPct val="100000"/>
                        </a:lnSpc>
                        <a:spcBef>
                          <a:spcPts val="0"/>
                        </a:spcBef>
                        <a:spcAft>
                          <a:spcPts val="0"/>
                        </a:spcAft>
                        <a:buClrTx/>
                        <a:buSzTx/>
                        <a:buFontTx/>
                        <a:buNone/>
                        <a:tabLst/>
                        <a:defRPr/>
                      </a:pPr>
                      <a:r>
                        <a:rPr lang="en-IE" sz="1400" b="1" u="none" strike="noStrike" dirty="0">
                          <a:solidFill>
                            <a:schemeClr val="bg1"/>
                          </a:solidFill>
                          <a:effectLst/>
                          <a:latin typeface="HelveticaNeueLT Std Lt Cn" panose="020B0406020202030204" charset="0"/>
                        </a:rPr>
                        <a:t>Properly cooked/prepared food</a:t>
                      </a:r>
                    </a:p>
                  </a:txBody>
                  <a:tcPr marL="121920" marR="121920" marT="8467"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3</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4</a:t>
                      </a:r>
                    </a:p>
                  </a:txBody>
                  <a:tcPr marL="121920" marR="121920" marT="12700" marB="0" anchor="ctr">
                    <a:lnR w="127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4</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2</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4</a:t>
                      </a:r>
                    </a:p>
                  </a:txBody>
                  <a:tcPr marL="121920" marR="121920" marT="12700" marB="0" anchor="ctr">
                    <a:lnR w="127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4</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5</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3</a:t>
                      </a:r>
                    </a:p>
                  </a:txBody>
                  <a:tcPr marL="121920" marR="121920" marT="12700" marB="0" anchor="ctr">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4</a:t>
                      </a:r>
                    </a:p>
                  </a:txBody>
                  <a:tcPr marL="121920" marR="121920" marT="12700" marB="0" anchor="ctr">
                    <a:solidFill>
                      <a:srgbClr val="91C2FF">
                        <a:alpha val="20000"/>
                      </a:srgbClr>
                    </a:solidFill>
                  </a:tcPr>
                </a:tc>
                <a:extLst>
                  <a:ext uri="{0D108BD9-81ED-4DB2-BD59-A6C34878D82A}">
                    <a16:rowId xmlns:a16="http://schemas.microsoft.com/office/drawing/2014/main" val="3935481779"/>
                  </a:ext>
                </a:extLst>
              </a:tr>
              <a:tr h="274320">
                <a:tc>
                  <a:txBody>
                    <a:bodyPr/>
                    <a:lstStyle/>
                    <a:p>
                      <a:pPr marL="0" marR="0" lvl="0" indent="0" algn="l" defTabSz="924282" rtl="0" eaLnBrk="1" fontAlgn="ctr" latinLnBrk="0" hangingPunct="1">
                        <a:lnSpc>
                          <a:spcPct val="100000"/>
                        </a:lnSpc>
                        <a:spcBef>
                          <a:spcPts val="0"/>
                        </a:spcBef>
                        <a:spcAft>
                          <a:spcPts val="0"/>
                        </a:spcAft>
                        <a:buClrTx/>
                        <a:buSzTx/>
                        <a:buFontTx/>
                        <a:buNone/>
                        <a:tabLst/>
                        <a:defRPr/>
                      </a:pPr>
                      <a:r>
                        <a:rPr lang="en-IE" sz="1400" b="1" u="none" strike="noStrike" dirty="0">
                          <a:solidFill>
                            <a:schemeClr val="bg1"/>
                          </a:solidFill>
                          <a:effectLst/>
                          <a:latin typeface="HelveticaNeueLT Std Lt Cn" panose="020B0406020202030204" charset="0"/>
                        </a:rPr>
                        <a:t>Food from other countries</a:t>
                      </a:r>
                    </a:p>
                  </a:txBody>
                  <a:tcPr marL="121920" marR="121920" marT="8467"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algn="ctr" defTabSz="924282" rtl="0" eaLnBrk="1" fontAlgn="ctr" latinLnBrk="0" hangingPunct="1"/>
                      <a:r>
                        <a:rPr lang="en-US" sz="1400" b="1" u="none" strike="noStrike" kern="1200" dirty="0">
                          <a:solidFill>
                            <a:schemeClr val="bg1">
                              <a:lumMod val="50000"/>
                            </a:schemeClr>
                          </a:solidFill>
                          <a:effectLst/>
                          <a:latin typeface="HelveticaNeueLT Std Lt Cn" panose="020B0406020202030204" charset="0"/>
                          <a:ea typeface="+mn-ea"/>
                          <a:cs typeface="+mn-cs"/>
                        </a:rPr>
                        <a:t>1</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a:t>
                      </a:r>
                    </a:p>
                  </a:txBody>
                  <a:tcPr marL="121920" marR="121920" marT="12700" marB="0" anchor="ctr">
                    <a:lnR w="127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4</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US" sz="1400" b="1" u="none" strike="noStrike" kern="1200" dirty="0">
                          <a:solidFill>
                            <a:schemeClr val="bg1">
                              <a:lumMod val="50000"/>
                            </a:schemeClr>
                          </a:solidFill>
                          <a:effectLst/>
                          <a:latin typeface="HelveticaNeueLT Std Lt Cn" panose="020B0406020202030204" charset="0"/>
                          <a:ea typeface="+mn-ea"/>
                          <a:cs typeface="+mn-cs"/>
                        </a:rPr>
                        <a:t>2</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a:t>
                      </a:r>
                    </a:p>
                  </a:txBody>
                  <a:tcPr marL="121920" marR="121920" marT="12700" marB="0" anchor="ctr">
                    <a:lnR w="127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5</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US" sz="1400" b="1" u="none" strike="noStrike" kern="1200" dirty="0">
                          <a:solidFill>
                            <a:schemeClr val="bg1">
                              <a:lumMod val="50000"/>
                            </a:schemeClr>
                          </a:solidFill>
                          <a:effectLst/>
                          <a:latin typeface="HelveticaNeueLT Std Lt Cn" panose="020B0406020202030204" charset="0"/>
                          <a:ea typeface="+mn-ea"/>
                          <a:cs typeface="+mn-cs"/>
                        </a:rPr>
                        <a:t>*</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marL="0" algn="ctr" defTabSz="924282" rtl="0" eaLnBrk="1" fontAlgn="ctr" latinLnBrk="0" hangingPunct="1"/>
                      <a:r>
                        <a:rPr lang="en-US" sz="1400" b="1" u="none" strike="noStrike" kern="1200" dirty="0">
                          <a:solidFill>
                            <a:schemeClr val="bg1">
                              <a:lumMod val="50000"/>
                            </a:schemeClr>
                          </a:solidFill>
                          <a:effectLst/>
                          <a:latin typeface="HelveticaNeueLT Std Lt Cn" panose="020B0406020202030204" charset="0"/>
                          <a:ea typeface="+mn-ea"/>
                          <a:cs typeface="+mn-cs"/>
                        </a:rPr>
                        <a:t>1</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1</a:t>
                      </a:r>
                    </a:p>
                  </a:txBody>
                  <a:tcPr marL="121920" marR="121920" marT="12700" marB="0" anchor="ctr">
                    <a:solidFill>
                      <a:srgbClr val="91C2FF">
                        <a:alpha val="20000"/>
                      </a:srgbClr>
                    </a:solidFill>
                  </a:tcPr>
                </a:tc>
                <a:extLst>
                  <a:ext uri="{0D108BD9-81ED-4DB2-BD59-A6C34878D82A}">
                    <a16:rowId xmlns:a16="http://schemas.microsoft.com/office/drawing/2014/main" val="876695819"/>
                  </a:ext>
                </a:extLst>
              </a:tr>
              <a:tr h="274320">
                <a:tc>
                  <a:txBody>
                    <a:bodyPr/>
                    <a:lstStyle/>
                    <a:p>
                      <a:pPr marL="0" marR="0" lvl="0" indent="0" algn="l" defTabSz="924282" rtl="0" eaLnBrk="1" fontAlgn="ctr" latinLnBrk="0" hangingPunct="1">
                        <a:lnSpc>
                          <a:spcPct val="100000"/>
                        </a:lnSpc>
                        <a:spcBef>
                          <a:spcPts val="0"/>
                        </a:spcBef>
                        <a:spcAft>
                          <a:spcPts val="0"/>
                        </a:spcAft>
                        <a:buClrTx/>
                        <a:buSzTx/>
                        <a:buFontTx/>
                        <a:buNone/>
                        <a:tabLst/>
                        <a:defRPr/>
                      </a:pPr>
                      <a:r>
                        <a:rPr lang="en-IE" sz="1400" b="1" u="none" strike="noStrike" dirty="0">
                          <a:solidFill>
                            <a:schemeClr val="bg1"/>
                          </a:solidFill>
                          <a:effectLst/>
                          <a:latin typeface="HelveticaNeueLT Std Lt Cn" panose="020B0406020202030204" charset="0"/>
                        </a:rPr>
                        <a:t>Out of date food/that it's fresh</a:t>
                      </a:r>
                    </a:p>
                  </a:txBody>
                  <a:tcPr marL="121920" marR="121920" marT="8467"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3</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4</a:t>
                      </a:r>
                    </a:p>
                  </a:txBody>
                  <a:tcPr marL="121920" marR="121920" marT="12700" marB="0" anchor="ctr">
                    <a:lnR w="127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3</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3</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4</a:t>
                      </a:r>
                    </a:p>
                  </a:txBody>
                  <a:tcPr marL="121920" marR="121920" marT="12700" marB="0" anchor="ctr">
                    <a:lnR w="127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3</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3</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4</a:t>
                      </a:r>
                    </a:p>
                  </a:txBody>
                  <a:tcPr marL="121920" marR="121920" marT="12700" marB="0" anchor="ctr">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2</a:t>
                      </a:r>
                    </a:p>
                  </a:txBody>
                  <a:tcPr marL="121920" marR="121920" marT="12700" marB="0" anchor="ctr">
                    <a:solidFill>
                      <a:srgbClr val="91C2FF">
                        <a:alpha val="20000"/>
                      </a:srgbClr>
                    </a:solidFill>
                  </a:tcPr>
                </a:tc>
                <a:extLst>
                  <a:ext uri="{0D108BD9-81ED-4DB2-BD59-A6C34878D82A}">
                    <a16:rowId xmlns:a16="http://schemas.microsoft.com/office/drawing/2014/main" val="3232086050"/>
                  </a:ext>
                </a:extLst>
              </a:tr>
              <a:tr h="274320">
                <a:tc>
                  <a:txBody>
                    <a:bodyPr/>
                    <a:lstStyle/>
                    <a:p>
                      <a:pPr algn="l" fontAlgn="ctr"/>
                      <a:r>
                        <a:rPr lang="en-IE" sz="1400" b="1" u="none" strike="noStrike" dirty="0">
                          <a:solidFill>
                            <a:schemeClr val="bg1"/>
                          </a:solidFill>
                          <a:effectLst/>
                          <a:latin typeface="HelveticaNeueLT Std Lt Cn" panose="020B0406020202030204" charset="0"/>
                        </a:rPr>
                        <a:t>Other</a:t>
                      </a:r>
                    </a:p>
                  </a:txBody>
                  <a:tcPr marL="121920" marR="121920" marT="8467"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5</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2</a:t>
                      </a:r>
                    </a:p>
                  </a:txBody>
                  <a:tcPr marL="121920" marR="121920" marT="12700" marB="0" anchor="ctr">
                    <a:lnR w="127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2</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4</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3</a:t>
                      </a:r>
                    </a:p>
                  </a:txBody>
                  <a:tcPr marL="121920" marR="121920" marT="12700" marB="0" anchor="ctr">
                    <a:lnR w="127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1</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7</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2</a:t>
                      </a:r>
                    </a:p>
                  </a:txBody>
                  <a:tcPr marL="121920" marR="121920" marT="12700" marB="0" anchor="ctr">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3</a:t>
                      </a:r>
                    </a:p>
                  </a:txBody>
                  <a:tcPr marL="121920" marR="121920" marT="12700" marB="0" anchor="ctr">
                    <a:solidFill>
                      <a:srgbClr val="91C2FF">
                        <a:alpha val="20000"/>
                      </a:srgbClr>
                    </a:solidFill>
                  </a:tcPr>
                </a:tc>
                <a:extLst>
                  <a:ext uri="{0D108BD9-81ED-4DB2-BD59-A6C34878D82A}">
                    <a16:rowId xmlns:a16="http://schemas.microsoft.com/office/drawing/2014/main" val="4275696266"/>
                  </a:ext>
                </a:extLst>
              </a:tr>
              <a:tr h="274320">
                <a:tc>
                  <a:txBody>
                    <a:bodyPr/>
                    <a:lstStyle/>
                    <a:p>
                      <a:pPr algn="l" fontAlgn="ctr"/>
                      <a:r>
                        <a:rPr lang="en-IE" sz="1400" b="1" u="none" strike="noStrike" dirty="0">
                          <a:solidFill>
                            <a:schemeClr val="bg1"/>
                          </a:solidFill>
                          <a:effectLst/>
                          <a:latin typeface="HelveticaNeueLT Std Lt Cn" panose="020B0406020202030204" charset="0"/>
                        </a:rPr>
                        <a:t>None/not concerned about any food</a:t>
                      </a:r>
                    </a:p>
                  </a:txBody>
                  <a:tcPr marL="121920" marR="121920" marT="8467"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8</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5</a:t>
                      </a:r>
                    </a:p>
                  </a:txBody>
                  <a:tcPr marL="121920" marR="121920" marT="12700" marB="0" anchor="ctr">
                    <a:lnR w="127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8</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3</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2</a:t>
                      </a:r>
                    </a:p>
                  </a:txBody>
                  <a:tcPr marL="121920" marR="121920" marT="12700" marB="0" anchor="ctr">
                    <a:lnR w="127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2</a:t>
                      </a:r>
                    </a:p>
                  </a:txBody>
                  <a:tcPr marL="121920" marR="121920" marT="12700"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rPr>
                        <a:t>17</a:t>
                      </a:r>
                      <a:endParaRPr lang="en-IE" sz="1400" b="1" u="none" strike="noStrike" kern="1200" dirty="0">
                        <a:solidFill>
                          <a:schemeClr val="bg1">
                            <a:lumMod val="50000"/>
                          </a:schemeClr>
                        </a:solidFill>
                        <a:effectLst/>
                        <a:latin typeface="HelveticaNeueLT Std Lt Cn" panose="020B0406020202030204" charset="0"/>
                        <a:ea typeface="+mn-ea"/>
                        <a:cs typeface="+mn-cs"/>
                      </a:endParaRPr>
                    </a:p>
                  </a:txBody>
                  <a:tcPr marL="121920" marR="121920" marT="1270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8</a:t>
                      </a:r>
                    </a:p>
                  </a:txBody>
                  <a:tcPr marL="121920" marR="121920" marT="12700" marB="0" anchor="ctr">
                    <a:solidFill>
                      <a:srgbClr val="91C2FF">
                        <a:alpha val="20000"/>
                      </a:srgbClr>
                    </a:solidFill>
                  </a:tcPr>
                </a:tc>
                <a:tc>
                  <a:txBody>
                    <a:bodyPr/>
                    <a:lstStyle/>
                    <a:p>
                      <a:pPr marL="0" algn="ctr" defTabSz="924282" rtl="0" eaLnBrk="1" fontAlgn="ctr" latinLnBrk="0" hangingPunct="1"/>
                      <a:r>
                        <a:rPr lang="en-IE" sz="1400" b="1" u="none" strike="noStrike" kern="1200" dirty="0">
                          <a:solidFill>
                            <a:schemeClr val="bg1">
                              <a:lumMod val="50000"/>
                            </a:schemeClr>
                          </a:solidFill>
                          <a:effectLst/>
                          <a:latin typeface="HelveticaNeueLT Std Lt Cn" panose="020B0406020202030204" charset="0"/>
                          <a:ea typeface="+mn-ea"/>
                          <a:cs typeface="+mn-cs"/>
                        </a:rPr>
                        <a:t>18</a:t>
                      </a:r>
                    </a:p>
                  </a:txBody>
                  <a:tcPr marL="121920" marR="121920" marT="12700" marB="0" anchor="ctr">
                    <a:solidFill>
                      <a:srgbClr val="91C2FF">
                        <a:alpha val="20000"/>
                      </a:srgbClr>
                    </a:solidFill>
                  </a:tcPr>
                </a:tc>
                <a:extLst>
                  <a:ext uri="{0D108BD9-81ED-4DB2-BD59-A6C34878D82A}">
                    <a16:rowId xmlns:a16="http://schemas.microsoft.com/office/drawing/2014/main" val="1104582753"/>
                  </a:ext>
                </a:extLst>
              </a:tr>
            </a:tbl>
          </a:graphicData>
        </a:graphic>
      </p:graphicFrame>
      <p:sp>
        <p:nvSpPr>
          <p:cNvPr id="16" name="TextBox 15">
            <a:extLst>
              <a:ext uri="{FF2B5EF4-FFF2-40B4-BE49-F238E27FC236}">
                <a16:creationId xmlns:a16="http://schemas.microsoft.com/office/drawing/2014/main" id="{FC882FC8-1BD7-4DAE-97F5-8865E38CBE1E}"/>
              </a:ext>
            </a:extLst>
          </p:cNvPr>
          <p:cNvSpPr txBox="1"/>
          <p:nvPr/>
        </p:nvSpPr>
        <p:spPr>
          <a:xfrm>
            <a:off x="9144000" y="5835134"/>
            <a:ext cx="2577629" cy="184666"/>
          </a:xfrm>
          <a:prstGeom prst="rect">
            <a:avLst/>
          </a:prstGeom>
        </p:spPr>
        <p:txBody>
          <a:bodyPr vert="horz" wrap="none" lIns="0" tIns="0" rIns="0" bIns="0" rtlCol="0">
            <a:spAutoFit/>
          </a:bodyPr>
          <a:lstStyle>
            <a:defPPr>
              <a:defRPr lang="fr-FR"/>
            </a:defPPr>
            <a:lvl1pPr marL="6351" algn="r">
              <a:defRPr sz="1200" i="1">
                <a:solidFill>
                  <a:schemeClr val="bg1">
                    <a:lumMod val="50000"/>
                  </a:schemeClr>
                </a:solidFill>
              </a:defRPr>
            </a:lvl1pPr>
          </a:lstStyle>
          <a:p>
            <a:r>
              <a:rPr lang="en-IE" dirty="0"/>
              <a:t>* Others 2% or less of total not shown</a:t>
            </a:r>
          </a:p>
        </p:txBody>
      </p:sp>
      <p:sp>
        <p:nvSpPr>
          <p:cNvPr id="17" name="Slide Number Placeholder 3">
            <a:extLst>
              <a:ext uri="{FF2B5EF4-FFF2-40B4-BE49-F238E27FC236}">
                <a16:creationId xmlns:a16="http://schemas.microsoft.com/office/drawing/2014/main" id="{15C9C971-D490-4A55-86EB-221E7F9FB271}"/>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16</a:t>
            </a:fld>
            <a:r>
              <a:rPr lang="en-GB" dirty="0"/>
              <a:t> ‒ </a:t>
            </a:r>
          </a:p>
        </p:txBody>
      </p:sp>
    </p:spTree>
    <p:extLst>
      <p:ext uri="{BB962C8B-B14F-4D97-AF65-F5344CB8AC3E}">
        <p14:creationId xmlns:p14="http://schemas.microsoft.com/office/powerpoint/2010/main" val="330321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latin typeface="HelveticaNeueLT Std Lt Cn" panose="020B0406020202030204" charset="0"/>
              </a:rPr>
              <a:t>Healthy Eating </a:t>
            </a:r>
          </a:p>
        </p:txBody>
      </p:sp>
      <p:sp>
        <p:nvSpPr>
          <p:cNvPr id="9" name="Slide Number Placeholder 3">
            <a:extLst>
              <a:ext uri="{FF2B5EF4-FFF2-40B4-BE49-F238E27FC236}">
                <a16:creationId xmlns:a16="http://schemas.microsoft.com/office/drawing/2014/main" id="{BF5899DA-102A-40B3-8651-C839B3BDE4F3}"/>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solidFill>
                  <a:schemeClr val="bg1"/>
                </a:solidFill>
              </a:rPr>
              <a:pPr/>
              <a:t>17</a:t>
            </a:fld>
            <a:r>
              <a:rPr lang="en-GB" dirty="0">
                <a:solidFill>
                  <a:schemeClr val="bg1"/>
                </a:solidFill>
              </a:rPr>
              <a:t> ‒ </a:t>
            </a:r>
          </a:p>
        </p:txBody>
      </p:sp>
    </p:spTree>
    <p:extLst>
      <p:ext uri="{BB962C8B-B14F-4D97-AF65-F5344CB8AC3E}">
        <p14:creationId xmlns:p14="http://schemas.microsoft.com/office/powerpoint/2010/main" val="225032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65C3F6F-ECE3-42E7-8241-AB6C407A3D99}"/>
              </a:ext>
            </a:extLst>
          </p:cNvPr>
          <p:cNvSpPr>
            <a:spLocks noGrp="1"/>
          </p:cNvSpPr>
          <p:nvPr>
            <p:ph type="title"/>
          </p:nvPr>
        </p:nvSpPr>
        <p:spPr>
          <a:xfrm>
            <a:off x="404786" y="46470"/>
            <a:ext cx="11382428" cy="480131"/>
          </a:xfrm>
        </p:spPr>
        <p:txBody>
          <a:bodyPr/>
          <a:lstStyle/>
          <a:p>
            <a:r>
              <a:rPr lang="en-IE" dirty="0">
                <a:latin typeface="HelveticaNeueLT Std Lt Cn" panose="020B0406020202030204" charset="0"/>
              </a:rPr>
              <a:t>Level Of Agreement With Statements About Healthy Eating - IOI </a:t>
            </a:r>
          </a:p>
        </p:txBody>
      </p:sp>
      <p:sp>
        <p:nvSpPr>
          <p:cNvPr id="11" name="Text Placeholder 10">
            <a:extLst>
              <a:ext uri="{FF2B5EF4-FFF2-40B4-BE49-F238E27FC236}">
                <a16:creationId xmlns:a16="http://schemas.microsoft.com/office/drawing/2014/main" id="{92B27B58-9E7E-4BBE-BB5D-6A6A99FE3FF9}"/>
              </a:ext>
            </a:extLst>
          </p:cNvPr>
          <p:cNvSpPr>
            <a:spLocks noGrp="1"/>
          </p:cNvSpPr>
          <p:nvPr>
            <p:ph type="body" sz="quarter" idx="15"/>
          </p:nvPr>
        </p:nvSpPr>
        <p:spPr>
          <a:xfrm>
            <a:off x="506895" y="745666"/>
            <a:ext cx="11397310" cy="600164"/>
          </a:xfrm>
        </p:spPr>
        <p:txBody>
          <a:bodyPr/>
          <a:lstStyle/>
          <a:p>
            <a:pPr>
              <a:spcBef>
                <a:spcPts val="0"/>
              </a:spcBef>
            </a:pPr>
            <a:r>
              <a:rPr lang="en-IE" dirty="0">
                <a:latin typeface="HelveticaNeueLT Std Lt Cn" panose="020B0406020202030204" charset="0"/>
              </a:rPr>
              <a:t>ST 21 recorded an increase of 6 points in the proportion of adults completely agreeing that they are very concerned about </a:t>
            </a:r>
          </a:p>
          <a:p>
            <a:pPr>
              <a:spcBef>
                <a:spcPts val="0"/>
              </a:spcBef>
            </a:pPr>
            <a:r>
              <a:rPr lang="en-IE" dirty="0">
                <a:latin typeface="HelveticaNeueLT Std Lt Cn" panose="020B0406020202030204" charset="0"/>
              </a:rPr>
              <a:t>healthy eating which now stands at 46%.</a:t>
            </a:r>
          </a:p>
        </p:txBody>
      </p:sp>
      <p:sp>
        <p:nvSpPr>
          <p:cNvPr id="13" name="Text Placeholder 12">
            <a:extLst>
              <a:ext uri="{FF2B5EF4-FFF2-40B4-BE49-F238E27FC236}">
                <a16:creationId xmlns:a16="http://schemas.microsoft.com/office/drawing/2014/main" id="{35EE13C2-D135-4D4A-AE51-164A6BA55728}"/>
              </a:ext>
            </a:extLst>
          </p:cNvPr>
          <p:cNvSpPr>
            <a:spLocks noGrp="1"/>
          </p:cNvSpPr>
          <p:nvPr>
            <p:ph type="body" sz="quarter" idx="17"/>
          </p:nvPr>
        </p:nvSpPr>
        <p:spPr>
          <a:xfrm>
            <a:off x="506895" y="5786735"/>
            <a:ext cx="8441891" cy="461665"/>
          </a:xfrm>
        </p:spPr>
        <p:txBody>
          <a:bodyPr/>
          <a:lstStyle/>
          <a:p>
            <a:r>
              <a:rPr lang="en-IE" dirty="0"/>
              <a:t>Q.18	I’m now going to read out four statements about eating healthily, if you could please tell me how much you agree or disagree with each statement using a scale of 0 to 10. 0 means you completely disagree with the statement and 10 means you completely agree.</a:t>
            </a:r>
          </a:p>
          <a:p>
            <a:r>
              <a:rPr lang="en-IE" dirty="0"/>
              <a:t>Base:	All Respondents:  803 </a:t>
            </a:r>
          </a:p>
        </p:txBody>
      </p:sp>
      <p:graphicFrame>
        <p:nvGraphicFramePr>
          <p:cNvPr id="24" name="Chart 23">
            <a:extLst>
              <a:ext uri="{FF2B5EF4-FFF2-40B4-BE49-F238E27FC236}">
                <a16:creationId xmlns:a16="http://schemas.microsoft.com/office/drawing/2014/main" id="{2F639D9F-53A2-48B9-A688-F19A3BB58ED6}"/>
              </a:ext>
            </a:extLst>
          </p:cNvPr>
          <p:cNvGraphicFramePr/>
          <p:nvPr>
            <p:extLst>
              <p:ext uri="{D42A27DB-BD31-4B8C-83A1-F6EECF244321}">
                <p14:modId xmlns:p14="http://schemas.microsoft.com/office/powerpoint/2010/main" val="3320262864"/>
              </p:ext>
            </p:extLst>
          </p:nvPr>
        </p:nvGraphicFramePr>
        <p:xfrm>
          <a:off x="807721" y="1691149"/>
          <a:ext cx="11384280" cy="3755672"/>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a:extLst>
              <a:ext uri="{FF2B5EF4-FFF2-40B4-BE49-F238E27FC236}">
                <a16:creationId xmlns:a16="http://schemas.microsoft.com/office/drawing/2014/main" id="{70D0CD5D-20FB-4D96-BC69-737B44485C99}"/>
              </a:ext>
            </a:extLst>
          </p:cNvPr>
          <p:cNvSpPr txBox="1"/>
          <p:nvPr/>
        </p:nvSpPr>
        <p:spPr>
          <a:xfrm>
            <a:off x="1326222" y="1430179"/>
            <a:ext cx="2034773"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Concerned about  </a:t>
            </a:r>
          </a:p>
        </p:txBody>
      </p:sp>
      <p:sp>
        <p:nvSpPr>
          <p:cNvPr id="30" name="TextBox 29">
            <a:extLst>
              <a:ext uri="{FF2B5EF4-FFF2-40B4-BE49-F238E27FC236}">
                <a16:creationId xmlns:a16="http://schemas.microsoft.com/office/drawing/2014/main" id="{30192908-C24F-41A1-9E27-D9C5D02C79FD}"/>
              </a:ext>
            </a:extLst>
          </p:cNvPr>
          <p:cNvSpPr txBox="1"/>
          <p:nvPr/>
        </p:nvSpPr>
        <p:spPr>
          <a:xfrm>
            <a:off x="4080780" y="1422408"/>
            <a:ext cx="2034773"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Confused by  </a:t>
            </a:r>
          </a:p>
        </p:txBody>
      </p:sp>
      <p:sp>
        <p:nvSpPr>
          <p:cNvPr id="36" name="TextBox 35">
            <a:extLst>
              <a:ext uri="{FF2B5EF4-FFF2-40B4-BE49-F238E27FC236}">
                <a16:creationId xmlns:a16="http://schemas.microsoft.com/office/drawing/2014/main" id="{A23B8F65-76EA-49E1-831A-86EAD9F952D8}"/>
              </a:ext>
            </a:extLst>
          </p:cNvPr>
          <p:cNvSpPr txBox="1"/>
          <p:nvPr/>
        </p:nvSpPr>
        <p:spPr>
          <a:xfrm>
            <a:off x="6723212" y="1388431"/>
            <a:ext cx="2301476"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Well informed about</a:t>
            </a:r>
          </a:p>
        </p:txBody>
      </p:sp>
      <p:sp>
        <p:nvSpPr>
          <p:cNvPr id="37" name="TextBox 36">
            <a:extLst>
              <a:ext uri="{FF2B5EF4-FFF2-40B4-BE49-F238E27FC236}">
                <a16:creationId xmlns:a16="http://schemas.microsoft.com/office/drawing/2014/main" id="{D2079910-D191-44E9-883E-376CD536C586}"/>
              </a:ext>
            </a:extLst>
          </p:cNvPr>
          <p:cNvSpPr txBox="1"/>
          <p:nvPr/>
        </p:nvSpPr>
        <p:spPr>
          <a:xfrm>
            <a:off x="9623827" y="1381960"/>
            <a:ext cx="2034773"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Not interested in</a:t>
            </a:r>
          </a:p>
        </p:txBody>
      </p:sp>
      <p:sp>
        <p:nvSpPr>
          <p:cNvPr id="38" name="Slide Number Placeholder 3">
            <a:extLst>
              <a:ext uri="{FF2B5EF4-FFF2-40B4-BE49-F238E27FC236}">
                <a16:creationId xmlns:a16="http://schemas.microsoft.com/office/drawing/2014/main" id="{20779AE4-A125-4BA8-8EBF-9BC0A7F1FBC4}"/>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18</a:t>
            </a:fld>
            <a:r>
              <a:rPr lang="en-GB" dirty="0"/>
              <a:t> ‒ </a:t>
            </a:r>
          </a:p>
        </p:txBody>
      </p:sp>
      <p:sp>
        <p:nvSpPr>
          <p:cNvPr id="39" name="Rectangle 38">
            <a:extLst>
              <a:ext uri="{FF2B5EF4-FFF2-40B4-BE49-F238E27FC236}">
                <a16:creationId xmlns:a16="http://schemas.microsoft.com/office/drawing/2014/main" id="{38F1604D-4401-4973-BDA5-4470CAC21438}"/>
              </a:ext>
            </a:extLst>
          </p:cNvPr>
          <p:cNvSpPr/>
          <p:nvPr/>
        </p:nvSpPr>
        <p:spPr>
          <a:xfrm>
            <a:off x="131918" y="2971800"/>
            <a:ext cx="1017530" cy="2462213"/>
          </a:xfrm>
          <a:prstGeom prst="rect">
            <a:avLst/>
          </a:prstGeom>
        </p:spPr>
        <p:txBody>
          <a:bodyPr wrap="square">
            <a:spAutoFit/>
          </a:bodyPr>
          <a:lstStyle/>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9-10</a:t>
            </a: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1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4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7-8</a:t>
            </a:r>
          </a:p>
          <a:p>
            <a:pPr algn="r" defTabSz="1219170"/>
            <a:endParaRPr lang="en-IE" sz="14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0-6</a:t>
            </a:r>
          </a:p>
          <a:p>
            <a:pPr algn="r" defTabSz="1219170"/>
            <a:endParaRPr lang="en-IE" sz="700" b="1" kern="0" dirty="0">
              <a:solidFill>
                <a:schemeClr val="bg1">
                  <a:lumMod val="50000"/>
                </a:schemeClr>
              </a:solidFill>
              <a:latin typeface="HelveticaNeueLT Std Lt Cn" panose="020B0406020202030204" charset="0"/>
              <a:cs typeface="Arial" panose="020B0604020202020204" pitchFamily="34" charset="0"/>
            </a:endParaRPr>
          </a:p>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Don’t know</a:t>
            </a:r>
          </a:p>
        </p:txBody>
      </p:sp>
      <p:sp>
        <p:nvSpPr>
          <p:cNvPr id="40" name="TextBox 39">
            <a:extLst>
              <a:ext uri="{FF2B5EF4-FFF2-40B4-BE49-F238E27FC236}">
                <a16:creationId xmlns:a16="http://schemas.microsoft.com/office/drawing/2014/main" id="{7FDA74F6-C720-48D3-94D2-29145A4C1082}"/>
              </a:ext>
            </a:extLst>
          </p:cNvPr>
          <p:cNvSpPr txBox="1"/>
          <p:nvPr/>
        </p:nvSpPr>
        <p:spPr>
          <a:xfrm>
            <a:off x="6342660" y="6172200"/>
            <a:ext cx="2170256" cy="215444"/>
          </a:xfrm>
          <a:prstGeom prst="rect">
            <a:avLst/>
          </a:prstGeom>
        </p:spPr>
        <p:txBody>
          <a:bodyPr vert="horz" wrap="square" lIns="0" tIns="0" rIns="0" bIns="0" rtlCol="0">
            <a:spAutoFit/>
          </a:bodyPr>
          <a:lstStyle/>
          <a:p>
            <a:pPr marL="6351"/>
            <a:r>
              <a:rPr lang="en-IE" sz="1400" b="1" dirty="0">
                <a:solidFill>
                  <a:srgbClr val="00B050"/>
                </a:solidFill>
                <a:latin typeface="HelveticaNeueLT Std Lt Cn" panose="020B0406020202030204" charset="0"/>
              </a:rPr>
              <a:t>10=Completely Agree</a:t>
            </a:r>
          </a:p>
        </p:txBody>
      </p:sp>
      <p:sp>
        <p:nvSpPr>
          <p:cNvPr id="41" name="TextBox 40">
            <a:extLst>
              <a:ext uri="{FF2B5EF4-FFF2-40B4-BE49-F238E27FC236}">
                <a16:creationId xmlns:a16="http://schemas.microsoft.com/office/drawing/2014/main" id="{389C5522-6E59-4F64-B667-BCA5DF08678D}"/>
              </a:ext>
            </a:extLst>
          </p:cNvPr>
          <p:cNvSpPr txBox="1"/>
          <p:nvPr/>
        </p:nvSpPr>
        <p:spPr>
          <a:xfrm>
            <a:off x="6342660" y="6407828"/>
            <a:ext cx="2170256" cy="215444"/>
          </a:xfrm>
          <a:prstGeom prst="rect">
            <a:avLst/>
          </a:prstGeom>
        </p:spPr>
        <p:txBody>
          <a:bodyPr vert="horz" wrap="square" lIns="0" tIns="0" rIns="0" bIns="0" rtlCol="0">
            <a:spAutoFit/>
          </a:bodyPr>
          <a:lstStyle/>
          <a:p>
            <a:pPr marL="6351"/>
            <a:r>
              <a:rPr lang="en-IE" sz="1400" b="1" dirty="0">
                <a:solidFill>
                  <a:srgbClr val="C00000"/>
                </a:solidFill>
                <a:latin typeface="HelveticaNeueLT Std Lt Cn" panose="020B0406020202030204" charset="0"/>
              </a:rPr>
              <a:t>0=Completely  Disagree</a:t>
            </a:r>
          </a:p>
        </p:txBody>
      </p:sp>
      <p:cxnSp>
        <p:nvCxnSpPr>
          <p:cNvPr id="43" name="Straight Connector 35">
            <a:extLst>
              <a:ext uri="{FF2B5EF4-FFF2-40B4-BE49-F238E27FC236}">
                <a16:creationId xmlns:a16="http://schemas.microsoft.com/office/drawing/2014/main" id="{E669546D-EB57-4002-94EF-FA9918B56559}"/>
              </a:ext>
            </a:extLst>
          </p:cNvPr>
          <p:cNvCxnSpPr>
            <a:cxnSpLocks/>
          </p:cNvCxnSpPr>
          <p:nvPr/>
        </p:nvCxnSpPr>
        <p:spPr>
          <a:xfrm flipV="1">
            <a:off x="3733800" y="1295400"/>
            <a:ext cx="0" cy="420624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4" name="Straight Connector 35">
            <a:extLst>
              <a:ext uri="{FF2B5EF4-FFF2-40B4-BE49-F238E27FC236}">
                <a16:creationId xmlns:a16="http://schemas.microsoft.com/office/drawing/2014/main" id="{16768491-35B0-42DE-B288-61C9F8CAFABC}"/>
              </a:ext>
            </a:extLst>
          </p:cNvPr>
          <p:cNvCxnSpPr>
            <a:cxnSpLocks/>
          </p:cNvCxnSpPr>
          <p:nvPr/>
        </p:nvCxnSpPr>
        <p:spPr>
          <a:xfrm flipV="1">
            <a:off x="6477000" y="1295400"/>
            <a:ext cx="0" cy="420624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5" name="Straight Connector 35">
            <a:extLst>
              <a:ext uri="{FF2B5EF4-FFF2-40B4-BE49-F238E27FC236}">
                <a16:creationId xmlns:a16="http://schemas.microsoft.com/office/drawing/2014/main" id="{02AA7D96-0504-4A76-9B62-F31211A1F2A3}"/>
              </a:ext>
            </a:extLst>
          </p:cNvPr>
          <p:cNvCxnSpPr>
            <a:cxnSpLocks/>
          </p:cNvCxnSpPr>
          <p:nvPr/>
        </p:nvCxnSpPr>
        <p:spPr>
          <a:xfrm flipV="1">
            <a:off x="9220200" y="1295400"/>
            <a:ext cx="0" cy="420624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446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06ECAD6-A681-4F22-9FC0-7872A80B61F6}"/>
              </a:ext>
            </a:extLst>
          </p:cNvPr>
          <p:cNvSpPr>
            <a:spLocks noGrp="1"/>
          </p:cNvSpPr>
          <p:nvPr>
            <p:ph type="title"/>
          </p:nvPr>
        </p:nvSpPr>
        <p:spPr>
          <a:xfrm>
            <a:off x="404786" y="76200"/>
            <a:ext cx="11382428" cy="480131"/>
          </a:xfrm>
        </p:spPr>
        <p:txBody>
          <a:bodyPr/>
          <a:lstStyle/>
          <a:p>
            <a:r>
              <a:rPr lang="en-IE" dirty="0">
                <a:latin typeface="HelveticaNeueLT Std Lt Cn" panose="020B0406020202030204" charset="0"/>
              </a:rPr>
              <a:t>Level Of Agreement With Statements About Healthy Eating - I </a:t>
            </a:r>
          </a:p>
        </p:txBody>
      </p:sp>
      <p:sp>
        <p:nvSpPr>
          <p:cNvPr id="13" name="Text Placeholder 12">
            <a:extLst>
              <a:ext uri="{FF2B5EF4-FFF2-40B4-BE49-F238E27FC236}">
                <a16:creationId xmlns:a16="http://schemas.microsoft.com/office/drawing/2014/main" id="{608B7E91-64C2-43CF-83F7-E2C31373E1C7}"/>
              </a:ext>
            </a:extLst>
          </p:cNvPr>
          <p:cNvSpPr>
            <a:spLocks noGrp="1"/>
          </p:cNvSpPr>
          <p:nvPr>
            <p:ph type="body" sz="quarter" idx="15"/>
          </p:nvPr>
        </p:nvSpPr>
        <p:spPr>
          <a:xfrm>
            <a:off x="404786" y="573080"/>
            <a:ext cx="11282086" cy="323165"/>
          </a:xfrm>
        </p:spPr>
        <p:txBody>
          <a:bodyPr/>
          <a:lstStyle/>
          <a:p>
            <a:r>
              <a:rPr lang="en-IE" dirty="0">
                <a:latin typeface="HelveticaNeueLT Std Lt Cn" panose="020B0406020202030204" charset="0"/>
              </a:rPr>
              <a:t>Those in ROI are more likely to completely agree that that are confused about healthy eating (19%) than those in NI (11%)</a:t>
            </a:r>
          </a:p>
        </p:txBody>
      </p:sp>
      <p:sp>
        <p:nvSpPr>
          <p:cNvPr id="14" name="Text Placeholder 13">
            <a:extLst>
              <a:ext uri="{FF2B5EF4-FFF2-40B4-BE49-F238E27FC236}">
                <a16:creationId xmlns:a16="http://schemas.microsoft.com/office/drawing/2014/main" id="{2ACC0200-177A-407B-984E-110BBB597C44}"/>
              </a:ext>
            </a:extLst>
          </p:cNvPr>
          <p:cNvSpPr>
            <a:spLocks noGrp="1"/>
          </p:cNvSpPr>
          <p:nvPr>
            <p:ph type="body" sz="quarter" idx="17"/>
          </p:nvPr>
        </p:nvSpPr>
        <p:spPr>
          <a:xfrm>
            <a:off x="506896" y="5786735"/>
            <a:ext cx="8484702" cy="461665"/>
          </a:xfrm>
        </p:spPr>
        <p:txBody>
          <a:bodyPr/>
          <a:lstStyle/>
          <a:p>
            <a:r>
              <a:rPr lang="en-IE" dirty="0"/>
              <a:t>Q.18	I’m now going to read out four statements about eating healthily, if you could please tell me how much you agree or disagree with each statement using a scale of 0 to 10. 0 means you completely disagree with the statement and 10 means you completely agree.</a:t>
            </a:r>
          </a:p>
          <a:p>
            <a:r>
              <a:rPr lang="en-IE" dirty="0"/>
              <a:t>Base:	All Respondents:  803 (IOI), 502 (ROI), 301 (NI)</a:t>
            </a:r>
          </a:p>
        </p:txBody>
      </p:sp>
      <p:graphicFrame>
        <p:nvGraphicFramePr>
          <p:cNvPr id="32" name="Chart 31">
            <a:extLst>
              <a:ext uri="{FF2B5EF4-FFF2-40B4-BE49-F238E27FC236}">
                <a16:creationId xmlns:a16="http://schemas.microsoft.com/office/drawing/2014/main" id="{93391AC8-B1C6-4237-A86E-5DBA89A5B396}"/>
              </a:ext>
            </a:extLst>
          </p:cNvPr>
          <p:cNvGraphicFramePr/>
          <p:nvPr>
            <p:extLst>
              <p:ext uri="{D42A27DB-BD31-4B8C-83A1-F6EECF244321}">
                <p14:modId xmlns:p14="http://schemas.microsoft.com/office/powerpoint/2010/main" val="4010166852"/>
              </p:ext>
            </p:extLst>
          </p:nvPr>
        </p:nvGraphicFramePr>
        <p:xfrm>
          <a:off x="937709" y="1973377"/>
          <a:ext cx="11254291" cy="3473444"/>
        </p:xfrm>
        <a:graphic>
          <a:graphicData uri="http://schemas.openxmlformats.org/drawingml/2006/chart">
            <c:chart xmlns:c="http://schemas.openxmlformats.org/drawingml/2006/chart" xmlns:r="http://schemas.openxmlformats.org/officeDocument/2006/relationships" r:id="rId2"/>
          </a:graphicData>
        </a:graphic>
      </p:graphicFrame>
      <p:sp>
        <p:nvSpPr>
          <p:cNvPr id="33" name="TextBox 32">
            <a:extLst>
              <a:ext uri="{FF2B5EF4-FFF2-40B4-BE49-F238E27FC236}">
                <a16:creationId xmlns:a16="http://schemas.microsoft.com/office/drawing/2014/main" id="{0430B02E-23CD-438B-86D8-445CC67E362E}"/>
              </a:ext>
            </a:extLst>
          </p:cNvPr>
          <p:cNvSpPr txBox="1"/>
          <p:nvPr/>
        </p:nvSpPr>
        <p:spPr>
          <a:xfrm>
            <a:off x="2819400" y="1467964"/>
            <a:ext cx="2034773"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Concerned about  </a:t>
            </a:r>
          </a:p>
        </p:txBody>
      </p:sp>
      <p:sp>
        <p:nvSpPr>
          <p:cNvPr id="34" name="TextBox 33">
            <a:extLst>
              <a:ext uri="{FF2B5EF4-FFF2-40B4-BE49-F238E27FC236}">
                <a16:creationId xmlns:a16="http://schemas.microsoft.com/office/drawing/2014/main" id="{452F66AD-8ADB-44AC-B6A9-8D12EEEFDBF1}"/>
              </a:ext>
            </a:extLst>
          </p:cNvPr>
          <p:cNvSpPr txBox="1"/>
          <p:nvPr/>
        </p:nvSpPr>
        <p:spPr>
          <a:xfrm>
            <a:off x="8229600" y="1467964"/>
            <a:ext cx="2034773"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Confused about  </a:t>
            </a:r>
          </a:p>
        </p:txBody>
      </p:sp>
      <p:sp>
        <p:nvSpPr>
          <p:cNvPr id="38" name="TextBox 37">
            <a:extLst>
              <a:ext uri="{FF2B5EF4-FFF2-40B4-BE49-F238E27FC236}">
                <a16:creationId xmlns:a16="http://schemas.microsoft.com/office/drawing/2014/main" id="{07C9681F-0DF4-473F-9B8C-814CDA5BD1F0}"/>
              </a:ext>
            </a:extLst>
          </p:cNvPr>
          <p:cNvSpPr txBox="1"/>
          <p:nvPr/>
        </p:nvSpPr>
        <p:spPr>
          <a:xfrm>
            <a:off x="1752600" y="1734979"/>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IOI</a:t>
            </a:r>
          </a:p>
        </p:txBody>
      </p:sp>
      <p:sp>
        <p:nvSpPr>
          <p:cNvPr id="39" name="TextBox 38">
            <a:extLst>
              <a:ext uri="{FF2B5EF4-FFF2-40B4-BE49-F238E27FC236}">
                <a16:creationId xmlns:a16="http://schemas.microsoft.com/office/drawing/2014/main" id="{406A9C54-5051-41BF-A3F3-1A415C169A27}"/>
              </a:ext>
            </a:extLst>
          </p:cNvPr>
          <p:cNvSpPr txBox="1"/>
          <p:nvPr/>
        </p:nvSpPr>
        <p:spPr>
          <a:xfrm>
            <a:off x="3581400" y="1734979"/>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ROI</a:t>
            </a:r>
          </a:p>
        </p:txBody>
      </p:sp>
      <p:sp>
        <p:nvSpPr>
          <p:cNvPr id="40" name="TextBox 39">
            <a:extLst>
              <a:ext uri="{FF2B5EF4-FFF2-40B4-BE49-F238E27FC236}">
                <a16:creationId xmlns:a16="http://schemas.microsoft.com/office/drawing/2014/main" id="{D1B92597-74ED-4FE5-857F-146B032F17D1}"/>
              </a:ext>
            </a:extLst>
          </p:cNvPr>
          <p:cNvSpPr txBox="1"/>
          <p:nvPr/>
        </p:nvSpPr>
        <p:spPr>
          <a:xfrm>
            <a:off x="5410200" y="1734979"/>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NI</a:t>
            </a:r>
          </a:p>
        </p:txBody>
      </p:sp>
      <p:sp>
        <p:nvSpPr>
          <p:cNvPr id="41" name="TextBox 40">
            <a:extLst>
              <a:ext uri="{FF2B5EF4-FFF2-40B4-BE49-F238E27FC236}">
                <a16:creationId xmlns:a16="http://schemas.microsoft.com/office/drawing/2014/main" id="{C21F7422-C5D5-4119-8780-99E3958F878B}"/>
              </a:ext>
            </a:extLst>
          </p:cNvPr>
          <p:cNvSpPr txBox="1"/>
          <p:nvPr/>
        </p:nvSpPr>
        <p:spPr>
          <a:xfrm>
            <a:off x="7239000" y="1734979"/>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IOI</a:t>
            </a:r>
          </a:p>
        </p:txBody>
      </p:sp>
      <p:sp>
        <p:nvSpPr>
          <p:cNvPr id="42" name="TextBox 41">
            <a:extLst>
              <a:ext uri="{FF2B5EF4-FFF2-40B4-BE49-F238E27FC236}">
                <a16:creationId xmlns:a16="http://schemas.microsoft.com/office/drawing/2014/main" id="{8A886429-D953-4CD0-87BA-5EC0A65E7A50}"/>
              </a:ext>
            </a:extLst>
          </p:cNvPr>
          <p:cNvSpPr txBox="1"/>
          <p:nvPr/>
        </p:nvSpPr>
        <p:spPr>
          <a:xfrm>
            <a:off x="9067800" y="1734979"/>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ROI</a:t>
            </a:r>
          </a:p>
        </p:txBody>
      </p:sp>
      <p:sp>
        <p:nvSpPr>
          <p:cNvPr id="43" name="TextBox 42">
            <a:extLst>
              <a:ext uri="{FF2B5EF4-FFF2-40B4-BE49-F238E27FC236}">
                <a16:creationId xmlns:a16="http://schemas.microsoft.com/office/drawing/2014/main" id="{54713F2A-7DF0-4C0D-8327-A2DA88F15CA2}"/>
              </a:ext>
            </a:extLst>
          </p:cNvPr>
          <p:cNvSpPr txBox="1"/>
          <p:nvPr/>
        </p:nvSpPr>
        <p:spPr>
          <a:xfrm>
            <a:off x="10935795" y="1734979"/>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NI</a:t>
            </a:r>
          </a:p>
        </p:txBody>
      </p:sp>
      <p:sp>
        <p:nvSpPr>
          <p:cNvPr id="49" name="Slide Number Placeholder 3">
            <a:extLst>
              <a:ext uri="{FF2B5EF4-FFF2-40B4-BE49-F238E27FC236}">
                <a16:creationId xmlns:a16="http://schemas.microsoft.com/office/drawing/2014/main" id="{B0AEC046-ABEC-45C8-85C8-29B830FD777A}"/>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19</a:t>
            </a:fld>
            <a:r>
              <a:rPr lang="en-GB" dirty="0"/>
              <a:t> ‒ </a:t>
            </a:r>
          </a:p>
        </p:txBody>
      </p:sp>
      <p:sp>
        <p:nvSpPr>
          <p:cNvPr id="50" name="Rectangle 49">
            <a:extLst>
              <a:ext uri="{FF2B5EF4-FFF2-40B4-BE49-F238E27FC236}">
                <a16:creationId xmlns:a16="http://schemas.microsoft.com/office/drawing/2014/main" id="{425273C8-ECF0-4F00-9EFB-1A75D820FB17}"/>
              </a:ext>
            </a:extLst>
          </p:cNvPr>
          <p:cNvSpPr/>
          <p:nvPr/>
        </p:nvSpPr>
        <p:spPr>
          <a:xfrm>
            <a:off x="131917" y="3156039"/>
            <a:ext cx="1011083" cy="2362185"/>
          </a:xfrm>
          <a:prstGeom prst="rect">
            <a:avLst/>
          </a:prstGeom>
        </p:spPr>
        <p:txBody>
          <a:bodyPr wrap="square">
            <a:spAutoFit/>
          </a:bodyPr>
          <a:lstStyle/>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9-10</a:t>
            </a: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1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9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7-8</a:t>
            </a:r>
          </a:p>
          <a:p>
            <a:pPr algn="r" defTabSz="1219170"/>
            <a:endParaRPr lang="en-IE" sz="14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600" b="1" kern="0" dirty="0">
              <a:solidFill>
                <a:schemeClr val="bg1">
                  <a:lumMod val="50000"/>
                </a:schemeClr>
              </a:solidFill>
              <a:latin typeface="HelveticaNeueLT Std Lt Cn" panose="020B0406020202030204" charset="0"/>
              <a:cs typeface="Arial" panose="020B0604020202020204" pitchFamily="34" charset="0"/>
            </a:endParaRPr>
          </a:p>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0-6</a:t>
            </a:r>
          </a:p>
          <a:p>
            <a:pPr algn="r" defTabSz="1219170"/>
            <a:endParaRPr lang="en-IE" sz="700" b="1" kern="0" dirty="0">
              <a:solidFill>
                <a:schemeClr val="bg1">
                  <a:lumMod val="50000"/>
                </a:schemeClr>
              </a:solidFill>
              <a:latin typeface="HelveticaNeueLT Std Lt Cn" panose="020B0406020202030204" charset="0"/>
              <a:cs typeface="Arial" panose="020B0604020202020204" pitchFamily="34" charset="0"/>
            </a:endParaRPr>
          </a:p>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Don’t know</a:t>
            </a:r>
          </a:p>
        </p:txBody>
      </p:sp>
      <p:grpSp>
        <p:nvGrpSpPr>
          <p:cNvPr id="51" name="Group 50">
            <a:extLst>
              <a:ext uri="{FF2B5EF4-FFF2-40B4-BE49-F238E27FC236}">
                <a16:creationId xmlns:a16="http://schemas.microsoft.com/office/drawing/2014/main" id="{66B3650A-B8C0-471D-AA45-3129FC02B938}"/>
              </a:ext>
            </a:extLst>
          </p:cNvPr>
          <p:cNvGrpSpPr/>
          <p:nvPr/>
        </p:nvGrpSpPr>
        <p:grpSpPr>
          <a:xfrm>
            <a:off x="6342660" y="6172200"/>
            <a:ext cx="2170256" cy="451072"/>
            <a:chOff x="6342660" y="6172200"/>
            <a:chExt cx="2170256" cy="451072"/>
          </a:xfrm>
        </p:grpSpPr>
        <p:sp>
          <p:nvSpPr>
            <p:cNvPr id="52" name="TextBox 51">
              <a:extLst>
                <a:ext uri="{FF2B5EF4-FFF2-40B4-BE49-F238E27FC236}">
                  <a16:creationId xmlns:a16="http://schemas.microsoft.com/office/drawing/2014/main" id="{1D1881ED-B376-40B7-9A96-E2DEDE5A14F2}"/>
                </a:ext>
              </a:extLst>
            </p:cNvPr>
            <p:cNvSpPr txBox="1"/>
            <p:nvPr/>
          </p:nvSpPr>
          <p:spPr>
            <a:xfrm>
              <a:off x="6342660" y="6172200"/>
              <a:ext cx="2170256" cy="215444"/>
            </a:xfrm>
            <a:prstGeom prst="rect">
              <a:avLst/>
            </a:prstGeom>
          </p:spPr>
          <p:txBody>
            <a:bodyPr vert="horz" wrap="square" lIns="0" tIns="0" rIns="0" bIns="0" rtlCol="0">
              <a:spAutoFit/>
            </a:bodyPr>
            <a:lstStyle/>
            <a:p>
              <a:pPr marL="6351"/>
              <a:r>
                <a:rPr lang="en-IE" sz="1400" b="1" dirty="0">
                  <a:solidFill>
                    <a:srgbClr val="00B050"/>
                  </a:solidFill>
                  <a:latin typeface="HelveticaNeueLT Std Lt Cn" panose="020B0406020202030204" charset="0"/>
                </a:rPr>
                <a:t>10=Completely Agree</a:t>
              </a:r>
            </a:p>
          </p:txBody>
        </p:sp>
        <p:sp>
          <p:nvSpPr>
            <p:cNvPr id="53" name="TextBox 52">
              <a:extLst>
                <a:ext uri="{FF2B5EF4-FFF2-40B4-BE49-F238E27FC236}">
                  <a16:creationId xmlns:a16="http://schemas.microsoft.com/office/drawing/2014/main" id="{D68AB314-507C-4CC2-A272-B58F2058A208}"/>
                </a:ext>
              </a:extLst>
            </p:cNvPr>
            <p:cNvSpPr txBox="1"/>
            <p:nvPr/>
          </p:nvSpPr>
          <p:spPr>
            <a:xfrm>
              <a:off x="6342660" y="6407828"/>
              <a:ext cx="2170256" cy="215444"/>
            </a:xfrm>
            <a:prstGeom prst="rect">
              <a:avLst/>
            </a:prstGeom>
          </p:spPr>
          <p:txBody>
            <a:bodyPr vert="horz" wrap="square" lIns="0" tIns="0" rIns="0" bIns="0" rtlCol="0">
              <a:spAutoFit/>
            </a:bodyPr>
            <a:lstStyle/>
            <a:p>
              <a:pPr marL="6351"/>
              <a:r>
                <a:rPr lang="en-IE" sz="1400" b="1" dirty="0">
                  <a:solidFill>
                    <a:srgbClr val="C00000"/>
                  </a:solidFill>
                  <a:latin typeface="HelveticaNeueLT Std Lt Cn" panose="020B0406020202030204" charset="0"/>
                </a:rPr>
                <a:t>0=Completely  Disagree</a:t>
              </a:r>
            </a:p>
          </p:txBody>
        </p:sp>
      </p:grpSp>
      <p:cxnSp>
        <p:nvCxnSpPr>
          <p:cNvPr id="57" name="Straight Connector 35">
            <a:extLst>
              <a:ext uri="{FF2B5EF4-FFF2-40B4-BE49-F238E27FC236}">
                <a16:creationId xmlns:a16="http://schemas.microsoft.com/office/drawing/2014/main" id="{D9D5BAE2-656A-49CA-B497-31277064D324}"/>
              </a:ext>
            </a:extLst>
          </p:cNvPr>
          <p:cNvCxnSpPr>
            <a:cxnSpLocks/>
          </p:cNvCxnSpPr>
          <p:nvPr/>
        </p:nvCxnSpPr>
        <p:spPr>
          <a:xfrm flipV="1">
            <a:off x="6553200" y="1402080"/>
            <a:ext cx="0" cy="4480560"/>
          </a:xfrm>
          <a:prstGeom prst="line">
            <a:avLst/>
          </a:prstGeom>
          <a:ln w="28575">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8" name="Straight Connector 35">
            <a:extLst>
              <a:ext uri="{FF2B5EF4-FFF2-40B4-BE49-F238E27FC236}">
                <a16:creationId xmlns:a16="http://schemas.microsoft.com/office/drawing/2014/main" id="{79B819F0-7D4A-4FA4-9978-FC49ED216F0E}"/>
              </a:ext>
            </a:extLst>
          </p:cNvPr>
          <p:cNvCxnSpPr>
            <a:cxnSpLocks/>
          </p:cNvCxnSpPr>
          <p:nvPr/>
        </p:nvCxnSpPr>
        <p:spPr>
          <a:xfrm flipV="1">
            <a:off x="8382000" y="1691640"/>
            <a:ext cx="0" cy="40233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Straight Connector 35">
            <a:extLst>
              <a:ext uri="{FF2B5EF4-FFF2-40B4-BE49-F238E27FC236}">
                <a16:creationId xmlns:a16="http://schemas.microsoft.com/office/drawing/2014/main" id="{D2D9E4AC-2565-4B3F-8942-CE7B9E92DF19}"/>
              </a:ext>
            </a:extLst>
          </p:cNvPr>
          <p:cNvCxnSpPr>
            <a:cxnSpLocks/>
          </p:cNvCxnSpPr>
          <p:nvPr/>
        </p:nvCxnSpPr>
        <p:spPr>
          <a:xfrm flipV="1">
            <a:off x="2895600" y="1691640"/>
            <a:ext cx="0" cy="40233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Straight Connector 35">
            <a:extLst>
              <a:ext uri="{FF2B5EF4-FFF2-40B4-BE49-F238E27FC236}">
                <a16:creationId xmlns:a16="http://schemas.microsoft.com/office/drawing/2014/main" id="{5B4B5890-FD3D-4C77-8F4E-B6D0619B0774}"/>
              </a:ext>
            </a:extLst>
          </p:cNvPr>
          <p:cNvCxnSpPr>
            <a:cxnSpLocks/>
          </p:cNvCxnSpPr>
          <p:nvPr/>
        </p:nvCxnSpPr>
        <p:spPr>
          <a:xfrm flipV="1">
            <a:off x="4724400" y="1691640"/>
            <a:ext cx="0" cy="40233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1" name="Straight Connector 35">
            <a:extLst>
              <a:ext uri="{FF2B5EF4-FFF2-40B4-BE49-F238E27FC236}">
                <a16:creationId xmlns:a16="http://schemas.microsoft.com/office/drawing/2014/main" id="{B214BB1A-7CF0-4F6A-9C36-C2D4D1AD1B86}"/>
              </a:ext>
            </a:extLst>
          </p:cNvPr>
          <p:cNvCxnSpPr>
            <a:cxnSpLocks/>
          </p:cNvCxnSpPr>
          <p:nvPr/>
        </p:nvCxnSpPr>
        <p:spPr>
          <a:xfrm flipV="1">
            <a:off x="10210800" y="1691640"/>
            <a:ext cx="0" cy="40233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15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F98F898-0B77-4688-A4CF-C26D09F294E6}"/>
              </a:ext>
            </a:extLst>
          </p:cNvPr>
          <p:cNvSpPr>
            <a:spLocks noGrp="1"/>
          </p:cNvSpPr>
          <p:nvPr>
            <p:ph type="title"/>
          </p:nvPr>
        </p:nvSpPr>
        <p:spPr>
          <a:xfrm>
            <a:off x="459207" y="381000"/>
            <a:ext cx="7551996" cy="646331"/>
          </a:xfrm>
        </p:spPr>
        <p:txBody>
          <a:bodyPr/>
          <a:lstStyle/>
          <a:p>
            <a:r>
              <a:rPr lang="en-IE" dirty="0">
                <a:latin typeface="HelveticaNeueLT Std Lt Cn" panose="020B0406020202030204" charset="0"/>
              </a:rPr>
              <a:t>CONTENTS</a:t>
            </a:r>
          </a:p>
        </p:txBody>
      </p:sp>
      <p:sp>
        <p:nvSpPr>
          <p:cNvPr id="15" name="Text Placeholder 14">
            <a:extLst>
              <a:ext uri="{FF2B5EF4-FFF2-40B4-BE49-F238E27FC236}">
                <a16:creationId xmlns:a16="http://schemas.microsoft.com/office/drawing/2014/main" id="{99CC5F00-0213-4542-A154-AC3593F6CFDF}"/>
              </a:ext>
            </a:extLst>
          </p:cNvPr>
          <p:cNvSpPr>
            <a:spLocks noGrp="1"/>
          </p:cNvSpPr>
          <p:nvPr>
            <p:ph type="body" sz="quarter" idx="13"/>
          </p:nvPr>
        </p:nvSpPr>
        <p:spPr>
          <a:xfrm>
            <a:off x="464988" y="1371600"/>
            <a:ext cx="7546216" cy="4462760"/>
          </a:xfrm>
        </p:spPr>
        <p:txBody>
          <a:bodyPr/>
          <a:lstStyle/>
          <a:p>
            <a:pPr>
              <a:spcBef>
                <a:spcPts val="0"/>
              </a:spcBef>
              <a:spcAft>
                <a:spcPts val="500"/>
              </a:spcAft>
            </a:pPr>
            <a:r>
              <a:rPr lang="en-IE" dirty="0">
                <a:latin typeface="HelveticaNeueLT Std Lt Cn" panose="020B0406020202030204" charset="0"/>
              </a:rPr>
              <a:t>INTRODUCTION</a:t>
            </a:r>
          </a:p>
          <a:p>
            <a:pPr marL="742950" indent="-279400">
              <a:spcBef>
                <a:spcPts val="0"/>
              </a:spcBef>
              <a:spcAft>
                <a:spcPts val="500"/>
              </a:spcAft>
              <a:buFont typeface="Arial" panose="020B0604020202020204" pitchFamily="34" charset="0"/>
              <a:buChar char="•"/>
            </a:pPr>
            <a:r>
              <a:rPr lang="en-IE" dirty="0">
                <a:latin typeface="HelveticaNeueLT Std Lt Cn" panose="020B0406020202030204" charset="0"/>
              </a:rPr>
              <a:t>Research Methodology</a:t>
            </a:r>
          </a:p>
          <a:p>
            <a:pPr>
              <a:spcBef>
                <a:spcPts val="0"/>
              </a:spcBef>
              <a:spcAft>
                <a:spcPts val="500"/>
              </a:spcAft>
              <a:buFont typeface="+mj-lt"/>
              <a:buAutoNum type="arabicPeriod" startAt="2"/>
            </a:pPr>
            <a:r>
              <a:rPr lang="en-IE" dirty="0">
                <a:latin typeface="HelveticaNeueLT Std Lt Cn" panose="020B0406020202030204" charset="0"/>
              </a:rPr>
              <a:t>FINDINGS</a:t>
            </a:r>
          </a:p>
          <a:p>
            <a:pPr marL="741363" indent="-285750">
              <a:spcBef>
                <a:spcPts val="0"/>
              </a:spcBef>
              <a:spcAft>
                <a:spcPts val="500"/>
              </a:spcAft>
              <a:buFont typeface="Arial" panose="020B0604020202020204" pitchFamily="34" charset="0"/>
              <a:buChar char="•"/>
            </a:pPr>
            <a:r>
              <a:rPr lang="en-IE" dirty="0">
                <a:latin typeface="HelveticaNeueLT Std Lt Cn" panose="020B0406020202030204" charset="0"/>
              </a:rPr>
              <a:t>Food Safety Concerns</a:t>
            </a:r>
          </a:p>
          <a:p>
            <a:pPr marL="741363" indent="-285750">
              <a:spcBef>
                <a:spcPts val="0"/>
              </a:spcBef>
              <a:spcAft>
                <a:spcPts val="500"/>
              </a:spcAft>
              <a:buFont typeface="Arial" panose="020B0604020202020204" pitchFamily="34" charset="0"/>
              <a:buChar char="•"/>
            </a:pPr>
            <a:r>
              <a:rPr lang="en-IE" dirty="0">
                <a:latin typeface="HelveticaNeueLT Std Lt Cn" panose="020B0406020202030204" charset="0"/>
              </a:rPr>
              <a:t>Healthy Eating</a:t>
            </a:r>
          </a:p>
          <a:p>
            <a:pPr marL="741363" indent="-285750">
              <a:spcBef>
                <a:spcPts val="0"/>
              </a:spcBef>
              <a:spcAft>
                <a:spcPts val="500"/>
              </a:spcAft>
              <a:buFont typeface="Arial" panose="020B0604020202020204" pitchFamily="34" charset="0"/>
              <a:buChar char="•"/>
            </a:pPr>
            <a:r>
              <a:rPr lang="en-IE" dirty="0">
                <a:latin typeface="HelveticaNeueLT Std Lt Cn" panose="020B0406020202030204" charset="0"/>
              </a:rPr>
              <a:t>Barriers To Healthy Eating</a:t>
            </a:r>
          </a:p>
          <a:p>
            <a:pPr marL="741363" indent="-285750">
              <a:spcBef>
                <a:spcPts val="0"/>
              </a:spcBef>
              <a:spcAft>
                <a:spcPts val="500"/>
              </a:spcAft>
              <a:buFont typeface="Arial" panose="020B0604020202020204" pitchFamily="34" charset="0"/>
              <a:buChar char="•"/>
            </a:pPr>
            <a:r>
              <a:rPr lang="en-IE" dirty="0">
                <a:latin typeface="HelveticaNeueLT Std Lt Cn" panose="020B0406020202030204" charset="0"/>
              </a:rPr>
              <a:t>Views On Own Weight</a:t>
            </a:r>
          </a:p>
          <a:p>
            <a:pPr marL="741363" indent="-285750">
              <a:spcBef>
                <a:spcPts val="0"/>
              </a:spcBef>
              <a:spcAft>
                <a:spcPts val="500"/>
              </a:spcAft>
              <a:buFont typeface="Arial" panose="020B0604020202020204" pitchFamily="34" charset="0"/>
              <a:buChar char="•"/>
            </a:pPr>
            <a:r>
              <a:rPr lang="en-IE" dirty="0">
                <a:latin typeface="HelveticaNeueLT Std Lt Cn" panose="020B0406020202030204" charset="0"/>
              </a:rPr>
              <a:t>Handwashing </a:t>
            </a:r>
          </a:p>
          <a:p>
            <a:pPr marL="741363" indent="-285750">
              <a:spcBef>
                <a:spcPts val="0"/>
              </a:spcBef>
              <a:spcAft>
                <a:spcPts val="500"/>
              </a:spcAft>
              <a:buFont typeface="Arial" panose="020B0604020202020204" pitchFamily="34" charset="0"/>
              <a:buChar char="•"/>
            </a:pPr>
            <a:r>
              <a:rPr lang="en-IE" dirty="0">
                <a:latin typeface="HelveticaNeueLT Std Lt Cn" panose="020B0406020202030204" charset="0"/>
              </a:rPr>
              <a:t>Sources Of Information On Healthy Eating &amp; Nutrition</a:t>
            </a:r>
          </a:p>
          <a:p>
            <a:pPr marL="741363" indent="-285750">
              <a:spcBef>
                <a:spcPts val="0"/>
              </a:spcBef>
              <a:spcAft>
                <a:spcPts val="500"/>
              </a:spcAft>
              <a:buFont typeface="Arial" panose="020B0604020202020204" pitchFamily="34" charset="0"/>
              <a:buChar char="•"/>
            </a:pPr>
            <a:r>
              <a:rPr lang="en-IE" dirty="0">
                <a:latin typeface="HelveticaNeueLT Std Lt Cn" panose="020B0406020202030204" charset="0"/>
              </a:rPr>
              <a:t>Sugar Sweetened Beverages</a:t>
            </a:r>
          </a:p>
          <a:p>
            <a:pPr marL="741363" indent="-285750">
              <a:spcBef>
                <a:spcPts val="0"/>
              </a:spcBef>
              <a:spcAft>
                <a:spcPts val="500"/>
              </a:spcAft>
              <a:buFont typeface="Arial" panose="020B0604020202020204" pitchFamily="34" charset="0"/>
              <a:buChar char="•"/>
            </a:pPr>
            <a:r>
              <a:rPr lang="en-IE" dirty="0">
                <a:latin typeface="HelveticaNeueLT Std Lt Cn" panose="020B0406020202030204" charset="0"/>
              </a:rPr>
              <a:t>Sustainable Diets</a:t>
            </a:r>
          </a:p>
          <a:p>
            <a:pPr marL="741363" indent="-285750">
              <a:spcBef>
                <a:spcPts val="0"/>
              </a:spcBef>
              <a:spcAft>
                <a:spcPts val="500"/>
              </a:spcAft>
              <a:buFont typeface="Arial" panose="020B0604020202020204" pitchFamily="34" charset="0"/>
              <a:buChar char="•"/>
            </a:pPr>
            <a:r>
              <a:rPr lang="en-IE" dirty="0">
                <a:latin typeface="HelveticaNeueLT Std Lt Cn" panose="020B0406020202030204" charset="0"/>
              </a:rPr>
              <a:t>Food Safety Concerns in Care Settings</a:t>
            </a:r>
          </a:p>
          <a:p>
            <a:pPr>
              <a:spcBef>
                <a:spcPts val="0"/>
              </a:spcBef>
              <a:spcAft>
                <a:spcPts val="500"/>
              </a:spcAft>
              <a:buFont typeface="+mj-lt"/>
              <a:buAutoNum type="arabicPeriod" startAt="3"/>
            </a:pPr>
            <a:r>
              <a:rPr lang="en-IE" dirty="0">
                <a:latin typeface="HelveticaNeueLT Std Lt Cn" panose="020B0406020202030204" charset="0"/>
              </a:rPr>
              <a:t>APPENDIX</a:t>
            </a:r>
          </a:p>
        </p:txBody>
      </p:sp>
      <p:sp>
        <p:nvSpPr>
          <p:cNvPr id="5" name="Slide Number Placeholder 4">
            <a:extLst>
              <a:ext uri="{FF2B5EF4-FFF2-40B4-BE49-F238E27FC236}">
                <a16:creationId xmlns:a16="http://schemas.microsoft.com/office/drawing/2014/main" id="{19D6863D-64D4-46C5-AC5E-36FE50B9D2FC}"/>
              </a:ext>
            </a:extLst>
          </p:cNvPr>
          <p:cNvSpPr>
            <a:spLocks noGrp="1"/>
          </p:cNvSpPr>
          <p:nvPr>
            <p:ph type="sldNum" sz="quarter" idx="25"/>
          </p:nvPr>
        </p:nvSpPr>
        <p:spPr/>
        <p:txBody>
          <a:bodyPr/>
          <a:lstStyle/>
          <a:p>
            <a:fld id="{D61AABEC-672F-4B68-B914-690DA978312C}" type="slidenum">
              <a:rPr lang="en-GB" smtClean="0"/>
              <a:pPr/>
              <a:t>2</a:t>
            </a:fld>
            <a:r>
              <a:rPr lang="en-GB" dirty="0"/>
              <a:t> ‒ </a:t>
            </a:r>
          </a:p>
        </p:txBody>
      </p:sp>
    </p:spTree>
    <p:extLst>
      <p:ext uri="{BB962C8B-B14F-4D97-AF65-F5344CB8AC3E}">
        <p14:creationId xmlns:p14="http://schemas.microsoft.com/office/powerpoint/2010/main" val="408027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A3E8D67-ADB3-436A-BA96-B956EA36A669}"/>
              </a:ext>
            </a:extLst>
          </p:cNvPr>
          <p:cNvSpPr>
            <a:spLocks noGrp="1"/>
          </p:cNvSpPr>
          <p:nvPr>
            <p:ph type="title"/>
          </p:nvPr>
        </p:nvSpPr>
        <p:spPr>
          <a:xfrm>
            <a:off x="404786" y="76200"/>
            <a:ext cx="11382428" cy="480131"/>
          </a:xfrm>
        </p:spPr>
        <p:txBody>
          <a:bodyPr/>
          <a:lstStyle/>
          <a:p>
            <a:r>
              <a:rPr lang="en-IE" dirty="0">
                <a:latin typeface="HelveticaNeueLT Std Lt Cn" panose="020B0406020202030204" charset="0"/>
              </a:rPr>
              <a:t>Level Of Agreement With Statements About Healthy Eating - II </a:t>
            </a:r>
          </a:p>
        </p:txBody>
      </p:sp>
      <p:sp>
        <p:nvSpPr>
          <p:cNvPr id="10" name="Text Placeholder 9">
            <a:extLst>
              <a:ext uri="{FF2B5EF4-FFF2-40B4-BE49-F238E27FC236}">
                <a16:creationId xmlns:a16="http://schemas.microsoft.com/office/drawing/2014/main" id="{3CB63A13-3CE3-4E34-9322-180445CCA5D0}"/>
              </a:ext>
            </a:extLst>
          </p:cNvPr>
          <p:cNvSpPr>
            <a:spLocks noGrp="1"/>
          </p:cNvSpPr>
          <p:nvPr>
            <p:ph type="body" sz="quarter" idx="15"/>
          </p:nvPr>
        </p:nvSpPr>
        <p:spPr>
          <a:xfrm>
            <a:off x="404786" y="810464"/>
            <a:ext cx="11080108" cy="600164"/>
          </a:xfrm>
        </p:spPr>
        <p:txBody>
          <a:bodyPr/>
          <a:lstStyle/>
          <a:p>
            <a:pPr>
              <a:spcBef>
                <a:spcPts val="0"/>
              </a:spcBef>
            </a:pPr>
            <a:r>
              <a:rPr lang="en-IE" dirty="0">
                <a:latin typeface="HelveticaNeueLT Std Lt Cn" panose="020B0406020202030204" charset="0"/>
              </a:rPr>
              <a:t>Adults in NI continue to be more likely to completely agree that they are well informed about healthy eating (55%) than </a:t>
            </a:r>
          </a:p>
          <a:p>
            <a:pPr>
              <a:spcBef>
                <a:spcPts val="0"/>
              </a:spcBef>
            </a:pPr>
            <a:r>
              <a:rPr lang="en-IE" dirty="0">
                <a:latin typeface="HelveticaNeueLT Std Lt Cn" panose="020B0406020202030204" charset="0"/>
              </a:rPr>
              <a:t>those in ROI (40%).</a:t>
            </a:r>
          </a:p>
        </p:txBody>
      </p:sp>
      <p:sp>
        <p:nvSpPr>
          <p:cNvPr id="11" name="Text Placeholder 10">
            <a:extLst>
              <a:ext uri="{FF2B5EF4-FFF2-40B4-BE49-F238E27FC236}">
                <a16:creationId xmlns:a16="http://schemas.microsoft.com/office/drawing/2014/main" id="{B67161A8-87E0-4A4A-AF2D-71FC9E08F159}"/>
              </a:ext>
            </a:extLst>
          </p:cNvPr>
          <p:cNvSpPr>
            <a:spLocks noGrp="1"/>
          </p:cNvSpPr>
          <p:nvPr>
            <p:ph type="body" sz="quarter" idx="17"/>
          </p:nvPr>
        </p:nvSpPr>
        <p:spPr>
          <a:xfrm>
            <a:off x="506896" y="5786735"/>
            <a:ext cx="8484704" cy="461665"/>
          </a:xfrm>
        </p:spPr>
        <p:txBody>
          <a:bodyPr/>
          <a:lstStyle/>
          <a:p>
            <a:r>
              <a:rPr lang="en-IE" dirty="0"/>
              <a:t>Q.18	I’m now going to read out four statements about eating healthily, if you could please tell me how much you agree or disagree with each statement using a scale of 0 to 10. 0 means you completely disagree with the statement and 10 means you completely agree.</a:t>
            </a:r>
          </a:p>
          <a:p>
            <a:r>
              <a:rPr lang="en-IE" dirty="0"/>
              <a:t>Base:	All Respondents:  803 (IOI), 502 (ROI), 301 (NI)</a:t>
            </a:r>
          </a:p>
        </p:txBody>
      </p:sp>
      <p:graphicFrame>
        <p:nvGraphicFramePr>
          <p:cNvPr id="38" name="Chart 37">
            <a:extLst>
              <a:ext uri="{FF2B5EF4-FFF2-40B4-BE49-F238E27FC236}">
                <a16:creationId xmlns:a16="http://schemas.microsoft.com/office/drawing/2014/main" id="{8324BCBD-C207-451B-A720-9EC19B0AE6CD}"/>
              </a:ext>
            </a:extLst>
          </p:cNvPr>
          <p:cNvGraphicFramePr/>
          <p:nvPr>
            <p:extLst>
              <p:ext uri="{D42A27DB-BD31-4B8C-83A1-F6EECF244321}">
                <p14:modId xmlns:p14="http://schemas.microsoft.com/office/powerpoint/2010/main" val="3382967883"/>
              </p:ext>
            </p:extLst>
          </p:nvPr>
        </p:nvGraphicFramePr>
        <p:xfrm>
          <a:off x="807721" y="2025815"/>
          <a:ext cx="11384280" cy="3448820"/>
        </p:xfrm>
        <a:graphic>
          <a:graphicData uri="http://schemas.openxmlformats.org/drawingml/2006/chart">
            <c:chart xmlns:c="http://schemas.openxmlformats.org/drawingml/2006/chart" xmlns:r="http://schemas.openxmlformats.org/officeDocument/2006/relationships" r:id="rId2"/>
          </a:graphicData>
        </a:graphic>
      </p:graphicFrame>
      <p:sp>
        <p:nvSpPr>
          <p:cNvPr id="39" name="TextBox 38">
            <a:extLst>
              <a:ext uri="{FF2B5EF4-FFF2-40B4-BE49-F238E27FC236}">
                <a16:creationId xmlns:a16="http://schemas.microsoft.com/office/drawing/2014/main" id="{E50590DA-C0BF-45FD-BCD0-2A9B70FCE804}"/>
              </a:ext>
            </a:extLst>
          </p:cNvPr>
          <p:cNvSpPr txBox="1"/>
          <p:nvPr/>
        </p:nvSpPr>
        <p:spPr>
          <a:xfrm>
            <a:off x="2667000" y="1517946"/>
            <a:ext cx="2301476"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Well informed about</a:t>
            </a:r>
          </a:p>
        </p:txBody>
      </p:sp>
      <p:sp>
        <p:nvSpPr>
          <p:cNvPr id="40" name="TextBox 39">
            <a:extLst>
              <a:ext uri="{FF2B5EF4-FFF2-40B4-BE49-F238E27FC236}">
                <a16:creationId xmlns:a16="http://schemas.microsoft.com/office/drawing/2014/main" id="{75D936BF-BBA8-4B46-A756-A894109C27C9}"/>
              </a:ext>
            </a:extLst>
          </p:cNvPr>
          <p:cNvSpPr txBox="1"/>
          <p:nvPr/>
        </p:nvSpPr>
        <p:spPr>
          <a:xfrm>
            <a:off x="8342402" y="1517946"/>
            <a:ext cx="2034773"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Not interested in</a:t>
            </a:r>
          </a:p>
        </p:txBody>
      </p:sp>
      <p:sp>
        <p:nvSpPr>
          <p:cNvPr id="41" name="TextBox 40">
            <a:extLst>
              <a:ext uri="{FF2B5EF4-FFF2-40B4-BE49-F238E27FC236}">
                <a16:creationId xmlns:a16="http://schemas.microsoft.com/office/drawing/2014/main" id="{E0437344-D78D-4192-B99C-212E28F9FAA4}"/>
              </a:ext>
            </a:extLst>
          </p:cNvPr>
          <p:cNvSpPr txBox="1"/>
          <p:nvPr/>
        </p:nvSpPr>
        <p:spPr>
          <a:xfrm>
            <a:off x="1676400" y="1811179"/>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IOI</a:t>
            </a:r>
          </a:p>
        </p:txBody>
      </p:sp>
      <p:sp>
        <p:nvSpPr>
          <p:cNvPr id="42" name="TextBox 41">
            <a:extLst>
              <a:ext uri="{FF2B5EF4-FFF2-40B4-BE49-F238E27FC236}">
                <a16:creationId xmlns:a16="http://schemas.microsoft.com/office/drawing/2014/main" id="{9AA1FA65-E942-4FAA-A5A8-1EFA215710C9}"/>
              </a:ext>
            </a:extLst>
          </p:cNvPr>
          <p:cNvSpPr txBox="1"/>
          <p:nvPr/>
        </p:nvSpPr>
        <p:spPr>
          <a:xfrm>
            <a:off x="3505200" y="1811179"/>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ROI</a:t>
            </a:r>
          </a:p>
        </p:txBody>
      </p:sp>
      <p:sp>
        <p:nvSpPr>
          <p:cNvPr id="43" name="TextBox 42">
            <a:extLst>
              <a:ext uri="{FF2B5EF4-FFF2-40B4-BE49-F238E27FC236}">
                <a16:creationId xmlns:a16="http://schemas.microsoft.com/office/drawing/2014/main" id="{4127C906-E2AB-4688-87B0-0C139AB0AAFA}"/>
              </a:ext>
            </a:extLst>
          </p:cNvPr>
          <p:cNvSpPr txBox="1"/>
          <p:nvPr/>
        </p:nvSpPr>
        <p:spPr>
          <a:xfrm>
            <a:off x="5338878" y="1811179"/>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NI</a:t>
            </a:r>
          </a:p>
        </p:txBody>
      </p:sp>
      <p:sp>
        <p:nvSpPr>
          <p:cNvPr id="44" name="TextBox 43">
            <a:extLst>
              <a:ext uri="{FF2B5EF4-FFF2-40B4-BE49-F238E27FC236}">
                <a16:creationId xmlns:a16="http://schemas.microsoft.com/office/drawing/2014/main" id="{47FFCD77-567B-454C-BDF5-3EC16BFD7AB8}"/>
              </a:ext>
            </a:extLst>
          </p:cNvPr>
          <p:cNvSpPr txBox="1"/>
          <p:nvPr/>
        </p:nvSpPr>
        <p:spPr>
          <a:xfrm>
            <a:off x="7186558" y="1811179"/>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IOI</a:t>
            </a:r>
          </a:p>
        </p:txBody>
      </p:sp>
      <p:sp>
        <p:nvSpPr>
          <p:cNvPr id="45" name="TextBox 44">
            <a:extLst>
              <a:ext uri="{FF2B5EF4-FFF2-40B4-BE49-F238E27FC236}">
                <a16:creationId xmlns:a16="http://schemas.microsoft.com/office/drawing/2014/main" id="{95FFCF93-4229-4251-A44C-B15187869C6A}"/>
              </a:ext>
            </a:extLst>
          </p:cNvPr>
          <p:cNvSpPr txBox="1"/>
          <p:nvPr/>
        </p:nvSpPr>
        <p:spPr>
          <a:xfrm>
            <a:off x="9058048" y="1811179"/>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ROI</a:t>
            </a:r>
          </a:p>
        </p:txBody>
      </p:sp>
      <p:sp>
        <p:nvSpPr>
          <p:cNvPr id="46" name="TextBox 45">
            <a:extLst>
              <a:ext uri="{FF2B5EF4-FFF2-40B4-BE49-F238E27FC236}">
                <a16:creationId xmlns:a16="http://schemas.microsoft.com/office/drawing/2014/main" id="{C8240E84-9300-42E1-83F0-2B824D2DE010}"/>
              </a:ext>
            </a:extLst>
          </p:cNvPr>
          <p:cNvSpPr txBox="1"/>
          <p:nvPr/>
        </p:nvSpPr>
        <p:spPr>
          <a:xfrm>
            <a:off x="10879080" y="1811179"/>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NI</a:t>
            </a:r>
          </a:p>
        </p:txBody>
      </p:sp>
      <p:sp>
        <p:nvSpPr>
          <p:cNvPr id="47" name="Slide Number Placeholder 3">
            <a:extLst>
              <a:ext uri="{FF2B5EF4-FFF2-40B4-BE49-F238E27FC236}">
                <a16:creationId xmlns:a16="http://schemas.microsoft.com/office/drawing/2014/main" id="{F61F46EC-EE02-40D4-86A2-3F99F0166DB1}"/>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20</a:t>
            </a:fld>
            <a:r>
              <a:rPr lang="en-GB" dirty="0"/>
              <a:t> ‒ </a:t>
            </a:r>
          </a:p>
        </p:txBody>
      </p:sp>
      <p:sp>
        <p:nvSpPr>
          <p:cNvPr id="48" name="Rectangle 47">
            <a:extLst>
              <a:ext uri="{FF2B5EF4-FFF2-40B4-BE49-F238E27FC236}">
                <a16:creationId xmlns:a16="http://schemas.microsoft.com/office/drawing/2014/main" id="{CB4DA6AD-BE62-432B-9418-9991A748CD69}"/>
              </a:ext>
            </a:extLst>
          </p:cNvPr>
          <p:cNvSpPr/>
          <p:nvPr/>
        </p:nvSpPr>
        <p:spPr>
          <a:xfrm>
            <a:off x="1" y="3164230"/>
            <a:ext cx="1066800" cy="2354491"/>
          </a:xfrm>
          <a:prstGeom prst="rect">
            <a:avLst/>
          </a:prstGeom>
        </p:spPr>
        <p:txBody>
          <a:bodyPr wrap="square">
            <a:spAutoFit/>
          </a:bodyPr>
          <a:lstStyle/>
          <a:p>
            <a:pPr algn="r" defTabSz="1219170"/>
            <a:r>
              <a:rPr lang="en-IE" sz="1200" b="1" kern="0" dirty="0">
                <a:solidFill>
                  <a:schemeClr val="bg1">
                    <a:lumMod val="50000"/>
                  </a:schemeClr>
                </a:solidFill>
                <a:cs typeface="Arial" panose="020B0604020202020204" pitchFamily="34" charset="0"/>
              </a:rPr>
              <a:t>9-10</a:t>
            </a:r>
          </a:p>
          <a:p>
            <a:pPr algn="r" defTabSz="1219170"/>
            <a:endParaRPr lang="en-IE" sz="1200" b="1" kern="0" dirty="0">
              <a:solidFill>
                <a:schemeClr val="bg1">
                  <a:lumMod val="50000"/>
                </a:schemeClr>
              </a:solidFill>
              <a:cs typeface="Arial" panose="020B0604020202020204" pitchFamily="34" charset="0"/>
            </a:endParaRPr>
          </a:p>
          <a:p>
            <a:pPr algn="r" defTabSz="1219170"/>
            <a:endParaRPr lang="en-IE" sz="400" b="1" kern="0" dirty="0">
              <a:solidFill>
                <a:schemeClr val="bg1">
                  <a:lumMod val="50000"/>
                </a:schemeClr>
              </a:solidFill>
              <a:cs typeface="Arial" panose="020B0604020202020204" pitchFamily="34" charset="0"/>
            </a:endParaRPr>
          </a:p>
          <a:p>
            <a:pPr algn="r" defTabSz="1219170"/>
            <a:endParaRPr lang="en-IE" sz="1100" b="1" kern="0" dirty="0">
              <a:solidFill>
                <a:schemeClr val="bg1">
                  <a:lumMod val="50000"/>
                </a:schemeClr>
              </a:solidFill>
              <a:cs typeface="Arial" panose="020B0604020202020204" pitchFamily="34" charset="0"/>
            </a:endParaRPr>
          </a:p>
          <a:p>
            <a:pPr algn="r" defTabSz="1219170"/>
            <a:endParaRPr lang="en-IE" sz="1400" b="1" kern="0" dirty="0">
              <a:solidFill>
                <a:schemeClr val="bg1">
                  <a:lumMod val="50000"/>
                </a:schemeClr>
              </a:solidFill>
              <a:cs typeface="Arial" panose="020B0604020202020204" pitchFamily="34" charset="0"/>
            </a:endParaRPr>
          </a:p>
          <a:p>
            <a:pPr algn="r" defTabSz="1219170"/>
            <a:endParaRPr lang="en-IE" sz="1200" b="1" kern="0" dirty="0">
              <a:solidFill>
                <a:schemeClr val="bg1">
                  <a:lumMod val="50000"/>
                </a:schemeClr>
              </a:solidFill>
              <a:cs typeface="Arial" panose="020B0604020202020204" pitchFamily="34" charset="0"/>
            </a:endParaRPr>
          </a:p>
          <a:p>
            <a:pPr algn="r" defTabSz="1219170"/>
            <a:r>
              <a:rPr lang="en-IE" sz="1200" b="1" kern="0" dirty="0">
                <a:solidFill>
                  <a:schemeClr val="bg1">
                    <a:lumMod val="50000"/>
                  </a:schemeClr>
                </a:solidFill>
                <a:cs typeface="Arial" panose="020B0604020202020204" pitchFamily="34" charset="0"/>
              </a:rPr>
              <a:t>7-8</a:t>
            </a:r>
          </a:p>
          <a:p>
            <a:pPr algn="r" defTabSz="1219170"/>
            <a:endParaRPr lang="en-IE" sz="1050" b="1" kern="0" dirty="0">
              <a:solidFill>
                <a:schemeClr val="bg1">
                  <a:lumMod val="50000"/>
                </a:schemeClr>
              </a:solidFill>
              <a:cs typeface="Arial" panose="020B0604020202020204" pitchFamily="34" charset="0"/>
            </a:endParaRPr>
          </a:p>
          <a:p>
            <a:pPr algn="r" defTabSz="1219170"/>
            <a:endParaRPr lang="en-IE" sz="1200" b="1" kern="0" dirty="0">
              <a:solidFill>
                <a:schemeClr val="bg1">
                  <a:lumMod val="50000"/>
                </a:schemeClr>
              </a:solidFill>
              <a:cs typeface="Arial" panose="020B0604020202020204" pitchFamily="34" charset="0"/>
            </a:endParaRPr>
          </a:p>
          <a:p>
            <a:pPr algn="r" defTabSz="1219170"/>
            <a:endParaRPr lang="en-IE" sz="1200" b="1" kern="0" dirty="0">
              <a:solidFill>
                <a:schemeClr val="bg1">
                  <a:lumMod val="50000"/>
                </a:schemeClr>
              </a:solidFill>
              <a:cs typeface="Arial" panose="020B0604020202020204" pitchFamily="34" charset="0"/>
            </a:endParaRPr>
          </a:p>
          <a:p>
            <a:pPr algn="r" defTabSz="1219170"/>
            <a:r>
              <a:rPr lang="en-IE" sz="1200" b="1" kern="0" dirty="0">
                <a:solidFill>
                  <a:schemeClr val="bg1">
                    <a:lumMod val="50000"/>
                  </a:schemeClr>
                </a:solidFill>
                <a:cs typeface="Arial" panose="020B0604020202020204" pitchFamily="34" charset="0"/>
              </a:rPr>
              <a:t>0-6</a:t>
            </a:r>
          </a:p>
          <a:p>
            <a:pPr algn="r" defTabSz="1219170"/>
            <a:endParaRPr lang="en-IE" sz="700" b="1" kern="0" dirty="0">
              <a:solidFill>
                <a:schemeClr val="bg1">
                  <a:lumMod val="50000"/>
                </a:schemeClr>
              </a:solidFill>
              <a:cs typeface="Arial" panose="020B0604020202020204" pitchFamily="34" charset="0"/>
            </a:endParaRPr>
          </a:p>
          <a:p>
            <a:pPr algn="r" defTabSz="1219170"/>
            <a:r>
              <a:rPr lang="en-IE" sz="1200" b="1" kern="0" dirty="0">
                <a:solidFill>
                  <a:schemeClr val="bg1">
                    <a:lumMod val="50000"/>
                  </a:schemeClr>
                </a:solidFill>
                <a:cs typeface="Arial" panose="020B0604020202020204" pitchFamily="34" charset="0"/>
              </a:rPr>
              <a:t>Don’t know</a:t>
            </a:r>
          </a:p>
        </p:txBody>
      </p:sp>
      <p:grpSp>
        <p:nvGrpSpPr>
          <p:cNvPr id="49" name="Group 48">
            <a:extLst>
              <a:ext uri="{FF2B5EF4-FFF2-40B4-BE49-F238E27FC236}">
                <a16:creationId xmlns:a16="http://schemas.microsoft.com/office/drawing/2014/main" id="{E3036398-C6BC-4033-9FC1-969FACFE9B4A}"/>
              </a:ext>
            </a:extLst>
          </p:cNvPr>
          <p:cNvGrpSpPr/>
          <p:nvPr/>
        </p:nvGrpSpPr>
        <p:grpSpPr>
          <a:xfrm>
            <a:off x="6342660" y="6172200"/>
            <a:ext cx="2170256" cy="451072"/>
            <a:chOff x="6342660" y="6172200"/>
            <a:chExt cx="2170256" cy="451072"/>
          </a:xfrm>
        </p:grpSpPr>
        <p:sp>
          <p:nvSpPr>
            <p:cNvPr id="50" name="TextBox 49">
              <a:extLst>
                <a:ext uri="{FF2B5EF4-FFF2-40B4-BE49-F238E27FC236}">
                  <a16:creationId xmlns:a16="http://schemas.microsoft.com/office/drawing/2014/main" id="{ECB8D7FF-DBBF-42E3-9FF4-2E40FEF05B56}"/>
                </a:ext>
              </a:extLst>
            </p:cNvPr>
            <p:cNvSpPr txBox="1"/>
            <p:nvPr/>
          </p:nvSpPr>
          <p:spPr>
            <a:xfrm>
              <a:off x="6342660" y="6172200"/>
              <a:ext cx="2170256" cy="215444"/>
            </a:xfrm>
            <a:prstGeom prst="rect">
              <a:avLst/>
            </a:prstGeom>
          </p:spPr>
          <p:txBody>
            <a:bodyPr vert="horz" wrap="square" lIns="0" tIns="0" rIns="0" bIns="0" rtlCol="0">
              <a:spAutoFit/>
            </a:bodyPr>
            <a:lstStyle/>
            <a:p>
              <a:pPr marL="6351"/>
              <a:r>
                <a:rPr lang="en-IE" sz="1400" b="1" dirty="0">
                  <a:solidFill>
                    <a:srgbClr val="00B050"/>
                  </a:solidFill>
                  <a:latin typeface="HelveticaNeueLT Std Lt Cn" panose="020B0406020202030204" charset="0"/>
                </a:rPr>
                <a:t>10=Completely Agree</a:t>
              </a:r>
            </a:p>
          </p:txBody>
        </p:sp>
        <p:sp>
          <p:nvSpPr>
            <p:cNvPr id="51" name="TextBox 50">
              <a:extLst>
                <a:ext uri="{FF2B5EF4-FFF2-40B4-BE49-F238E27FC236}">
                  <a16:creationId xmlns:a16="http://schemas.microsoft.com/office/drawing/2014/main" id="{913EEDDE-EBF1-4449-8675-7D894360FF03}"/>
                </a:ext>
              </a:extLst>
            </p:cNvPr>
            <p:cNvSpPr txBox="1"/>
            <p:nvPr/>
          </p:nvSpPr>
          <p:spPr>
            <a:xfrm>
              <a:off x="6342660" y="6407828"/>
              <a:ext cx="2170256" cy="215444"/>
            </a:xfrm>
            <a:prstGeom prst="rect">
              <a:avLst/>
            </a:prstGeom>
          </p:spPr>
          <p:txBody>
            <a:bodyPr vert="horz" wrap="square" lIns="0" tIns="0" rIns="0" bIns="0" rtlCol="0">
              <a:spAutoFit/>
            </a:bodyPr>
            <a:lstStyle/>
            <a:p>
              <a:pPr marL="6351"/>
              <a:r>
                <a:rPr lang="en-IE" sz="1400" b="1" dirty="0">
                  <a:solidFill>
                    <a:srgbClr val="C00000"/>
                  </a:solidFill>
                  <a:latin typeface="HelveticaNeueLT Std Lt Cn" panose="020B0406020202030204" charset="0"/>
                </a:rPr>
                <a:t>0=Completely  Disagree</a:t>
              </a:r>
            </a:p>
          </p:txBody>
        </p:sp>
      </p:grpSp>
      <p:cxnSp>
        <p:nvCxnSpPr>
          <p:cNvPr id="52" name="Straight Connector 35">
            <a:extLst>
              <a:ext uri="{FF2B5EF4-FFF2-40B4-BE49-F238E27FC236}">
                <a16:creationId xmlns:a16="http://schemas.microsoft.com/office/drawing/2014/main" id="{C77406D3-305A-44E8-88D6-814BBF04259F}"/>
              </a:ext>
            </a:extLst>
          </p:cNvPr>
          <p:cNvCxnSpPr>
            <a:cxnSpLocks/>
          </p:cNvCxnSpPr>
          <p:nvPr/>
        </p:nvCxnSpPr>
        <p:spPr>
          <a:xfrm flipV="1">
            <a:off x="6507822" y="1402080"/>
            <a:ext cx="0" cy="4480560"/>
          </a:xfrm>
          <a:prstGeom prst="line">
            <a:avLst/>
          </a:prstGeom>
          <a:ln w="28575">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Straight Connector 35">
            <a:extLst>
              <a:ext uri="{FF2B5EF4-FFF2-40B4-BE49-F238E27FC236}">
                <a16:creationId xmlns:a16="http://schemas.microsoft.com/office/drawing/2014/main" id="{0D33280E-263A-41F5-8B03-063B7A07759E}"/>
              </a:ext>
            </a:extLst>
          </p:cNvPr>
          <p:cNvCxnSpPr>
            <a:cxnSpLocks/>
          </p:cNvCxnSpPr>
          <p:nvPr/>
        </p:nvCxnSpPr>
        <p:spPr>
          <a:xfrm flipV="1">
            <a:off x="8336622" y="1691640"/>
            <a:ext cx="0" cy="40233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 name="Straight Connector 35">
            <a:extLst>
              <a:ext uri="{FF2B5EF4-FFF2-40B4-BE49-F238E27FC236}">
                <a16:creationId xmlns:a16="http://schemas.microsoft.com/office/drawing/2014/main" id="{85B6FC9F-1454-447D-8B1C-2FC87D6C23A1}"/>
              </a:ext>
            </a:extLst>
          </p:cNvPr>
          <p:cNvCxnSpPr>
            <a:cxnSpLocks/>
          </p:cNvCxnSpPr>
          <p:nvPr/>
        </p:nvCxnSpPr>
        <p:spPr>
          <a:xfrm flipV="1">
            <a:off x="2788578" y="1691640"/>
            <a:ext cx="0" cy="40233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Straight Connector 35">
            <a:extLst>
              <a:ext uri="{FF2B5EF4-FFF2-40B4-BE49-F238E27FC236}">
                <a16:creationId xmlns:a16="http://schemas.microsoft.com/office/drawing/2014/main" id="{DFC20076-B1CE-4253-89E6-25E1E52A2494}"/>
              </a:ext>
            </a:extLst>
          </p:cNvPr>
          <p:cNvCxnSpPr>
            <a:cxnSpLocks/>
          </p:cNvCxnSpPr>
          <p:nvPr/>
        </p:nvCxnSpPr>
        <p:spPr>
          <a:xfrm flipV="1">
            <a:off x="4658474" y="1691640"/>
            <a:ext cx="0" cy="40233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Straight Connector 35">
            <a:extLst>
              <a:ext uri="{FF2B5EF4-FFF2-40B4-BE49-F238E27FC236}">
                <a16:creationId xmlns:a16="http://schemas.microsoft.com/office/drawing/2014/main" id="{009B21B9-443F-4213-B61F-94B1CC4C64D0}"/>
              </a:ext>
            </a:extLst>
          </p:cNvPr>
          <p:cNvCxnSpPr>
            <a:cxnSpLocks/>
          </p:cNvCxnSpPr>
          <p:nvPr/>
        </p:nvCxnSpPr>
        <p:spPr>
          <a:xfrm flipV="1">
            <a:off x="10196244" y="1691640"/>
            <a:ext cx="0" cy="40233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40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970050C-2B5B-4D9F-BDD2-F0F55BA2E14C}"/>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Healthy Eating - Main Issue Of Concern – By Region</a:t>
            </a:r>
          </a:p>
        </p:txBody>
      </p:sp>
      <p:sp>
        <p:nvSpPr>
          <p:cNvPr id="10" name="Text Placeholder 9">
            <a:extLst>
              <a:ext uri="{FF2B5EF4-FFF2-40B4-BE49-F238E27FC236}">
                <a16:creationId xmlns:a16="http://schemas.microsoft.com/office/drawing/2014/main" id="{5647A903-F655-4AE4-8827-DB65762912D7}"/>
              </a:ext>
            </a:extLst>
          </p:cNvPr>
          <p:cNvSpPr>
            <a:spLocks noGrp="1"/>
          </p:cNvSpPr>
          <p:nvPr>
            <p:ph type="body" sz="quarter" idx="15"/>
          </p:nvPr>
        </p:nvSpPr>
        <p:spPr>
          <a:xfrm>
            <a:off x="404786" y="883335"/>
            <a:ext cx="11958682" cy="323165"/>
          </a:xfrm>
        </p:spPr>
        <p:txBody>
          <a:bodyPr/>
          <a:lstStyle/>
          <a:p>
            <a:r>
              <a:rPr lang="en-IE" dirty="0">
                <a:latin typeface="HelveticaNeueLT Std Lt Cn" panose="020B0406020202030204" charset="0"/>
              </a:rPr>
              <a:t>Cholesterol/blood pressure top concern at 16%, with double the proportion of ROI respondents concerned (20%) than in NI (9%).</a:t>
            </a:r>
          </a:p>
        </p:txBody>
      </p:sp>
      <p:sp>
        <p:nvSpPr>
          <p:cNvPr id="11" name="Text Placeholder 10">
            <a:extLst>
              <a:ext uri="{FF2B5EF4-FFF2-40B4-BE49-F238E27FC236}">
                <a16:creationId xmlns:a16="http://schemas.microsoft.com/office/drawing/2014/main" id="{F9BF61B5-5CB2-4100-A767-7846151719D1}"/>
              </a:ext>
            </a:extLst>
          </p:cNvPr>
          <p:cNvSpPr>
            <a:spLocks noGrp="1"/>
          </p:cNvSpPr>
          <p:nvPr>
            <p:ph type="body" sz="quarter" idx="17"/>
          </p:nvPr>
        </p:nvSpPr>
        <p:spPr>
          <a:xfrm>
            <a:off x="506896" y="5909846"/>
            <a:ext cx="8686800" cy="338554"/>
          </a:xfrm>
        </p:spPr>
        <p:txBody>
          <a:bodyPr/>
          <a:lstStyle/>
          <a:p>
            <a:r>
              <a:rPr lang="en-IE" dirty="0"/>
              <a:t>Q.19	What one healthy eating issue are you most concerned about? (Unprompted)	</a:t>
            </a:r>
          </a:p>
          <a:p>
            <a:r>
              <a:rPr lang="en-IE" dirty="0"/>
              <a:t>Base:	All Respondents:  803 (IOI), 502 (ROI), 301 (NI)</a:t>
            </a:r>
          </a:p>
        </p:txBody>
      </p:sp>
      <p:graphicFrame>
        <p:nvGraphicFramePr>
          <p:cNvPr id="14" name="Table 13">
            <a:extLst>
              <a:ext uri="{FF2B5EF4-FFF2-40B4-BE49-F238E27FC236}">
                <a16:creationId xmlns:a16="http://schemas.microsoft.com/office/drawing/2014/main" id="{D0093F7A-EF09-43C1-808B-6EA07E61233D}"/>
              </a:ext>
            </a:extLst>
          </p:cNvPr>
          <p:cNvGraphicFramePr>
            <a:graphicFrameLocks noGrp="1"/>
          </p:cNvGraphicFramePr>
          <p:nvPr>
            <p:extLst>
              <p:ext uri="{D42A27DB-BD31-4B8C-83A1-F6EECF244321}">
                <p14:modId xmlns:p14="http://schemas.microsoft.com/office/powerpoint/2010/main" val="2635765568"/>
              </p:ext>
            </p:extLst>
          </p:nvPr>
        </p:nvGraphicFramePr>
        <p:xfrm>
          <a:off x="252124" y="1278636"/>
          <a:ext cx="11632889" cy="4232148"/>
        </p:xfrm>
        <a:graphic>
          <a:graphicData uri="http://schemas.openxmlformats.org/drawingml/2006/table">
            <a:tbl>
              <a:tblPr firstRow="1">
                <a:tableStyleId>{073A0DAA-6AF3-43AB-8588-CEC1D06C72B9}</a:tableStyleId>
              </a:tblPr>
              <a:tblGrid>
                <a:gridCol w="4268153">
                  <a:extLst>
                    <a:ext uri="{9D8B030D-6E8A-4147-A177-3AD203B41FA5}">
                      <a16:colId xmlns:a16="http://schemas.microsoft.com/office/drawing/2014/main" val="1761372298"/>
                    </a:ext>
                  </a:extLst>
                </a:gridCol>
                <a:gridCol w="613728">
                  <a:extLst>
                    <a:ext uri="{9D8B030D-6E8A-4147-A177-3AD203B41FA5}">
                      <a16:colId xmlns:a16="http://schemas.microsoft.com/office/drawing/2014/main" val="1512006096"/>
                    </a:ext>
                  </a:extLst>
                </a:gridCol>
                <a:gridCol w="613728">
                  <a:extLst>
                    <a:ext uri="{9D8B030D-6E8A-4147-A177-3AD203B41FA5}">
                      <a16:colId xmlns:a16="http://schemas.microsoft.com/office/drawing/2014/main" val="623540443"/>
                    </a:ext>
                  </a:extLst>
                </a:gridCol>
                <a:gridCol w="613728">
                  <a:extLst>
                    <a:ext uri="{9D8B030D-6E8A-4147-A177-3AD203B41FA5}">
                      <a16:colId xmlns:a16="http://schemas.microsoft.com/office/drawing/2014/main" val="3152481799"/>
                    </a:ext>
                  </a:extLst>
                </a:gridCol>
                <a:gridCol w="613728">
                  <a:extLst>
                    <a:ext uri="{9D8B030D-6E8A-4147-A177-3AD203B41FA5}">
                      <a16:colId xmlns:a16="http://schemas.microsoft.com/office/drawing/2014/main" val="319917728"/>
                    </a:ext>
                  </a:extLst>
                </a:gridCol>
                <a:gridCol w="613728">
                  <a:extLst>
                    <a:ext uri="{9D8B030D-6E8A-4147-A177-3AD203B41FA5}">
                      <a16:colId xmlns:a16="http://schemas.microsoft.com/office/drawing/2014/main" val="3733320162"/>
                    </a:ext>
                  </a:extLst>
                </a:gridCol>
                <a:gridCol w="613728">
                  <a:extLst>
                    <a:ext uri="{9D8B030D-6E8A-4147-A177-3AD203B41FA5}">
                      <a16:colId xmlns:a16="http://schemas.microsoft.com/office/drawing/2014/main" val="2427370457"/>
                    </a:ext>
                  </a:extLst>
                </a:gridCol>
                <a:gridCol w="613728">
                  <a:extLst>
                    <a:ext uri="{9D8B030D-6E8A-4147-A177-3AD203B41FA5}">
                      <a16:colId xmlns:a16="http://schemas.microsoft.com/office/drawing/2014/main" val="4114357834"/>
                    </a:ext>
                  </a:extLst>
                </a:gridCol>
                <a:gridCol w="613728">
                  <a:extLst>
                    <a:ext uri="{9D8B030D-6E8A-4147-A177-3AD203B41FA5}">
                      <a16:colId xmlns:a16="http://schemas.microsoft.com/office/drawing/2014/main" val="2797469670"/>
                    </a:ext>
                  </a:extLst>
                </a:gridCol>
                <a:gridCol w="613728">
                  <a:extLst>
                    <a:ext uri="{9D8B030D-6E8A-4147-A177-3AD203B41FA5}">
                      <a16:colId xmlns:a16="http://schemas.microsoft.com/office/drawing/2014/main" val="1087177162"/>
                    </a:ext>
                  </a:extLst>
                </a:gridCol>
                <a:gridCol w="613728">
                  <a:extLst>
                    <a:ext uri="{9D8B030D-6E8A-4147-A177-3AD203B41FA5}">
                      <a16:colId xmlns:a16="http://schemas.microsoft.com/office/drawing/2014/main" val="277222756"/>
                    </a:ext>
                  </a:extLst>
                </a:gridCol>
                <a:gridCol w="613728">
                  <a:extLst>
                    <a:ext uri="{9D8B030D-6E8A-4147-A177-3AD203B41FA5}">
                      <a16:colId xmlns:a16="http://schemas.microsoft.com/office/drawing/2014/main" val="3247920465"/>
                    </a:ext>
                  </a:extLst>
                </a:gridCol>
                <a:gridCol w="613728">
                  <a:extLst>
                    <a:ext uri="{9D8B030D-6E8A-4147-A177-3AD203B41FA5}">
                      <a16:colId xmlns:a16="http://schemas.microsoft.com/office/drawing/2014/main" val="1459187203"/>
                    </a:ext>
                  </a:extLst>
                </a:gridCol>
              </a:tblGrid>
              <a:tr h="274320">
                <a:tc>
                  <a:txBody>
                    <a:bodyPr/>
                    <a:lstStyle/>
                    <a:p>
                      <a:pPr>
                        <a:lnSpc>
                          <a:spcPct val="85000"/>
                        </a:lnSpc>
                      </a:pPr>
                      <a:endParaRPr lang="en-IE" sz="1150" b="1" dirty="0">
                        <a:solidFill>
                          <a:schemeClr val="bg1"/>
                        </a:solidFill>
                        <a:latin typeface="+mn-lt"/>
                      </a:endParaRPr>
                    </a:p>
                  </a:txBody>
                  <a:tcPr marL="45720" marR="45720" marT="0" marB="0" anchor="ctr">
                    <a:lnR w="38100" cap="flat" cmpd="sng" algn="ctr">
                      <a:solidFill>
                        <a:schemeClr val="bg1"/>
                      </a:solidFill>
                      <a:prstDash val="solid"/>
                      <a:round/>
                      <a:headEnd type="none" w="med" len="med"/>
                      <a:tailEnd type="none" w="med" len="med"/>
                    </a:lnR>
                    <a:solidFill>
                      <a:schemeClr val="bg1">
                        <a:lumMod val="65000"/>
                      </a:schemeClr>
                    </a:solidFill>
                  </a:tcPr>
                </a:tc>
                <a:tc gridSpan="4">
                  <a:txBody>
                    <a:bodyPr/>
                    <a:lstStyle/>
                    <a:p>
                      <a:pPr algn="ctr">
                        <a:lnSpc>
                          <a:spcPct val="85000"/>
                        </a:lnSpc>
                      </a:pPr>
                      <a:r>
                        <a:rPr lang="en-IE" sz="1150" b="1" dirty="0">
                          <a:solidFill>
                            <a:schemeClr val="bg1"/>
                          </a:solidFill>
                          <a:latin typeface="+mn-lt"/>
                        </a:rPr>
                        <a:t>IOI</a:t>
                      </a:r>
                    </a:p>
                  </a:txBody>
                  <a:tcPr marL="45720" marR="457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tx2"/>
                    </a:solidFill>
                  </a:tcPr>
                </a:tc>
                <a:tc hMerge="1">
                  <a:txBody>
                    <a:bodyPr/>
                    <a:lstStyle/>
                    <a:p>
                      <a:pPr algn="ctr">
                        <a:lnSpc>
                          <a:spcPct val="90000"/>
                        </a:lnSpc>
                      </a:pPr>
                      <a:endParaRPr lang="en-IE" sz="1200" b="1" dirty="0">
                        <a:latin typeface="+mn-lt"/>
                      </a:endParaRPr>
                    </a:p>
                  </a:txBody>
                  <a:tcPr marT="0" marB="0"/>
                </a:tc>
                <a:tc hMerge="1">
                  <a:txBody>
                    <a:bodyPr/>
                    <a:lstStyle/>
                    <a:p>
                      <a:pPr algn="ctr">
                        <a:lnSpc>
                          <a:spcPct val="90000"/>
                        </a:lnSpc>
                      </a:pPr>
                      <a:endParaRPr lang="en-IE" sz="1200" b="1" dirty="0">
                        <a:latin typeface="+mn-lt"/>
                      </a:endParaRPr>
                    </a:p>
                  </a:txBody>
                  <a:tcPr marT="0" marB="0"/>
                </a:tc>
                <a:tc hMerge="1">
                  <a:txBody>
                    <a:bodyPr/>
                    <a:lstStyle/>
                    <a:p>
                      <a:pPr algn="ctr">
                        <a:lnSpc>
                          <a:spcPct val="85000"/>
                        </a:lnSpc>
                      </a:pPr>
                      <a:endParaRPr lang="en-IE" sz="1400" b="1" dirty="0">
                        <a:latin typeface="+mn-lt"/>
                      </a:endParaRPr>
                    </a:p>
                  </a:txBody>
                  <a:tcPr marL="73152" marR="73152"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gridSpan="4">
                  <a:txBody>
                    <a:bodyPr/>
                    <a:lstStyle/>
                    <a:p>
                      <a:pPr algn="ctr">
                        <a:lnSpc>
                          <a:spcPct val="85000"/>
                        </a:lnSpc>
                      </a:pPr>
                      <a:r>
                        <a:rPr lang="en-IE" sz="1150" b="1" dirty="0">
                          <a:solidFill>
                            <a:schemeClr val="bg1"/>
                          </a:solidFill>
                          <a:latin typeface="+mn-lt"/>
                        </a:rPr>
                        <a:t>ROI</a:t>
                      </a:r>
                    </a:p>
                  </a:txBody>
                  <a:tcPr marL="45720" marR="4572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2"/>
                    </a:solidFill>
                  </a:tcPr>
                </a:tc>
                <a:tc hMerge="1">
                  <a:txBody>
                    <a:bodyPr/>
                    <a:lstStyle/>
                    <a:p>
                      <a:pPr algn="ctr">
                        <a:lnSpc>
                          <a:spcPct val="90000"/>
                        </a:lnSpc>
                      </a:pPr>
                      <a:endParaRPr lang="en-IE" sz="1200" b="1" dirty="0">
                        <a:latin typeface="+mn-lt"/>
                      </a:endParaRPr>
                    </a:p>
                  </a:txBody>
                  <a:tcPr marT="0" marB="0"/>
                </a:tc>
                <a:tc hMerge="1">
                  <a:txBody>
                    <a:bodyPr/>
                    <a:lstStyle/>
                    <a:p>
                      <a:pPr algn="ctr">
                        <a:lnSpc>
                          <a:spcPct val="90000"/>
                        </a:lnSpc>
                      </a:pPr>
                      <a:endParaRPr lang="en-IE" sz="1200" b="1" dirty="0">
                        <a:latin typeface="+mn-lt"/>
                      </a:endParaRPr>
                    </a:p>
                  </a:txBody>
                  <a:tcPr marT="0" marB="0"/>
                </a:tc>
                <a:tc hMerge="1">
                  <a:txBody>
                    <a:bodyPr/>
                    <a:lstStyle/>
                    <a:p>
                      <a:pPr algn="ctr">
                        <a:lnSpc>
                          <a:spcPct val="85000"/>
                        </a:lnSpc>
                      </a:pPr>
                      <a:endParaRPr lang="en-IE" sz="1400" b="1" dirty="0">
                        <a:latin typeface="+mn-lt"/>
                      </a:endParaRPr>
                    </a:p>
                  </a:txBody>
                  <a:tcPr marL="73152" marR="73152"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gridSpan="4">
                  <a:txBody>
                    <a:bodyPr/>
                    <a:lstStyle/>
                    <a:p>
                      <a:pPr algn="ctr">
                        <a:lnSpc>
                          <a:spcPct val="85000"/>
                        </a:lnSpc>
                      </a:pPr>
                      <a:r>
                        <a:rPr lang="en-IE" sz="1150" b="1" dirty="0">
                          <a:solidFill>
                            <a:schemeClr val="bg1"/>
                          </a:solidFill>
                          <a:latin typeface="+mn-lt"/>
                        </a:rPr>
                        <a:t>NI</a:t>
                      </a:r>
                    </a:p>
                  </a:txBody>
                  <a:tcPr marL="45720" marR="45720" marT="0" marB="0" anchor="ctr">
                    <a:lnL w="38100" cap="flat" cmpd="sng" algn="ctr">
                      <a:solidFill>
                        <a:schemeClr val="bg1"/>
                      </a:solidFill>
                      <a:prstDash val="solid"/>
                      <a:round/>
                      <a:headEnd type="none" w="med" len="med"/>
                      <a:tailEnd type="none" w="med" len="med"/>
                    </a:lnL>
                    <a:solidFill>
                      <a:schemeClr val="accent6">
                        <a:lumMod val="90000"/>
                      </a:schemeClr>
                    </a:solidFill>
                  </a:tcPr>
                </a:tc>
                <a:tc hMerge="1">
                  <a:txBody>
                    <a:bodyPr/>
                    <a:lstStyle/>
                    <a:p>
                      <a:pPr algn="ctr">
                        <a:lnSpc>
                          <a:spcPct val="85000"/>
                        </a:lnSpc>
                      </a:pPr>
                      <a:endParaRPr lang="en-IE" sz="1200" b="1" dirty="0">
                        <a:latin typeface="+mn-lt"/>
                      </a:endParaRPr>
                    </a:p>
                  </a:txBody>
                  <a:tcPr marT="0"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hMerge="1">
                  <a:txBody>
                    <a:bodyPr/>
                    <a:lstStyle/>
                    <a:p>
                      <a:pPr algn="ctr">
                        <a:lnSpc>
                          <a:spcPct val="85000"/>
                        </a:lnSpc>
                      </a:pPr>
                      <a:endParaRPr lang="en-IE" sz="1200" b="1" dirty="0">
                        <a:latin typeface="+mn-lt"/>
                      </a:endParaRPr>
                    </a:p>
                  </a:txBody>
                  <a:tcPr marT="0" marB="0">
                    <a:lnL w="38100" cap="flat" cmpd="sng" algn="ctr">
                      <a:solidFill>
                        <a:schemeClr val="bg1"/>
                      </a:solidFill>
                      <a:prstDash val="solid"/>
                      <a:round/>
                      <a:headEnd type="none" w="med" len="med"/>
                      <a:tailEnd type="none" w="med" len="med"/>
                    </a:lnL>
                  </a:tcPr>
                </a:tc>
                <a:tc hMerge="1">
                  <a:txBody>
                    <a:bodyPr/>
                    <a:lstStyle/>
                    <a:p>
                      <a:pPr algn="ctr">
                        <a:lnSpc>
                          <a:spcPct val="85000"/>
                        </a:lnSpc>
                      </a:pPr>
                      <a:endParaRPr lang="en-IE" sz="1400" b="1" dirty="0">
                        <a:latin typeface="+mn-lt"/>
                      </a:endParaRPr>
                    </a:p>
                  </a:txBody>
                  <a:tcPr marL="73152" marR="73152" marT="0" marB="0">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419638200"/>
                  </a:ext>
                </a:extLst>
              </a:tr>
              <a:tr h="274320">
                <a:tc>
                  <a:txBody>
                    <a:bodyPr/>
                    <a:lstStyle/>
                    <a:p>
                      <a:pPr>
                        <a:lnSpc>
                          <a:spcPct val="85000"/>
                        </a:lnSpc>
                      </a:pPr>
                      <a:endParaRPr lang="en-IE" sz="1150" b="1" dirty="0">
                        <a:solidFill>
                          <a:schemeClr val="bg1"/>
                        </a:solidFill>
                        <a:latin typeface="+mn-lt"/>
                      </a:endParaRPr>
                    </a:p>
                  </a:txBody>
                  <a:tcPr marL="45720" marR="45720" marT="0" marB="0" anchor="ctr">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chemeClr val="bg1">
                        <a:lumMod val="65000"/>
                      </a:schemeClr>
                    </a:solidFill>
                  </a:tcPr>
                </a:tc>
                <a:tc>
                  <a:txBody>
                    <a:bodyPr/>
                    <a:lstStyle/>
                    <a:p>
                      <a:pPr algn="ctr">
                        <a:lnSpc>
                          <a:spcPct val="85000"/>
                        </a:lnSpc>
                      </a:pPr>
                      <a:r>
                        <a:rPr lang="en-IE" sz="1150" b="1" dirty="0">
                          <a:solidFill>
                            <a:schemeClr val="bg1"/>
                          </a:solidFill>
                          <a:latin typeface="+mn-lt"/>
                        </a:rPr>
                        <a:t>ST 18</a:t>
                      </a:r>
                    </a:p>
                  </a:txBody>
                  <a:tcPr marL="45720" marR="45720" marT="0" marB="0" anchor="ctr">
                    <a:lnL w="38100" cap="flat" cmpd="sng" algn="ctr">
                      <a:solidFill>
                        <a:schemeClr val="bg1"/>
                      </a:solidFill>
                      <a:prstDash val="solid"/>
                      <a:round/>
                      <a:headEnd type="none" w="med" len="med"/>
                      <a:tailEnd type="none" w="med" len="med"/>
                    </a:lnL>
                    <a:lnB w="38100" cap="flat" cmpd="sng" algn="ctr">
                      <a:noFill/>
                      <a:prstDash val="solid"/>
                      <a:round/>
                      <a:headEnd type="none" w="med" len="med"/>
                      <a:tailEnd type="none" w="med" len="med"/>
                    </a:lnB>
                    <a:solidFill>
                      <a:schemeClr val="tx2"/>
                    </a:solidFill>
                  </a:tcPr>
                </a:tc>
                <a:tc>
                  <a:txBody>
                    <a:bodyPr/>
                    <a:lstStyle/>
                    <a:p>
                      <a:pPr algn="ctr">
                        <a:lnSpc>
                          <a:spcPct val="85000"/>
                        </a:lnSpc>
                      </a:pPr>
                      <a:r>
                        <a:rPr lang="en-IE" sz="1150" b="1" dirty="0">
                          <a:solidFill>
                            <a:schemeClr val="bg1"/>
                          </a:solidFill>
                          <a:latin typeface="+mn-lt"/>
                        </a:rPr>
                        <a:t>ST 19</a:t>
                      </a:r>
                    </a:p>
                  </a:txBody>
                  <a:tcPr marL="45720" marR="45720" marT="0" marB="0" anchor="ctr">
                    <a:lnB w="38100" cap="flat" cmpd="sng" algn="ctr">
                      <a:noFill/>
                      <a:prstDash val="solid"/>
                      <a:round/>
                      <a:headEnd type="none" w="med" len="med"/>
                      <a:tailEnd type="none" w="med" len="med"/>
                    </a:lnB>
                    <a:solidFill>
                      <a:schemeClr val="tx2"/>
                    </a:solidFill>
                  </a:tcPr>
                </a:tc>
                <a:tc>
                  <a:txBody>
                    <a:bodyPr/>
                    <a:lstStyle/>
                    <a:p>
                      <a:pPr algn="ctr">
                        <a:lnSpc>
                          <a:spcPct val="85000"/>
                        </a:lnSpc>
                      </a:pPr>
                      <a:r>
                        <a:rPr lang="en-IE" sz="1150" b="1" dirty="0">
                          <a:solidFill>
                            <a:schemeClr val="bg1"/>
                          </a:solidFill>
                          <a:latin typeface="+mn-lt"/>
                        </a:rPr>
                        <a:t>ST 20</a:t>
                      </a:r>
                    </a:p>
                  </a:txBody>
                  <a:tcPr marL="45720" marR="45720" marT="0" marB="0" anchor="ctr">
                    <a:lnB w="38100" cap="flat" cmpd="sng" algn="ctr">
                      <a:noFill/>
                      <a:prstDash val="solid"/>
                      <a:round/>
                      <a:headEnd type="none" w="med" len="med"/>
                      <a:tailEnd type="none" w="med" len="med"/>
                    </a:lnB>
                    <a:solidFill>
                      <a:schemeClr val="tx2"/>
                    </a:solidFill>
                  </a:tcPr>
                </a:tc>
                <a:tc>
                  <a:txBody>
                    <a:bodyPr/>
                    <a:lstStyle/>
                    <a:p>
                      <a:pPr algn="ctr">
                        <a:lnSpc>
                          <a:spcPct val="85000"/>
                        </a:lnSpc>
                      </a:pPr>
                      <a:r>
                        <a:rPr lang="en-IE" sz="1150" b="1" dirty="0">
                          <a:solidFill>
                            <a:schemeClr val="bg1"/>
                          </a:solidFill>
                          <a:latin typeface="+mn-lt"/>
                        </a:rPr>
                        <a:t>ST 21</a:t>
                      </a:r>
                    </a:p>
                  </a:txBody>
                  <a:tcPr marL="45720" marR="45720" marT="0" marB="0" anchor="ctr">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chemeClr val="tx2"/>
                    </a:solidFill>
                  </a:tcPr>
                </a:tc>
                <a:tc>
                  <a:txBody>
                    <a:bodyPr/>
                    <a:lstStyle/>
                    <a:p>
                      <a:pPr algn="ctr">
                        <a:lnSpc>
                          <a:spcPct val="85000"/>
                        </a:lnSpc>
                      </a:pPr>
                      <a:r>
                        <a:rPr lang="en-IE" sz="1150" b="1" dirty="0">
                          <a:solidFill>
                            <a:schemeClr val="bg1"/>
                          </a:solidFill>
                          <a:latin typeface="+mn-lt"/>
                        </a:rPr>
                        <a:t>ST 18</a:t>
                      </a:r>
                    </a:p>
                  </a:txBody>
                  <a:tcPr marL="45720" marR="45720" marT="0" marB="0" anchor="ctr">
                    <a:lnL w="38100" cap="flat" cmpd="sng" algn="ctr">
                      <a:solidFill>
                        <a:schemeClr val="bg1"/>
                      </a:solidFill>
                      <a:prstDash val="solid"/>
                      <a:round/>
                      <a:headEnd type="none" w="med" len="med"/>
                      <a:tailEnd type="none" w="med" len="med"/>
                    </a:lnL>
                    <a:lnB w="38100" cap="flat" cmpd="sng" algn="ctr">
                      <a:noFill/>
                      <a:prstDash val="solid"/>
                      <a:round/>
                      <a:headEnd type="none" w="med" len="med"/>
                      <a:tailEnd type="none" w="med" len="med"/>
                    </a:lnB>
                    <a:solidFill>
                      <a:schemeClr val="accent2"/>
                    </a:solidFill>
                  </a:tcPr>
                </a:tc>
                <a:tc>
                  <a:txBody>
                    <a:bodyPr/>
                    <a:lstStyle/>
                    <a:p>
                      <a:pPr algn="ctr">
                        <a:lnSpc>
                          <a:spcPct val="85000"/>
                        </a:lnSpc>
                      </a:pPr>
                      <a:r>
                        <a:rPr lang="en-IE" sz="1150" b="1" dirty="0">
                          <a:solidFill>
                            <a:schemeClr val="bg1"/>
                          </a:solidFill>
                          <a:latin typeface="+mn-lt"/>
                        </a:rPr>
                        <a:t>ST 19</a:t>
                      </a:r>
                    </a:p>
                  </a:txBody>
                  <a:tcPr marL="45720" marR="45720" marT="0" marB="0" anchor="ctr">
                    <a:lnB w="38100" cap="flat" cmpd="sng" algn="ctr">
                      <a:noFill/>
                      <a:prstDash val="solid"/>
                      <a:round/>
                      <a:headEnd type="none" w="med" len="med"/>
                      <a:tailEnd type="none" w="med" len="med"/>
                    </a:lnB>
                    <a:solidFill>
                      <a:schemeClr val="accent2"/>
                    </a:solidFill>
                  </a:tcPr>
                </a:tc>
                <a:tc>
                  <a:txBody>
                    <a:bodyPr/>
                    <a:lstStyle/>
                    <a:p>
                      <a:pPr algn="ctr">
                        <a:lnSpc>
                          <a:spcPct val="85000"/>
                        </a:lnSpc>
                      </a:pPr>
                      <a:r>
                        <a:rPr lang="en-IE" sz="1150" b="1" dirty="0">
                          <a:solidFill>
                            <a:schemeClr val="bg1"/>
                          </a:solidFill>
                          <a:latin typeface="+mn-lt"/>
                        </a:rPr>
                        <a:t>ST 20</a:t>
                      </a:r>
                    </a:p>
                  </a:txBody>
                  <a:tcPr marL="45720" marR="45720" marT="0" marB="0" anchor="ctr">
                    <a:lnB w="38100" cap="flat" cmpd="sng" algn="ctr">
                      <a:noFill/>
                      <a:prstDash val="solid"/>
                      <a:round/>
                      <a:headEnd type="none" w="med" len="med"/>
                      <a:tailEnd type="none" w="med" len="med"/>
                    </a:lnB>
                    <a:solidFill>
                      <a:schemeClr val="accent2"/>
                    </a:solidFill>
                  </a:tcPr>
                </a:tc>
                <a:tc>
                  <a:txBody>
                    <a:bodyPr/>
                    <a:lstStyle/>
                    <a:p>
                      <a:pPr algn="ctr">
                        <a:lnSpc>
                          <a:spcPct val="85000"/>
                        </a:lnSpc>
                      </a:pPr>
                      <a:r>
                        <a:rPr lang="en-IE" sz="1150" b="1" dirty="0">
                          <a:solidFill>
                            <a:schemeClr val="bg1"/>
                          </a:solidFill>
                          <a:latin typeface="+mn-lt"/>
                        </a:rPr>
                        <a:t>ST 21</a:t>
                      </a:r>
                    </a:p>
                  </a:txBody>
                  <a:tcPr marL="45720" marR="45720" marT="0" marB="0" anchor="ctr">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chemeClr val="accent2"/>
                    </a:solidFill>
                  </a:tcPr>
                </a:tc>
                <a:tc>
                  <a:txBody>
                    <a:bodyPr/>
                    <a:lstStyle/>
                    <a:p>
                      <a:pPr algn="ctr">
                        <a:lnSpc>
                          <a:spcPct val="85000"/>
                        </a:lnSpc>
                      </a:pPr>
                      <a:r>
                        <a:rPr lang="en-IE" sz="1150" b="1" dirty="0">
                          <a:solidFill>
                            <a:schemeClr val="bg1"/>
                          </a:solidFill>
                          <a:latin typeface="+mn-lt"/>
                        </a:rPr>
                        <a:t>ST 18</a:t>
                      </a:r>
                    </a:p>
                  </a:txBody>
                  <a:tcPr marL="45720" marR="45720" marT="0" marB="0" anchor="ctr">
                    <a:lnL w="38100" cap="flat" cmpd="sng" algn="ctr">
                      <a:solidFill>
                        <a:schemeClr val="bg1"/>
                      </a:solidFill>
                      <a:prstDash val="solid"/>
                      <a:round/>
                      <a:headEnd type="none" w="med" len="med"/>
                      <a:tailEnd type="none" w="med" len="med"/>
                    </a:lnL>
                    <a:lnB w="38100" cap="flat" cmpd="sng" algn="ctr">
                      <a:noFill/>
                      <a:prstDash val="solid"/>
                      <a:round/>
                      <a:headEnd type="none" w="med" len="med"/>
                      <a:tailEnd type="none" w="med" len="med"/>
                    </a:lnB>
                    <a:solidFill>
                      <a:schemeClr val="accent6">
                        <a:lumMod val="90000"/>
                      </a:schemeClr>
                    </a:solidFill>
                  </a:tcPr>
                </a:tc>
                <a:tc>
                  <a:txBody>
                    <a:bodyPr/>
                    <a:lstStyle/>
                    <a:p>
                      <a:pPr algn="ctr">
                        <a:lnSpc>
                          <a:spcPct val="85000"/>
                        </a:lnSpc>
                      </a:pPr>
                      <a:r>
                        <a:rPr lang="en-IE" sz="1150" b="1" dirty="0">
                          <a:solidFill>
                            <a:schemeClr val="bg1"/>
                          </a:solidFill>
                          <a:latin typeface="+mn-lt"/>
                        </a:rPr>
                        <a:t>ST 19</a:t>
                      </a:r>
                    </a:p>
                  </a:txBody>
                  <a:tcPr marL="45720" marR="45720" marT="0" marB="0" anchor="ctr">
                    <a:lnB w="38100" cap="flat" cmpd="sng" algn="ctr">
                      <a:noFill/>
                      <a:prstDash val="solid"/>
                      <a:round/>
                      <a:headEnd type="none" w="med" len="med"/>
                      <a:tailEnd type="none" w="med" len="med"/>
                    </a:lnB>
                    <a:solidFill>
                      <a:schemeClr val="accent6">
                        <a:lumMod val="90000"/>
                      </a:schemeClr>
                    </a:solidFill>
                  </a:tcPr>
                </a:tc>
                <a:tc>
                  <a:txBody>
                    <a:bodyPr/>
                    <a:lstStyle/>
                    <a:p>
                      <a:pPr algn="ctr">
                        <a:lnSpc>
                          <a:spcPct val="85000"/>
                        </a:lnSpc>
                      </a:pPr>
                      <a:r>
                        <a:rPr lang="en-IE" sz="1150" b="1" dirty="0">
                          <a:solidFill>
                            <a:schemeClr val="bg1"/>
                          </a:solidFill>
                          <a:latin typeface="+mn-lt"/>
                        </a:rPr>
                        <a:t>ST 20</a:t>
                      </a:r>
                    </a:p>
                  </a:txBody>
                  <a:tcPr marL="45720" marR="45720" marT="0" marB="0" anchor="ctr">
                    <a:lnB w="38100" cap="flat" cmpd="sng" algn="ctr">
                      <a:noFill/>
                      <a:prstDash val="solid"/>
                      <a:round/>
                      <a:headEnd type="none" w="med" len="med"/>
                      <a:tailEnd type="none" w="med" len="med"/>
                    </a:lnB>
                    <a:solidFill>
                      <a:schemeClr val="accent6">
                        <a:lumMod val="90000"/>
                      </a:schemeClr>
                    </a:solidFill>
                  </a:tcPr>
                </a:tc>
                <a:tc>
                  <a:txBody>
                    <a:bodyPr/>
                    <a:lstStyle/>
                    <a:p>
                      <a:pPr algn="ctr">
                        <a:lnSpc>
                          <a:spcPct val="85000"/>
                        </a:lnSpc>
                      </a:pPr>
                      <a:r>
                        <a:rPr lang="en-IE" sz="1150" b="1" dirty="0">
                          <a:solidFill>
                            <a:schemeClr val="bg1"/>
                          </a:solidFill>
                          <a:latin typeface="+mn-lt"/>
                        </a:rPr>
                        <a:t>ST 21</a:t>
                      </a:r>
                    </a:p>
                  </a:txBody>
                  <a:tcPr marL="45720" marR="45720" marT="0" marB="0" anchor="ctr">
                    <a:lnB w="38100" cap="flat" cmpd="sng" algn="ctr">
                      <a:noFill/>
                      <a:prstDash val="solid"/>
                      <a:round/>
                      <a:headEnd type="none" w="med" len="med"/>
                      <a:tailEnd type="none" w="med" len="med"/>
                    </a:lnB>
                    <a:solidFill>
                      <a:schemeClr val="accent6">
                        <a:lumMod val="90000"/>
                      </a:schemeClr>
                    </a:solidFill>
                  </a:tcPr>
                </a:tc>
                <a:extLst>
                  <a:ext uri="{0D108BD9-81ED-4DB2-BD59-A6C34878D82A}">
                    <a16:rowId xmlns:a16="http://schemas.microsoft.com/office/drawing/2014/main" val="2362487610"/>
                  </a:ext>
                </a:extLst>
              </a:tr>
              <a:tr h="274320">
                <a:tc>
                  <a:txBody>
                    <a:bodyPr/>
                    <a:lstStyle/>
                    <a:p>
                      <a:pPr>
                        <a:lnSpc>
                          <a:spcPct val="85000"/>
                        </a:lnSpc>
                      </a:pPr>
                      <a:endParaRPr lang="en-IE" sz="1150" b="1" dirty="0">
                        <a:solidFill>
                          <a:schemeClr val="bg1"/>
                        </a:solidFill>
                        <a:latin typeface="+mn-lt"/>
                      </a:endParaRPr>
                    </a:p>
                  </a:txBody>
                  <a:tcPr marL="45720" marR="45720"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lumMod val="65000"/>
                      </a:schemeClr>
                    </a:solidFill>
                  </a:tcPr>
                </a:tc>
                <a:tc>
                  <a:txBody>
                    <a:bodyPr/>
                    <a:lstStyle/>
                    <a:p>
                      <a:pPr algn="ctr">
                        <a:lnSpc>
                          <a:spcPct val="85000"/>
                        </a:lnSpc>
                      </a:pPr>
                      <a:r>
                        <a:rPr lang="en-IE" sz="1150" b="1" dirty="0">
                          <a:solidFill>
                            <a:schemeClr val="bg1"/>
                          </a:solidFill>
                          <a:latin typeface="+mn-lt"/>
                        </a:rPr>
                        <a:t>(805)</a:t>
                      </a:r>
                    </a:p>
                  </a:txBody>
                  <a:tcPr marL="45720" marR="45720" marT="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a:lnSpc>
                          <a:spcPct val="85000"/>
                        </a:lnSpc>
                      </a:pPr>
                      <a:r>
                        <a:rPr lang="en-IE" sz="1150" b="1" dirty="0">
                          <a:solidFill>
                            <a:schemeClr val="bg1"/>
                          </a:solidFill>
                          <a:latin typeface="+mn-lt"/>
                        </a:rPr>
                        <a:t>(808)</a:t>
                      </a:r>
                    </a:p>
                  </a:txBody>
                  <a:tcPr marL="45720" marR="45720" marT="0" marB="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a:lnSpc>
                          <a:spcPct val="85000"/>
                        </a:lnSpc>
                      </a:pPr>
                      <a:r>
                        <a:rPr lang="en-IE" sz="1150" b="1" dirty="0">
                          <a:solidFill>
                            <a:schemeClr val="bg1"/>
                          </a:solidFill>
                          <a:latin typeface="+mn-lt"/>
                        </a:rPr>
                        <a:t>(813)</a:t>
                      </a:r>
                    </a:p>
                  </a:txBody>
                  <a:tcPr marL="45720" marR="45720" marT="0" marB="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a:lnSpc>
                          <a:spcPct val="85000"/>
                        </a:lnSpc>
                      </a:pPr>
                      <a:r>
                        <a:rPr lang="en-IE" sz="1150" b="1" dirty="0">
                          <a:solidFill>
                            <a:schemeClr val="bg1"/>
                          </a:solidFill>
                          <a:latin typeface="+mn-lt"/>
                        </a:rPr>
                        <a:t>(803)</a:t>
                      </a:r>
                    </a:p>
                  </a:txBody>
                  <a:tcPr marL="45720" marR="45720"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a:lnSpc>
                          <a:spcPct val="85000"/>
                        </a:lnSpc>
                      </a:pPr>
                      <a:r>
                        <a:rPr lang="en-IE" sz="1150" b="1" dirty="0">
                          <a:solidFill>
                            <a:schemeClr val="bg1"/>
                          </a:solidFill>
                          <a:latin typeface="+mn-lt"/>
                        </a:rPr>
                        <a:t>(504)</a:t>
                      </a:r>
                    </a:p>
                  </a:txBody>
                  <a:tcPr marL="45720" marR="45720" marT="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algn="ctr">
                        <a:lnSpc>
                          <a:spcPct val="85000"/>
                        </a:lnSpc>
                      </a:pPr>
                      <a:r>
                        <a:rPr lang="en-IE" sz="1150" b="1" dirty="0">
                          <a:solidFill>
                            <a:schemeClr val="bg1"/>
                          </a:solidFill>
                          <a:latin typeface="+mn-lt"/>
                        </a:rPr>
                        <a:t>(507)</a:t>
                      </a:r>
                    </a:p>
                  </a:txBody>
                  <a:tcPr marL="45720" marR="45720" marT="0" marB="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algn="ctr">
                        <a:lnSpc>
                          <a:spcPct val="85000"/>
                        </a:lnSpc>
                      </a:pPr>
                      <a:r>
                        <a:rPr lang="en-IE" sz="1150" b="1" dirty="0">
                          <a:solidFill>
                            <a:schemeClr val="bg1"/>
                          </a:solidFill>
                          <a:latin typeface="+mn-lt"/>
                        </a:rPr>
                        <a:t>(504)</a:t>
                      </a:r>
                    </a:p>
                  </a:txBody>
                  <a:tcPr marL="45720" marR="45720" marT="0" marB="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algn="ctr">
                        <a:lnSpc>
                          <a:spcPct val="85000"/>
                        </a:lnSpc>
                      </a:pPr>
                      <a:r>
                        <a:rPr lang="en-IE" sz="1150" b="1" dirty="0">
                          <a:solidFill>
                            <a:schemeClr val="bg1"/>
                          </a:solidFill>
                          <a:latin typeface="+mn-lt"/>
                        </a:rPr>
                        <a:t>(502)</a:t>
                      </a:r>
                    </a:p>
                  </a:txBody>
                  <a:tcPr marL="45720" marR="45720"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algn="ctr">
                        <a:lnSpc>
                          <a:spcPct val="85000"/>
                        </a:lnSpc>
                      </a:pPr>
                      <a:r>
                        <a:rPr lang="en-IE" sz="1150" b="1" dirty="0">
                          <a:solidFill>
                            <a:schemeClr val="bg1"/>
                          </a:solidFill>
                          <a:latin typeface="+mn-lt"/>
                        </a:rPr>
                        <a:t>(301)</a:t>
                      </a:r>
                    </a:p>
                  </a:txBody>
                  <a:tcPr marL="45720" marR="45720" marT="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algn="ctr">
                        <a:lnSpc>
                          <a:spcPct val="85000"/>
                        </a:lnSpc>
                      </a:pPr>
                      <a:r>
                        <a:rPr lang="en-IE" sz="1150" b="1" dirty="0">
                          <a:solidFill>
                            <a:schemeClr val="bg1"/>
                          </a:solidFill>
                          <a:latin typeface="+mn-lt"/>
                        </a:rPr>
                        <a:t>(301)</a:t>
                      </a:r>
                    </a:p>
                  </a:txBody>
                  <a:tcPr marL="45720" marR="45720" marT="0" marB="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algn="ctr">
                        <a:lnSpc>
                          <a:spcPct val="85000"/>
                        </a:lnSpc>
                      </a:pPr>
                      <a:r>
                        <a:rPr lang="en-IE" sz="1150" b="1" dirty="0">
                          <a:solidFill>
                            <a:schemeClr val="bg1"/>
                          </a:solidFill>
                          <a:latin typeface="+mn-lt"/>
                        </a:rPr>
                        <a:t>(309)</a:t>
                      </a:r>
                    </a:p>
                  </a:txBody>
                  <a:tcPr marL="45720" marR="45720" marT="0" marB="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tc>
                  <a:txBody>
                    <a:bodyPr/>
                    <a:lstStyle/>
                    <a:p>
                      <a:pPr algn="ctr">
                        <a:lnSpc>
                          <a:spcPct val="85000"/>
                        </a:lnSpc>
                      </a:pPr>
                      <a:r>
                        <a:rPr lang="en-IE" sz="1150" b="1" dirty="0">
                          <a:solidFill>
                            <a:schemeClr val="bg1"/>
                          </a:solidFill>
                          <a:latin typeface="+mn-lt"/>
                        </a:rPr>
                        <a:t>(301)</a:t>
                      </a:r>
                    </a:p>
                  </a:txBody>
                  <a:tcPr marL="45720" marR="45720" marT="0" marB="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6">
                        <a:lumMod val="90000"/>
                      </a:schemeClr>
                    </a:solidFill>
                  </a:tcPr>
                </a:tc>
                <a:extLst>
                  <a:ext uri="{0D108BD9-81ED-4DB2-BD59-A6C34878D82A}">
                    <a16:rowId xmlns:a16="http://schemas.microsoft.com/office/drawing/2014/main" val="1842621530"/>
                  </a:ext>
                </a:extLst>
              </a:tr>
              <a:tr h="274320">
                <a:tc>
                  <a:txBody>
                    <a:bodyPr/>
                    <a:lstStyle/>
                    <a:p>
                      <a:pPr>
                        <a:lnSpc>
                          <a:spcPct val="85000"/>
                        </a:lnSpc>
                      </a:pPr>
                      <a:endParaRPr lang="en-IE" sz="1150" b="1" dirty="0">
                        <a:solidFill>
                          <a:schemeClr val="bg1"/>
                        </a:solidFill>
                        <a:latin typeface="+mn-lt"/>
                      </a:endParaRPr>
                    </a:p>
                  </a:txBody>
                  <a:tcPr marL="45720" marR="45720"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bg1">
                        <a:lumMod val="65000"/>
                      </a:schemeClr>
                    </a:solidFill>
                  </a:tcPr>
                </a:tc>
                <a:tc>
                  <a:txBody>
                    <a:bodyPr/>
                    <a:lstStyle/>
                    <a:p>
                      <a:pPr algn="ctr">
                        <a:lnSpc>
                          <a:spcPct val="85000"/>
                        </a:lnSpc>
                      </a:pPr>
                      <a:r>
                        <a:rPr lang="en-IE" sz="1150" b="1" dirty="0">
                          <a:solidFill>
                            <a:schemeClr val="bg1"/>
                          </a:solidFill>
                          <a:latin typeface="+mn-lt"/>
                        </a:rPr>
                        <a:t>%</a:t>
                      </a:r>
                    </a:p>
                  </a:txBody>
                  <a:tcPr marL="45720" marR="45720" marT="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tx2"/>
                    </a:solidFill>
                  </a:tcPr>
                </a:tc>
                <a:tc>
                  <a:txBody>
                    <a:bodyPr/>
                    <a:lstStyle/>
                    <a:p>
                      <a:pPr algn="ctr">
                        <a:lnSpc>
                          <a:spcPct val="85000"/>
                        </a:lnSpc>
                      </a:pPr>
                      <a:r>
                        <a:rPr lang="en-IE" sz="1150" b="1" dirty="0">
                          <a:solidFill>
                            <a:schemeClr val="bg1"/>
                          </a:solidFill>
                          <a:latin typeface="+mn-lt"/>
                        </a:rPr>
                        <a:t>%</a:t>
                      </a:r>
                    </a:p>
                  </a:txBody>
                  <a:tcPr marL="45720" marR="45720" marT="0" marB="0" anchor="ctr">
                    <a:lnT w="38100" cap="flat" cmpd="sng" algn="ctr">
                      <a:noFill/>
                      <a:prstDash val="solid"/>
                      <a:round/>
                      <a:headEnd type="none" w="med" len="med"/>
                      <a:tailEnd type="none" w="med" len="med"/>
                    </a:lnT>
                    <a:solidFill>
                      <a:schemeClr val="tx2"/>
                    </a:solidFill>
                  </a:tcPr>
                </a:tc>
                <a:tc>
                  <a:txBody>
                    <a:bodyPr/>
                    <a:lstStyle/>
                    <a:p>
                      <a:pPr algn="ctr">
                        <a:lnSpc>
                          <a:spcPct val="85000"/>
                        </a:lnSpc>
                      </a:pPr>
                      <a:r>
                        <a:rPr lang="en-IE" sz="1150" b="1" dirty="0">
                          <a:solidFill>
                            <a:schemeClr val="bg1"/>
                          </a:solidFill>
                          <a:latin typeface="+mn-lt"/>
                        </a:rPr>
                        <a:t>%</a:t>
                      </a:r>
                    </a:p>
                  </a:txBody>
                  <a:tcPr marL="45720" marR="45720" marT="0" marB="0" anchor="ctr">
                    <a:lnT w="38100" cap="flat" cmpd="sng" algn="ctr">
                      <a:noFill/>
                      <a:prstDash val="solid"/>
                      <a:round/>
                      <a:headEnd type="none" w="med" len="med"/>
                      <a:tailEnd type="none" w="med" len="med"/>
                    </a:lnT>
                    <a:solidFill>
                      <a:schemeClr val="tx2"/>
                    </a:solidFill>
                  </a:tcPr>
                </a:tc>
                <a:tc>
                  <a:txBody>
                    <a:bodyPr/>
                    <a:lstStyle/>
                    <a:p>
                      <a:pPr algn="ctr">
                        <a:lnSpc>
                          <a:spcPct val="85000"/>
                        </a:lnSpc>
                      </a:pPr>
                      <a:r>
                        <a:rPr lang="en-IE" sz="1150" b="1" dirty="0">
                          <a:solidFill>
                            <a:schemeClr val="bg1"/>
                          </a:solidFill>
                          <a:latin typeface="+mn-lt"/>
                        </a:rPr>
                        <a:t>%</a:t>
                      </a:r>
                    </a:p>
                  </a:txBody>
                  <a:tcPr marL="45720" marR="45720"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tx2"/>
                    </a:solidFill>
                  </a:tcPr>
                </a:tc>
                <a:tc>
                  <a:txBody>
                    <a:bodyPr/>
                    <a:lstStyle/>
                    <a:p>
                      <a:pPr algn="ctr">
                        <a:lnSpc>
                          <a:spcPct val="85000"/>
                        </a:lnSpc>
                      </a:pPr>
                      <a:r>
                        <a:rPr lang="en-IE" sz="1150" b="1" dirty="0">
                          <a:solidFill>
                            <a:schemeClr val="bg1"/>
                          </a:solidFill>
                          <a:latin typeface="+mn-lt"/>
                        </a:rPr>
                        <a:t>%</a:t>
                      </a:r>
                    </a:p>
                  </a:txBody>
                  <a:tcPr marL="45720" marR="45720" marT="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accent2"/>
                    </a:solidFill>
                  </a:tcPr>
                </a:tc>
                <a:tc>
                  <a:txBody>
                    <a:bodyPr/>
                    <a:lstStyle/>
                    <a:p>
                      <a:pPr algn="ctr">
                        <a:lnSpc>
                          <a:spcPct val="85000"/>
                        </a:lnSpc>
                      </a:pPr>
                      <a:r>
                        <a:rPr lang="en-IE" sz="1150" b="1" dirty="0">
                          <a:solidFill>
                            <a:schemeClr val="bg1"/>
                          </a:solidFill>
                          <a:latin typeface="+mn-lt"/>
                        </a:rPr>
                        <a:t>%</a:t>
                      </a:r>
                    </a:p>
                  </a:txBody>
                  <a:tcPr marL="45720" marR="45720" marT="0" marB="0" anchor="ctr">
                    <a:lnT w="38100" cap="flat" cmpd="sng" algn="ctr">
                      <a:noFill/>
                      <a:prstDash val="solid"/>
                      <a:round/>
                      <a:headEnd type="none" w="med" len="med"/>
                      <a:tailEnd type="none" w="med" len="med"/>
                    </a:lnT>
                    <a:solidFill>
                      <a:schemeClr val="accent2"/>
                    </a:solidFill>
                  </a:tcPr>
                </a:tc>
                <a:tc>
                  <a:txBody>
                    <a:bodyPr/>
                    <a:lstStyle/>
                    <a:p>
                      <a:pPr algn="ctr">
                        <a:lnSpc>
                          <a:spcPct val="85000"/>
                        </a:lnSpc>
                      </a:pPr>
                      <a:r>
                        <a:rPr lang="en-IE" sz="1150" b="1" dirty="0">
                          <a:solidFill>
                            <a:schemeClr val="bg1"/>
                          </a:solidFill>
                          <a:latin typeface="+mn-lt"/>
                        </a:rPr>
                        <a:t>%</a:t>
                      </a:r>
                    </a:p>
                  </a:txBody>
                  <a:tcPr marL="45720" marR="45720" marT="0" marB="0" anchor="ctr">
                    <a:lnT w="38100" cap="flat" cmpd="sng" algn="ctr">
                      <a:noFill/>
                      <a:prstDash val="solid"/>
                      <a:round/>
                      <a:headEnd type="none" w="med" len="med"/>
                      <a:tailEnd type="none" w="med" len="med"/>
                    </a:lnT>
                    <a:solidFill>
                      <a:schemeClr val="accent2"/>
                    </a:solidFill>
                  </a:tcPr>
                </a:tc>
                <a:tc>
                  <a:txBody>
                    <a:bodyPr/>
                    <a:lstStyle/>
                    <a:p>
                      <a:pPr algn="ctr">
                        <a:lnSpc>
                          <a:spcPct val="85000"/>
                        </a:lnSpc>
                      </a:pPr>
                      <a:r>
                        <a:rPr lang="en-IE" sz="1150" b="1" dirty="0">
                          <a:solidFill>
                            <a:schemeClr val="bg1"/>
                          </a:solidFill>
                          <a:latin typeface="+mn-lt"/>
                        </a:rPr>
                        <a:t>%</a:t>
                      </a:r>
                    </a:p>
                  </a:txBody>
                  <a:tcPr marL="45720" marR="45720"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2"/>
                    </a:solidFill>
                  </a:tcPr>
                </a:tc>
                <a:tc>
                  <a:txBody>
                    <a:bodyPr/>
                    <a:lstStyle/>
                    <a:p>
                      <a:pPr algn="ctr">
                        <a:lnSpc>
                          <a:spcPct val="85000"/>
                        </a:lnSpc>
                      </a:pPr>
                      <a:r>
                        <a:rPr lang="en-IE" sz="1150" b="1" dirty="0">
                          <a:solidFill>
                            <a:schemeClr val="bg1"/>
                          </a:solidFill>
                          <a:latin typeface="+mn-lt"/>
                        </a:rPr>
                        <a:t>%</a:t>
                      </a:r>
                    </a:p>
                  </a:txBody>
                  <a:tcPr marL="45720" marR="45720" marT="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accent6">
                        <a:lumMod val="90000"/>
                      </a:schemeClr>
                    </a:solidFill>
                  </a:tcPr>
                </a:tc>
                <a:tc>
                  <a:txBody>
                    <a:bodyPr/>
                    <a:lstStyle/>
                    <a:p>
                      <a:pPr algn="ctr">
                        <a:lnSpc>
                          <a:spcPct val="85000"/>
                        </a:lnSpc>
                      </a:pPr>
                      <a:r>
                        <a:rPr lang="en-IE" sz="1150" b="1" dirty="0">
                          <a:solidFill>
                            <a:schemeClr val="bg1"/>
                          </a:solidFill>
                          <a:latin typeface="+mn-lt"/>
                        </a:rPr>
                        <a:t>%</a:t>
                      </a:r>
                    </a:p>
                  </a:txBody>
                  <a:tcPr marL="45720" marR="45720" marT="0" marB="0" anchor="ctr">
                    <a:lnT w="38100" cap="flat" cmpd="sng" algn="ctr">
                      <a:noFill/>
                      <a:prstDash val="solid"/>
                      <a:round/>
                      <a:headEnd type="none" w="med" len="med"/>
                      <a:tailEnd type="none" w="med" len="med"/>
                    </a:lnT>
                    <a:solidFill>
                      <a:schemeClr val="accent6">
                        <a:lumMod val="90000"/>
                      </a:schemeClr>
                    </a:solidFill>
                  </a:tcPr>
                </a:tc>
                <a:tc>
                  <a:txBody>
                    <a:bodyPr/>
                    <a:lstStyle/>
                    <a:p>
                      <a:pPr algn="ctr">
                        <a:lnSpc>
                          <a:spcPct val="85000"/>
                        </a:lnSpc>
                      </a:pPr>
                      <a:r>
                        <a:rPr lang="en-IE" sz="1150" b="1" dirty="0">
                          <a:solidFill>
                            <a:schemeClr val="bg1"/>
                          </a:solidFill>
                          <a:latin typeface="+mn-lt"/>
                        </a:rPr>
                        <a:t>%</a:t>
                      </a:r>
                    </a:p>
                  </a:txBody>
                  <a:tcPr marL="45720" marR="45720" marT="0" marB="0" anchor="ctr">
                    <a:lnT w="38100" cap="flat" cmpd="sng" algn="ctr">
                      <a:noFill/>
                      <a:prstDash val="solid"/>
                      <a:round/>
                      <a:headEnd type="none" w="med" len="med"/>
                      <a:tailEnd type="none" w="med" len="med"/>
                    </a:lnT>
                    <a:solidFill>
                      <a:schemeClr val="accent6">
                        <a:lumMod val="90000"/>
                      </a:schemeClr>
                    </a:solidFill>
                  </a:tcPr>
                </a:tc>
                <a:tc>
                  <a:txBody>
                    <a:bodyPr/>
                    <a:lstStyle/>
                    <a:p>
                      <a:pPr algn="ctr">
                        <a:lnSpc>
                          <a:spcPct val="85000"/>
                        </a:lnSpc>
                      </a:pPr>
                      <a:r>
                        <a:rPr lang="en-IE" sz="1150" b="1" dirty="0">
                          <a:solidFill>
                            <a:schemeClr val="bg1"/>
                          </a:solidFill>
                          <a:latin typeface="+mn-lt"/>
                        </a:rPr>
                        <a:t>%</a:t>
                      </a:r>
                    </a:p>
                  </a:txBody>
                  <a:tcPr marL="45720" marR="45720" marT="0" marB="0" anchor="ctr">
                    <a:lnT w="38100" cap="flat" cmpd="sng" algn="ctr">
                      <a:noFill/>
                      <a:prstDash val="solid"/>
                      <a:round/>
                      <a:headEnd type="none" w="med" len="med"/>
                      <a:tailEnd type="none" w="med" len="med"/>
                    </a:lnT>
                    <a:solidFill>
                      <a:schemeClr val="accent6">
                        <a:lumMod val="90000"/>
                      </a:schemeClr>
                    </a:solidFill>
                  </a:tcPr>
                </a:tc>
                <a:extLst>
                  <a:ext uri="{0D108BD9-81ED-4DB2-BD59-A6C34878D82A}">
                    <a16:rowId xmlns:a16="http://schemas.microsoft.com/office/drawing/2014/main" val="3941155005"/>
                  </a:ext>
                </a:extLst>
              </a:tr>
              <a:tr h="173331">
                <a:tc>
                  <a:txBody>
                    <a:bodyPr/>
                    <a:lstStyle/>
                    <a:p>
                      <a:pPr algn="l" fontAlgn="ctr">
                        <a:lnSpc>
                          <a:spcPct val="85000"/>
                        </a:lnSpc>
                      </a:pPr>
                      <a:r>
                        <a:rPr lang="en-IE" sz="1150" b="1" u="none" strike="noStrike" dirty="0">
                          <a:solidFill>
                            <a:schemeClr val="bg1"/>
                          </a:solidFill>
                          <a:effectLst/>
                          <a:latin typeface="+mn-lt"/>
                        </a:rPr>
                        <a:t>Cholesterol/Blood pressure/Heart disease/Stroke</a:t>
                      </a:r>
                      <a:endParaRPr lang="en-IE" sz="1150" b="1" i="0" u="none" strike="noStrike" dirty="0">
                        <a:solidFill>
                          <a:schemeClr val="bg1"/>
                        </a:solidFill>
                        <a:effectLst/>
                        <a:latin typeface="+mn-lt"/>
                      </a:endParaRPr>
                    </a:p>
                  </a:txBody>
                  <a:tcPr marL="45720" marR="45720" marT="0"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5000"/>
                        </a:lnSpc>
                      </a:pPr>
                      <a:r>
                        <a:rPr lang="en-IE" sz="1150" b="1" kern="1200" dirty="0">
                          <a:solidFill>
                            <a:schemeClr val="bg1">
                              <a:lumMod val="50000"/>
                            </a:schemeClr>
                          </a:solidFill>
                          <a:latin typeface="+mn-lt"/>
                        </a:rPr>
                        <a:t>21</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14</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17</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16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23</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18</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19</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20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17</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9</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14</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9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solidFill>
                      <a:srgbClr val="91C2FF">
                        <a:alpha val="20000"/>
                      </a:srgbClr>
                    </a:solidFill>
                  </a:tcPr>
                </a:tc>
                <a:extLst>
                  <a:ext uri="{0D108BD9-81ED-4DB2-BD59-A6C34878D82A}">
                    <a16:rowId xmlns:a16="http://schemas.microsoft.com/office/drawing/2014/main" val="2335798525"/>
                  </a:ext>
                </a:extLst>
              </a:tr>
              <a:tr h="173331">
                <a:tc>
                  <a:txBody>
                    <a:bodyPr/>
                    <a:lstStyle/>
                    <a:p>
                      <a:pPr algn="l" fontAlgn="ctr">
                        <a:lnSpc>
                          <a:spcPct val="85000"/>
                        </a:lnSpc>
                      </a:pPr>
                      <a:r>
                        <a:rPr lang="en-IE" sz="1150" b="1" u="none" strike="noStrike" dirty="0">
                          <a:solidFill>
                            <a:schemeClr val="bg1"/>
                          </a:solidFill>
                          <a:effectLst/>
                          <a:latin typeface="+mn-lt"/>
                        </a:rPr>
                        <a:t>Fats in food/ Fat content/ Saturated fat/ Trans fat</a:t>
                      </a:r>
                      <a:endParaRPr lang="en-IE" sz="1150" b="1" i="0" u="none" strike="noStrike" dirty="0">
                        <a:solidFill>
                          <a:schemeClr val="bg1"/>
                        </a:solidFill>
                        <a:effectLst/>
                        <a:latin typeface="+mn-lt"/>
                      </a:endParaRPr>
                    </a:p>
                  </a:txBody>
                  <a:tcPr marL="45720" marR="45720" marT="0"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5000"/>
                        </a:lnSpc>
                      </a:pPr>
                      <a:r>
                        <a:rPr lang="en-IE" sz="1150" b="1" kern="1200" dirty="0">
                          <a:solidFill>
                            <a:schemeClr val="bg1">
                              <a:lumMod val="50000"/>
                            </a:schemeClr>
                          </a:solidFill>
                          <a:latin typeface="+mn-lt"/>
                        </a:rPr>
                        <a:t>14</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12</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13</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12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16</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12</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15</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12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12</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12</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10</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13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solidFill>
                      <a:srgbClr val="91C2FF">
                        <a:alpha val="20000"/>
                      </a:srgbClr>
                    </a:solidFill>
                  </a:tcPr>
                </a:tc>
                <a:extLst>
                  <a:ext uri="{0D108BD9-81ED-4DB2-BD59-A6C34878D82A}">
                    <a16:rowId xmlns:a16="http://schemas.microsoft.com/office/drawing/2014/main" val="3225910108"/>
                  </a:ext>
                </a:extLst>
              </a:tr>
              <a:tr h="173331">
                <a:tc>
                  <a:txBody>
                    <a:bodyPr/>
                    <a:lstStyle/>
                    <a:p>
                      <a:pPr algn="l" fontAlgn="ctr">
                        <a:lnSpc>
                          <a:spcPct val="85000"/>
                        </a:lnSpc>
                      </a:pPr>
                      <a:r>
                        <a:rPr lang="en-IE" sz="1150" b="1" u="none" strike="noStrike" dirty="0">
                          <a:solidFill>
                            <a:schemeClr val="bg1"/>
                          </a:solidFill>
                          <a:effectLst/>
                          <a:latin typeface="+mn-lt"/>
                        </a:rPr>
                        <a:t>Preservatives/Additives/Colouring</a:t>
                      </a:r>
                      <a:endParaRPr lang="en-IE" sz="1150" b="1" i="0" u="none" strike="noStrike" dirty="0">
                        <a:solidFill>
                          <a:schemeClr val="bg1"/>
                        </a:solidFill>
                        <a:effectLst/>
                        <a:latin typeface="+mn-lt"/>
                      </a:endParaRPr>
                    </a:p>
                  </a:txBody>
                  <a:tcPr marL="45720" marR="45720" marT="0"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5000"/>
                        </a:lnSpc>
                      </a:pPr>
                      <a:r>
                        <a:rPr lang="en-IE" sz="1150" b="1" kern="1200" dirty="0">
                          <a:solidFill>
                            <a:schemeClr val="bg1">
                              <a:lumMod val="50000"/>
                            </a:schemeClr>
                          </a:solidFill>
                          <a:latin typeface="+mn-lt"/>
                        </a:rPr>
                        <a:t>7</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9</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8</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12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9</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10</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10</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15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3</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7</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6</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8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solidFill>
                      <a:srgbClr val="91C2FF">
                        <a:alpha val="20000"/>
                      </a:srgbClr>
                    </a:solidFill>
                  </a:tcPr>
                </a:tc>
                <a:extLst>
                  <a:ext uri="{0D108BD9-81ED-4DB2-BD59-A6C34878D82A}">
                    <a16:rowId xmlns:a16="http://schemas.microsoft.com/office/drawing/2014/main" val="2583294602"/>
                  </a:ext>
                </a:extLst>
              </a:tr>
              <a:tr h="173331">
                <a:tc>
                  <a:txBody>
                    <a:bodyPr/>
                    <a:lstStyle/>
                    <a:p>
                      <a:pPr algn="l" fontAlgn="ctr">
                        <a:lnSpc>
                          <a:spcPct val="85000"/>
                        </a:lnSpc>
                      </a:pPr>
                      <a:r>
                        <a:rPr lang="en-IE" sz="1150" b="1" u="none" strike="noStrike" dirty="0">
                          <a:solidFill>
                            <a:schemeClr val="bg1"/>
                          </a:solidFill>
                          <a:effectLst/>
                          <a:latin typeface="+mn-lt"/>
                        </a:rPr>
                        <a:t>Sugar intake</a:t>
                      </a:r>
                      <a:endParaRPr lang="en-IE" sz="1150" b="1" i="0" u="none" strike="noStrike" dirty="0">
                        <a:solidFill>
                          <a:schemeClr val="bg1"/>
                        </a:solidFill>
                        <a:effectLst/>
                        <a:latin typeface="+mn-lt"/>
                      </a:endParaRPr>
                    </a:p>
                  </a:txBody>
                  <a:tcPr marL="45720" marR="45720" marT="0"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5000"/>
                        </a:lnSpc>
                      </a:pPr>
                      <a:r>
                        <a:rPr lang="en-IE" sz="1150" b="1" kern="1200" dirty="0">
                          <a:solidFill>
                            <a:schemeClr val="bg1">
                              <a:lumMod val="50000"/>
                            </a:schemeClr>
                          </a:solidFill>
                          <a:latin typeface="+mn-lt"/>
                        </a:rPr>
                        <a:t>12</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12</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12</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12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11</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13</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10</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12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14</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10</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16</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11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solidFill>
                      <a:srgbClr val="91C2FF">
                        <a:alpha val="20000"/>
                      </a:srgbClr>
                    </a:solidFill>
                  </a:tcPr>
                </a:tc>
                <a:extLst>
                  <a:ext uri="{0D108BD9-81ED-4DB2-BD59-A6C34878D82A}">
                    <a16:rowId xmlns:a16="http://schemas.microsoft.com/office/drawing/2014/main" val="2593066809"/>
                  </a:ext>
                </a:extLst>
              </a:tr>
              <a:tr h="173331">
                <a:tc>
                  <a:txBody>
                    <a:bodyPr/>
                    <a:lstStyle/>
                    <a:p>
                      <a:pPr algn="l" fontAlgn="ctr">
                        <a:lnSpc>
                          <a:spcPct val="85000"/>
                        </a:lnSpc>
                      </a:pPr>
                      <a:r>
                        <a:rPr lang="en-IE" sz="1150" b="1" u="none" strike="noStrike" dirty="0">
                          <a:solidFill>
                            <a:schemeClr val="bg1"/>
                          </a:solidFill>
                          <a:effectLst/>
                          <a:latin typeface="+mn-lt"/>
                        </a:rPr>
                        <a:t>Diabetes</a:t>
                      </a:r>
                      <a:endParaRPr lang="en-IE" sz="1150" b="1" i="0" u="none" strike="noStrike" dirty="0">
                        <a:solidFill>
                          <a:schemeClr val="bg1"/>
                        </a:solidFill>
                        <a:effectLst/>
                        <a:latin typeface="+mn-lt"/>
                      </a:endParaRPr>
                    </a:p>
                  </a:txBody>
                  <a:tcPr marL="45720" marR="45720" marT="0"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5000"/>
                        </a:lnSpc>
                      </a:pPr>
                      <a:r>
                        <a:rPr lang="en-IE" sz="1150" b="1" kern="1200" dirty="0">
                          <a:solidFill>
                            <a:schemeClr val="bg1">
                              <a:lumMod val="50000"/>
                            </a:schemeClr>
                          </a:solidFill>
                          <a:latin typeface="+mn-lt"/>
                        </a:rPr>
                        <a:t>5</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7</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5</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8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5</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6</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4</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9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4</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8</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5</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7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solidFill>
                      <a:srgbClr val="91C2FF">
                        <a:alpha val="20000"/>
                      </a:srgbClr>
                    </a:solidFill>
                  </a:tcPr>
                </a:tc>
                <a:extLst>
                  <a:ext uri="{0D108BD9-81ED-4DB2-BD59-A6C34878D82A}">
                    <a16:rowId xmlns:a16="http://schemas.microsoft.com/office/drawing/2014/main" val="1859017718"/>
                  </a:ext>
                </a:extLst>
              </a:tr>
              <a:tr h="173331">
                <a:tc>
                  <a:txBody>
                    <a:bodyPr/>
                    <a:lstStyle/>
                    <a:p>
                      <a:pPr algn="l" fontAlgn="ctr">
                        <a:lnSpc>
                          <a:spcPct val="85000"/>
                        </a:lnSpc>
                      </a:pPr>
                      <a:r>
                        <a:rPr lang="en-IE" sz="1150" b="1" u="none" strike="noStrike" dirty="0">
                          <a:solidFill>
                            <a:schemeClr val="bg1"/>
                          </a:solidFill>
                          <a:effectLst/>
                          <a:latin typeface="+mn-lt"/>
                        </a:rPr>
                        <a:t>Cancer</a:t>
                      </a:r>
                      <a:endParaRPr lang="en-IE" sz="1150" b="1" i="0" u="none" strike="noStrike" dirty="0">
                        <a:solidFill>
                          <a:schemeClr val="bg1"/>
                        </a:solidFill>
                        <a:effectLst/>
                        <a:latin typeface="+mn-lt"/>
                      </a:endParaRPr>
                    </a:p>
                  </a:txBody>
                  <a:tcPr marL="45720" marR="45720" marT="0"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5000"/>
                        </a:lnSpc>
                      </a:pPr>
                      <a:r>
                        <a:rPr lang="en-IE" sz="1150" b="1" kern="1200" dirty="0">
                          <a:solidFill>
                            <a:schemeClr val="bg1">
                              <a:lumMod val="50000"/>
                            </a:schemeClr>
                          </a:solidFill>
                          <a:latin typeface="+mn-lt"/>
                        </a:rPr>
                        <a:t>7</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7</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7</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4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7</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9</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7</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5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6</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4</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5</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3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solidFill>
                      <a:srgbClr val="91C2FF">
                        <a:alpha val="20000"/>
                      </a:srgbClr>
                    </a:solidFill>
                  </a:tcPr>
                </a:tc>
                <a:extLst>
                  <a:ext uri="{0D108BD9-81ED-4DB2-BD59-A6C34878D82A}">
                    <a16:rowId xmlns:a16="http://schemas.microsoft.com/office/drawing/2014/main" val="2766883362"/>
                  </a:ext>
                </a:extLst>
              </a:tr>
              <a:tr h="173331">
                <a:tc>
                  <a:txBody>
                    <a:bodyPr/>
                    <a:lstStyle/>
                    <a:p>
                      <a:pPr algn="l" fontAlgn="ctr">
                        <a:lnSpc>
                          <a:spcPct val="85000"/>
                        </a:lnSpc>
                      </a:pPr>
                      <a:r>
                        <a:rPr lang="en-IE" sz="1150" b="1" u="none" strike="noStrike" dirty="0">
                          <a:solidFill>
                            <a:schemeClr val="bg1"/>
                          </a:solidFill>
                          <a:effectLst/>
                          <a:latin typeface="+mn-lt"/>
                        </a:rPr>
                        <a:t>Salt</a:t>
                      </a:r>
                      <a:endParaRPr lang="en-IE" sz="1150" b="1" i="0" u="none" strike="noStrike" dirty="0">
                        <a:solidFill>
                          <a:schemeClr val="bg1"/>
                        </a:solidFill>
                        <a:effectLst/>
                        <a:latin typeface="+mn-lt"/>
                      </a:endParaRPr>
                    </a:p>
                  </a:txBody>
                  <a:tcPr marL="45720" marR="45720" marT="0"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5000"/>
                        </a:lnSpc>
                      </a:pPr>
                      <a:r>
                        <a:rPr lang="en-IE" sz="1150" b="1" kern="1200" dirty="0">
                          <a:solidFill>
                            <a:schemeClr val="bg1">
                              <a:lumMod val="50000"/>
                            </a:schemeClr>
                          </a:solidFill>
                          <a:latin typeface="+mn-lt"/>
                        </a:rPr>
                        <a:t>4</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5</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6</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4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5</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7</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4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7</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6</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5</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5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solidFill>
                      <a:srgbClr val="91C2FF">
                        <a:alpha val="20000"/>
                      </a:srgbClr>
                    </a:solidFill>
                  </a:tcPr>
                </a:tc>
                <a:extLst>
                  <a:ext uri="{0D108BD9-81ED-4DB2-BD59-A6C34878D82A}">
                    <a16:rowId xmlns:a16="http://schemas.microsoft.com/office/drawing/2014/main" val="2774830694"/>
                  </a:ext>
                </a:extLst>
              </a:tr>
              <a:tr h="173331">
                <a:tc>
                  <a:txBody>
                    <a:bodyPr/>
                    <a:lstStyle/>
                    <a:p>
                      <a:pPr algn="l" fontAlgn="ctr">
                        <a:lnSpc>
                          <a:spcPct val="85000"/>
                        </a:lnSpc>
                      </a:pPr>
                      <a:r>
                        <a:rPr lang="en-IE" sz="1150" b="1" u="none" strike="noStrike" dirty="0">
                          <a:solidFill>
                            <a:schemeClr val="bg1"/>
                          </a:solidFill>
                          <a:effectLst/>
                          <a:latin typeface="+mn-lt"/>
                        </a:rPr>
                        <a:t>Weight management </a:t>
                      </a:r>
                      <a:endParaRPr lang="en-IE" sz="1150" b="1" i="0" u="none" strike="noStrike" dirty="0">
                        <a:solidFill>
                          <a:schemeClr val="bg1"/>
                        </a:solidFill>
                        <a:effectLst/>
                        <a:latin typeface="+mn-lt"/>
                      </a:endParaRPr>
                    </a:p>
                  </a:txBody>
                  <a:tcPr marL="45720" marR="45720" marT="0"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5000"/>
                        </a:lnSpc>
                      </a:pPr>
                      <a:r>
                        <a:rPr lang="en-IE" sz="1150" b="1" kern="1200" dirty="0">
                          <a:solidFill>
                            <a:schemeClr val="bg1">
                              <a:lumMod val="50000"/>
                            </a:schemeClr>
                          </a:solidFill>
                          <a:latin typeface="+mn-lt"/>
                        </a:rPr>
                        <a:t>8</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8</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5</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4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6</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6</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5</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5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12</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11</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5</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3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solidFill>
                      <a:srgbClr val="91C2FF">
                        <a:alpha val="20000"/>
                      </a:srgbClr>
                    </a:solidFill>
                  </a:tcPr>
                </a:tc>
                <a:extLst>
                  <a:ext uri="{0D108BD9-81ED-4DB2-BD59-A6C34878D82A}">
                    <a16:rowId xmlns:a16="http://schemas.microsoft.com/office/drawing/2014/main" val="3069015521"/>
                  </a:ext>
                </a:extLst>
              </a:tr>
              <a:tr h="173331">
                <a:tc>
                  <a:txBody>
                    <a:bodyPr/>
                    <a:lstStyle/>
                    <a:p>
                      <a:pPr algn="l" fontAlgn="ctr">
                        <a:lnSpc>
                          <a:spcPct val="85000"/>
                        </a:lnSpc>
                      </a:pPr>
                      <a:r>
                        <a:rPr lang="en-IE" sz="1150" b="1" u="none" strike="noStrike" dirty="0">
                          <a:solidFill>
                            <a:schemeClr val="bg1"/>
                          </a:solidFill>
                          <a:effectLst/>
                          <a:latin typeface="+mn-lt"/>
                        </a:rPr>
                        <a:t>Food for children</a:t>
                      </a:r>
                      <a:endParaRPr lang="en-IE" sz="1150" b="1" i="0" u="none" strike="noStrike" dirty="0">
                        <a:solidFill>
                          <a:schemeClr val="bg1"/>
                        </a:solidFill>
                        <a:effectLst/>
                        <a:latin typeface="+mn-lt"/>
                      </a:endParaRPr>
                    </a:p>
                  </a:txBody>
                  <a:tcPr marL="45720" marR="45720" marT="0"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4</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3</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4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3</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4</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3</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3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3</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4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solidFill>
                      <a:srgbClr val="91C2FF">
                        <a:alpha val="20000"/>
                      </a:srgbClr>
                    </a:solidFill>
                  </a:tcPr>
                </a:tc>
                <a:extLst>
                  <a:ext uri="{0D108BD9-81ED-4DB2-BD59-A6C34878D82A}">
                    <a16:rowId xmlns:a16="http://schemas.microsoft.com/office/drawing/2014/main" val="2301937603"/>
                  </a:ext>
                </a:extLst>
              </a:tr>
              <a:tr h="173331">
                <a:tc>
                  <a:txBody>
                    <a:bodyPr/>
                    <a:lstStyle/>
                    <a:p>
                      <a:pPr algn="l" fontAlgn="ctr">
                        <a:lnSpc>
                          <a:spcPct val="85000"/>
                        </a:lnSpc>
                      </a:pPr>
                      <a:r>
                        <a:rPr lang="en-IE" sz="1150" b="1" u="none" strike="noStrike" dirty="0">
                          <a:solidFill>
                            <a:schemeClr val="bg1"/>
                          </a:solidFill>
                          <a:effectLst/>
                          <a:latin typeface="+mn-lt"/>
                        </a:rPr>
                        <a:t>Getting the 5-a-day</a:t>
                      </a:r>
                      <a:endParaRPr lang="en-IE" sz="1150" b="1" i="0" u="none" strike="noStrike" dirty="0">
                        <a:solidFill>
                          <a:schemeClr val="bg1"/>
                        </a:solidFill>
                        <a:effectLst/>
                        <a:latin typeface="+mn-lt"/>
                      </a:endParaRPr>
                    </a:p>
                  </a:txBody>
                  <a:tcPr marL="45720" marR="45720" marT="0"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1</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3</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2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1</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3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3</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1</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3</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solidFill>
                      <a:srgbClr val="91C2FF">
                        <a:alpha val="20000"/>
                      </a:srgbClr>
                    </a:solidFill>
                  </a:tcPr>
                </a:tc>
                <a:extLst>
                  <a:ext uri="{0D108BD9-81ED-4DB2-BD59-A6C34878D82A}">
                    <a16:rowId xmlns:a16="http://schemas.microsoft.com/office/drawing/2014/main" val="1924816015"/>
                  </a:ext>
                </a:extLst>
              </a:tr>
              <a:tr h="173331">
                <a:tc>
                  <a:txBody>
                    <a:bodyPr/>
                    <a:lstStyle/>
                    <a:p>
                      <a:pPr algn="l" fontAlgn="ctr">
                        <a:lnSpc>
                          <a:spcPct val="85000"/>
                        </a:lnSpc>
                      </a:pPr>
                      <a:r>
                        <a:rPr lang="en-IE" sz="1150" b="1" u="none" strike="noStrike" dirty="0">
                          <a:solidFill>
                            <a:schemeClr val="bg1"/>
                          </a:solidFill>
                          <a:effectLst/>
                          <a:latin typeface="+mn-lt"/>
                        </a:rPr>
                        <a:t>Variety in diet</a:t>
                      </a:r>
                      <a:endParaRPr lang="en-IE" sz="1150" b="1" i="0" u="none" strike="noStrike" dirty="0">
                        <a:solidFill>
                          <a:schemeClr val="bg1"/>
                        </a:solidFill>
                        <a:effectLst/>
                        <a:latin typeface="+mn-lt"/>
                      </a:endParaRPr>
                    </a:p>
                  </a:txBody>
                  <a:tcPr marL="45720" marR="45720" marT="0"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3</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4</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2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3</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3</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4</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2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1</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3</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3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solidFill>
                      <a:srgbClr val="91C2FF">
                        <a:alpha val="20000"/>
                      </a:srgbClr>
                    </a:solidFill>
                  </a:tcPr>
                </a:tc>
                <a:extLst>
                  <a:ext uri="{0D108BD9-81ED-4DB2-BD59-A6C34878D82A}">
                    <a16:rowId xmlns:a16="http://schemas.microsoft.com/office/drawing/2014/main" val="1933371348"/>
                  </a:ext>
                </a:extLst>
              </a:tr>
              <a:tr h="173331">
                <a:tc>
                  <a:txBody>
                    <a:bodyPr/>
                    <a:lstStyle/>
                    <a:p>
                      <a:pPr algn="l" fontAlgn="ctr">
                        <a:lnSpc>
                          <a:spcPct val="85000"/>
                        </a:lnSpc>
                      </a:pPr>
                      <a:r>
                        <a:rPr lang="en-IE" sz="1150" b="1" u="none" strike="noStrike" kern="1200" dirty="0">
                          <a:solidFill>
                            <a:schemeClr val="bg1"/>
                          </a:solidFill>
                          <a:effectLst/>
                          <a:latin typeface="+mn-lt"/>
                          <a:ea typeface="+mn-ea"/>
                          <a:cs typeface="+mn-cs"/>
                        </a:rPr>
                        <a:t>Vitamins and minerals</a:t>
                      </a:r>
                    </a:p>
                  </a:txBody>
                  <a:tcPr marL="45720" marR="45720" marT="0"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5000"/>
                        </a:lnSpc>
                      </a:pPr>
                      <a:r>
                        <a:rPr lang="en-IE" sz="1150" b="1" kern="1200" dirty="0">
                          <a:solidFill>
                            <a:schemeClr val="bg1">
                              <a:lumMod val="50000"/>
                            </a:schemeClr>
                          </a:solidFill>
                          <a:latin typeface="+mn-lt"/>
                        </a:rPr>
                        <a:t>1</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1</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1</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1</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1</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solidFill>
                      <a:srgbClr val="91C2FF">
                        <a:alpha val="20000"/>
                      </a:srgbClr>
                    </a:solidFill>
                  </a:tcPr>
                </a:tc>
                <a:extLst>
                  <a:ext uri="{0D108BD9-81ED-4DB2-BD59-A6C34878D82A}">
                    <a16:rowId xmlns:a16="http://schemas.microsoft.com/office/drawing/2014/main" val="3531795570"/>
                  </a:ext>
                </a:extLst>
              </a:tr>
              <a:tr h="173331">
                <a:tc>
                  <a:txBody>
                    <a:bodyPr/>
                    <a:lstStyle/>
                    <a:p>
                      <a:pPr algn="l" fontAlgn="ctr">
                        <a:lnSpc>
                          <a:spcPct val="85000"/>
                        </a:lnSpc>
                      </a:pPr>
                      <a:r>
                        <a:rPr lang="en-IE" sz="1150" b="1" u="none" strike="noStrike" kern="1200" dirty="0">
                          <a:solidFill>
                            <a:schemeClr val="bg1"/>
                          </a:solidFill>
                          <a:effectLst/>
                          <a:latin typeface="+mn-lt"/>
                          <a:ea typeface="+mn-ea"/>
                          <a:cs typeface="+mn-cs"/>
                        </a:rPr>
                        <a:t>Fruit/Veg</a:t>
                      </a:r>
                    </a:p>
                  </a:txBody>
                  <a:tcPr marL="45720" marR="45720" marT="0"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1</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1</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1</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1</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1</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solidFill>
                      <a:srgbClr val="91C2FF">
                        <a:alpha val="20000"/>
                      </a:srgbClr>
                    </a:solidFill>
                  </a:tcPr>
                </a:tc>
                <a:extLst>
                  <a:ext uri="{0D108BD9-81ED-4DB2-BD59-A6C34878D82A}">
                    <a16:rowId xmlns:a16="http://schemas.microsoft.com/office/drawing/2014/main" val="1104582753"/>
                  </a:ext>
                </a:extLst>
              </a:tr>
              <a:tr h="173331">
                <a:tc>
                  <a:txBody>
                    <a:bodyPr/>
                    <a:lstStyle/>
                    <a:p>
                      <a:pPr marL="0" marR="0">
                        <a:lnSpc>
                          <a:spcPct val="115000"/>
                        </a:lnSpc>
                        <a:spcBef>
                          <a:spcPts val="0"/>
                        </a:spcBef>
                        <a:spcAft>
                          <a:spcPts val="0"/>
                        </a:spcAft>
                      </a:pPr>
                      <a:r>
                        <a:rPr lang="en-IE" sz="1150" b="1" u="none" strike="noStrike" kern="1200" dirty="0">
                          <a:solidFill>
                            <a:schemeClr val="bg1"/>
                          </a:solidFill>
                          <a:effectLst/>
                          <a:latin typeface="+mn-lt"/>
                          <a:ea typeface="+mn-ea"/>
                          <a:cs typeface="+mn-cs"/>
                        </a:rPr>
                        <a:t>Allergies/food intolerances</a:t>
                      </a:r>
                    </a:p>
                  </a:txBody>
                  <a:tcPr marL="55414" marR="55414" marT="0" marB="0" anchor="b">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5000"/>
                        </a:lnSpc>
                      </a:pPr>
                      <a:r>
                        <a:rPr lang="en-US" sz="1150" b="1" kern="1200" dirty="0">
                          <a:solidFill>
                            <a:schemeClr val="bg1">
                              <a:lumMod val="50000"/>
                            </a:schemeClr>
                          </a:solidFill>
                          <a:latin typeface="+mn-lt"/>
                          <a:ea typeface="+mn-ea"/>
                          <a:cs typeface="+mn-cs"/>
                        </a:rPr>
                        <a:t>-</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5000"/>
                        </a:lnSpc>
                      </a:pPr>
                      <a:r>
                        <a:rPr lang="en-US" sz="1150" b="1" kern="1200" dirty="0">
                          <a:solidFill>
                            <a:schemeClr val="bg1">
                              <a:lumMod val="50000"/>
                            </a:schemeClr>
                          </a:solidFill>
                          <a:latin typeface="+mn-lt"/>
                          <a:ea typeface="+mn-ea"/>
                          <a:cs typeface="+mn-cs"/>
                        </a:rPr>
                        <a:t>-</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algn="ctr">
                        <a:lnSpc>
                          <a:spcPct val="85000"/>
                        </a:lnSpc>
                      </a:pPr>
                      <a:r>
                        <a:rPr lang="en-US" sz="1150" b="1" kern="1200" dirty="0">
                          <a:solidFill>
                            <a:schemeClr val="bg1">
                              <a:lumMod val="50000"/>
                            </a:schemeClr>
                          </a:solidFill>
                          <a:latin typeface="+mn-lt"/>
                          <a:ea typeface="+mn-ea"/>
                          <a:cs typeface="+mn-cs"/>
                        </a:rPr>
                        <a:t>-</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5000"/>
                        </a:lnSpc>
                      </a:pPr>
                      <a:r>
                        <a:rPr lang="en-US" sz="1150" b="1" kern="1200" dirty="0">
                          <a:solidFill>
                            <a:schemeClr val="bg1">
                              <a:lumMod val="50000"/>
                            </a:schemeClr>
                          </a:solidFill>
                          <a:latin typeface="+mn-lt"/>
                          <a:ea typeface="+mn-ea"/>
                          <a:cs typeface="+mn-cs"/>
                        </a:rPr>
                        <a:t>-</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5000"/>
                        </a:lnSpc>
                      </a:pPr>
                      <a:r>
                        <a:rPr lang="en-US" sz="1150" b="1" kern="1200" dirty="0">
                          <a:solidFill>
                            <a:schemeClr val="bg1">
                              <a:lumMod val="50000"/>
                            </a:schemeClr>
                          </a:solidFill>
                          <a:latin typeface="+mn-lt"/>
                          <a:ea typeface="+mn-ea"/>
                          <a:cs typeface="+mn-cs"/>
                        </a:rPr>
                        <a:t>-</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algn="ctr">
                        <a:lnSpc>
                          <a:spcPct val="85000"/>
                        </a:lnSpc>
                      </a:pPr>
                      <a:r>
                        <a:rPr lang="en-US" sz="1150" b="1" kern="1200" dirty="0">
                          <a:solidFill>
                            <a:schemeClr val="bg1">
                              <a:lumMod val="50000"/>
                            </a:schemeClr>
                          </a:solidFill>
                          <a:latin typeface="+mn-lt"/>
                          <a:ea typeface="+mn-ea"/>
                          <a:cs typeface="+mn-cs"/>
                        </a:rPr>
                        <a:t>-</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5000"/>
                        </a:lnSpc>
                      </a:pPr>
                      <a:r>
                        <a:rPr lang="en-US" sz="1150" b="1" kern="1200" dirty="0">
                          <a:solidFill>
                            <a:schemeClr val="bg1">
                              <a:lumMod val="50000"/>
                            </a:schemeClr>
                          </a:solidFill>
                          <a:latin typeface="+mn-lt"/>
                          <a:ea typeface="+mn-ea"/>
                          <a:cs typeface="+mn-cs"/>
                        </a:rPr>
                        <a:t>-</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5000"/>
                        </a:lnSpc>
                      </a:pPr>
                      <a:r>
                        <a:rPr lang="en-US" sz="1150" b="1" kern="1200" dirty="0">
                          <a:solidFill>
                            <a:schemeClr val="bg1">
                              <a:lumMod val="50000"/>
                            </a:schemeClr>
                          </a:solidFill>
                          <a:latin typeface="+mn-lt"/>
                          <a:ea typeface="+mn-ea"/>
                          <a:cs typeface="+mn-cs"/>
                        </a:rPr>
                        <a:t>-</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algn="ctr">
                        <a:lnSpc>
                          <a:spcPct val="85000"/>
                        </a:lnSpc>
                      </a:pPr>
                      <a:r>
                        <a:rPr lang="en-US" sz="1150" b="1" kern="1200" dirty="0">
                          <a:solidFill>
                            <a:schemeClr val="bg1">
                              <a:lumMod val="50000"/>
                            </a:schemeClr>
                          </a:solidFill>
                          <a:latin typeface="+mn-lt"/>
                          <a:ea typeface="+mn-ea"/>
                          <a:cs typeface="+mn-cs"/>
                        </a:rPr>
                        <a:t>-</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solidFill>
                      <a:srgbClr val="91C2FF">
                        <a:alpha val="20000"/>
                      </a:srgbClr>
                    </a:solidFill>
                  </a:tcPr>
                </a:tc>
                <a:extLst>
                  <a:ext uri="{0D108BD9-81ED-4DB2-BD59-A6C34878D82A}">
                    <a16:rowId xmlns:a16="http://schemas.microsoft.com/office/drawing/2014/main" val="141975990"/>
                  </a:ext>
                </a:extLst>
              </a:tr>
              <a:tr h="173331">
                <a:tc>
                  <a:txBody>
                    <a:bodyPr/>
                    <a:lstStyle/>
                    <a:p>
                      <a:pPr algn="l" fontAlgn="ctr">
                        <a:lnSpc>
                          <a:spcPct val="85000"/>
                        </a:lnSpc>
                      </a:pPr>
                      <a:r>
                        <a:rPr lang="en-IE" sz="1150" b="1" u="none" strike="noStrike" kern="1200" dirty="0">
                          <a:solidFill>
                            <a:schemeClr val="bg1"/>
                          </a:solidFill>
                          <a:effectLst/>
                          <a:latin typeface="+mn-lt"/>
                          <a:ea typeface="+mn-ea"/>
                          <a:cs typeface="+mn-cs"/>
                        </a:rPr>
                        <a:t>Other</a:t>
                      </a:r>
                    </a:p>
                  </a:txBody>
                  <a:tcPr marL="45720" marR="45720" marT="0"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5000"/>
                        </a:lnSpc>
                      </a:pPr>
                      <a:r>
                        <a:rPr lang="en-IE" sz="1150" b="1" kern="1200" dirty="0">
                          <a:solidFill>
                            <a:schemeClr val="bg1">
                              <a:lumMod val="50000"/>
                            </a:schemeClr>
                          </a:solidFill>
                          <a:latin typeface="+mn-lt"/>
                        </a:rPr>
                        <a:t>4</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3</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3</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3</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5</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3</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solidFill>
                      <a:srgbClr val="91C2FF">
                        <a:alpha val="20000"/>
                      </a:srgbClr>
                    </a:solidFill>
                  </a:tcPr>
                </a:tc>
                <a:extLst>
                  <a:ext uri="{0D108BD9-81ED-4DB2-BD59-A6C34878D82A}">
                    <a16:rowId xmlns:a16="http://schemas.microsoft.com/office/drawing/2014/main" val="94843340"/>
                  </a:ext>
                </a:extLst>
              </a:tr>
              <a:tr h="173331">
                <a:tc>
                  <a:txBody>
                    <a:bodyPr/>
                    <a:lstStyle/>
                    <a:p>
                      <a:pPr algn="l" fontAlgn="ctr">
                        <a:lnSpc>
                          <a:spcPct val="85000"/>
                        </a:lnSpc>
                      </a:pPr>
                      <a:r>
                        <a:rPr lang="en-IE" sz="1150" b="1" u="none" strike="noStrike" dirty="0">
                          <a:solidFill>
                            <a:schemeClr val="bg1"/>
                          </a:solidFill>
                          <a:effectLst/>
                          <a:latin typeface="+mn-lt"/>
                        </a:rPr>
                        <a:t>Don’t know/ can’t remember</a:t>
                      </a:r>
                      <a:endParaRPr lang="en-IE" sz="1150" b="1" i="0" u="none" strike="noStrike" dirty="0">
                        <a:solidFill>
                          <a:schemeClr val="bg1"/>
                        </a:solidFill>
                        <a:effectLst/>
                        <a:latin typeface="+mn-lt"/>
                      </a:endParaRPr>
                    </a:p>
                  </a:txBody>
                  <a:tcPr marL="45720" marR="45720" marT="0"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3</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1</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3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3</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2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2</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4</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3</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5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solidFill>
                      <a:srgbClr val="91C2FF">
                        <a:alpha val="20000"/>
                      </a:srgbClr>
                    </a:solidFill>
                  </a:tcPr>
                </a:tc>
                <a:extLst>
                  <a:ext uri="{0D108BD9-81ED-4DB2-BD59-A6C34878D82A}">
                    <a16:rowId xmlns:a16="http://schemas.microsoft.com/office/drawing/2014/main" val="3300430652"/>
                  </a:ext>
                </a:extLst>
              </a:tr>
              <a:tr h="173331">
                <a:tc>
                  <a:txBody>
                    <a:bodyPr/>
                    <a:lstStyle/>
                    <a:p>
                      <a:pPr algn="l" fontAlgn="ctr">
                        <a:lnSpc>
                          <a:spcPct val="85000"/>
                        </a:lnSpc>
                      </a:pPr>
                      <a:r>
                        <a:rPr lang="en-IE" sz="1150" b="1" u="none" strike="noStrike" kern="1200" dirty="0">
                          <a:solidFill>
                            <a:schemeClr val="bg1"/>
                          </a:solidFill>
                          <a:effectLst/>
                          <a:latin typeface="+mn-lt"/>
                          <a:ea typeface="+mn-ea"/>
                          <a:cs typeface="+mn-cs"/>
                        </a:rPr>
                        <a:t>None</a:t>
                      </a:r>
                    </a:p>
                  </a:txBody>
                  <a:tcPr marL="45720" marR="45720" marT="0" marB="0" anchor="ctr">
                    <a:lnR w="38100" cap="flat" cmpd="sng" algn="ctr">
                      <a:solidFill>
                        <a:schemeClr val="bg1"/>
                      </a:solidFill>
                      <a:prstDash val="solid"/>
                      <a:round/>
                      <a:headEnd type="none" w="med" len="med"/>
                      <a:tailEnd type="none" w="med" len="med"/>
                    </a:lnR>
                    <a:solidFill>
                      <a:schemeClr val="bg1">
                        <a:lumMod val="65000"/>
                      </a:schemeClr>
                    </a:solidFill>
                  </a:tcPr>
                </a:tc>
                <a:tc>
                  <a:txBody>
                    <a:bodyPr/>
                    <a:lstStyle/>
                    <a:p>
                      <a:pPr algn="ctr">
                        <a:lnSpc>
                          <a:spcPct val="85000"/>
                        </a:lnSpc>
                      </a:pPr>
                      <a:r>
                        <a:rPr lang="en-IE" sz="1150" b="1" kern="1200" dirty="0">
                          <a:solidFill>
                            <a:schemeClr val="bg1">
                              <a:lumMod val="50000"/>
                            </a:schemeClr>
                          </a:solidFill>
                          <a:latin typeface="+mn-lt"/>
                        </a:rPr>
                        <a:t>6</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6</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6</a:t>
                      </a:r>
                      <a:endParaRPr lang="en-IE" sz="1150" b="1" kern="1200" dirty="0">
                        <a:solidFill>
                          <a:schemeClr val="bg1">
                            <a:lumMod val="50000"/>
                          </a:schemeClr>
                        </a:solidFill>
                        <a:latin typeface="+mn-lt"/>
                        <a:ea typeface="+mn-ea"/>
                        <a:cs typeface="+mn-cs"/>
                      </a:endParaRPr>
                    </a:p>
                  </a:txBody>
                  <a:tcPr marL="45720" marR="45720" marT="0" marB="0" anchor="ctr">
                    <a:solidFill>
                      <a:srgbClr val="009D9C">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11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85000"/>
                        </a:lnSpc>
                      </a:pPr>
                      <a:r>
                        <a:rPr lang="en-IE" sz="1150" b="1" kern="1200" dirty="0">
                          <a:solidFill>
                            <a:schemeClr val="bg1">
                              <a:lumMod val="50000"/>
                            </a:schemeClr>
                          </a:solidFill>
                          <a:latin typeface="+mn-lt"/>
                        </a:rPr>
                        <a:t>5</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1</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4</a:t>
                      </a:r>
                      <a:endParaRPr lang="en-IE" sz="1150" b="1" kern="1200" dirty="0">
                        <a:solidFill>
                          <a:schemeClr val="bg1">
                            <a:lumMod val="50000"/>
                          </a:schemeClr>
                        </a:solidFill>
                        <a:latin typeface="+mn-lt"/>
                        <a:ea typeface="+mn-ea"/>
                        <a:cs typeface="+mn-cs"/>
                      </a:endParaRPr>
                    </a:p>
                  </a:txBody>
                  <a:tcPr marL="45720" marR="45720" marT="0" marB="0" anchor="ctr">
                    <a:solidFill>
                      <a:srgbClr val="F1BE48">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4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lnR w="38100" cap="flat" cmpd="sng" algn="ctr">
                      <a:solidFill>
                        <a:schemeClr val="bg1"/>
                      </a:solidFill>
                      <a:prstDash val="solid"/>
                      <a:round/>
                      <a:headEnd type="none" w="med" len="med"/>
                      <a:tailEnd type="none" w="med" len="med"/>
                    </a:lnR>
                    <a:solidFill>
                      <a:srgbClr val="F1BE48">
                        <a:alpha val="20000"/>
                      </a:srgbClr>
                    </a:solidFill>
                  </a:tcPr>
                </a:tc>
                <a:tc>
                  <a:txBody>
                    <a:bodyPr/>
                    <a:lstStyle/>
                    <a:p>
                      <a:pPr algn="ctr">
                        <a:lnSpc>
                          <a:spcPct val="85000"/>
                        </a:lnSpc>
                      </a:pPr>
                      <a:r>
                        <a:rPr lang="en-IE" sz="1150" b="1" kern="1200" dirty="0">
                          <a:solidFill>
                            <a:schemeClr val="bg1">
                              <a:lumMod val="50000"/>
                            </a:schemeClr>
                          </a:solidFill>
                          <a:latin typeface="+mn-lt"/>
                        </a:rPr>
                        <a:t>6</a:t>
                      </a:r>
                      <a:endParaRPr lang="en-IE" sz="1150" b="1" kern="1200" dirty="0">
                        <a:solidFill>
                          <a:schemeClr val="bg1">
                            <a:lumMod val="50000"/>
                          </a:schemeClr>
                        </a:solidFill>
                        <a:latin typeface="+mn-lt"/>
                        <a:ea typeface="+mn-ea"/>
                        <a:cs typeface="+mn-cs"/>
                      </a:endParaRPr>
                    </a:p>
                  </a:txBody>
                  <a:tcPr marL="45720" marR="45720"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13</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algn="ctr">
                        <a:lnSpc>
                          <a:spcPct val="85000"/>
                        </a:lnSpc>
                      </a:pPr>
                      <a:r>
                        <a:rPr lang="en-IE" sz="1150" b="1" kern="1200" dirty="0">
                          <a:solidFill>
                            <a:schemeClr val="bg1">
                              <a:lumMod val="50000"/>
                            </a:schemeClr>
                          </a:solidFill>
                          <a:latin typeface="+mn-lt"/>
                        </a:rPr>
                        <a:t>11</a:t>
                      </a:r>
                      <a:endParaRPr lang="en-IE" sz="1150" b="1" kern="1200" dirty="0">
                        <a:solidFill>
                          <a:schemeClr val="bg1">
                            <a:lumMod val="50000"/>
                          </a:schemeClr>
                        </a:solidFill>
                        <a:latin typeface="+mn-lt"/>
                        <a:ea typeface="+mn-ea"/>
                        <a:cs typeface="+mn-cs"/>
                      </a:endParaRPr>
                    </a:p>
                  </a:txBody>
                  <a:tcPr marL="45720" marR="45720" marT="0" marB="0" anchor="ctr">
                    <a:solidFill>
                      <a:srgbClr val="91C2FF">
                        <a:alpha val="20000"/>
                      </a:srgbClr>
                    </a:solidFill>
                  </a:tcPr>
                </a:tc>
                <a:tc>
                  <a:txBody>
                    <a:bodyPr/>
                    <a:lstStyle/>
                    <a:p>
                      <a:pPr marL="0" marR="0" algn="ctr">
                        <a:lnSpc>
                          <a:spcPct val="115000"/>
                        </a:lnSpc>
                        <a:spcBef>
                          <a:spcPts val="0"/>
                        </a:spcBef>
                        <a:spcAft>
                          <a:spcPts val="0"/>
                        </a:spcAft>
                      </a:pPr>
                      <a:r>
                        <a:rPr lang="en-IE" sz="1150" b="1" dirty="0">
                          <a:solidFill>
                            <a:srgbClr val="7F7F7F"/>
                          </a:solidFill>
                          <a:effectLst/>
                          <a:latin typeface="+mn-lt"/>
                          <a:ea typeface="Times New Roman" panose="02020603050405020304" pitchFamily="18" charset="0"/>
                          <a:cs typeface="Arial" panose="020B0604020202020204" pitchFamily="34" charset="0"/>
                        </a:rPr>
                        <a:t>22 </a:t>
                      </a:r>
                      <a:endParaRPr lang="en-IE" sz="1150" b="1" dirty="0">
                        <a:solidFill>
                          <a:srgbClr val="7F7F7F"/>
                        </a:solidFill>
                        <a:effectLst/>
                        <a:latin typeface="+mn-lt"/>
                        <a:ea typeface="Calibri" panose="020F0502020204030204" pitchFamily="34" charset="0"/>
                        <a:cs typeface="Arial" panose="020B0604020202020204" pitchFamily="34" charset="0"/>
                      </a:endParaRPr>
                    </a:p>
                  </a:txBody>
                  <a:tcPr marL="68580" marR="68580" marT="0" marB="0" anchor="b">
                    <a:solidFill>
                      <a:srgbClr val="91C2FF">
                        <a:alpha val="20000"/>
                      </a:srgbClr>
                    </a:solidFill>
                  </a:tcPr>
                </a:tc>
                <a:extLst>
                  <a:ext uri="{0D108BD9-81ED-4DB2-BD59-A6C34878D82A}">
                    <a16:rowId xmlns:a16="http://schemas.microsoft.com/office/drawing/2014/main" val="3108320968"/>
                  </a:ext>
                </a:extLst>
              </a:tr>
            </a:tbl>
          </a:graphicData>
        </a:graphic>
      </p:graphicFrame>
      <p:sp>
        <p:nvSpPr>
          <p:cNvPr id="15" name="Slide Number Placeholder 3">
            <a:extLst>
              <a:ext uri="{FF2B5EF4-FFF2-40B4-BE49-F238E27FC236}">
                <a16:creationId xmlns:a16="http://schemas.microsoft.com/office/drawing/2014/main" id="{B7CACE5C-A950-4E4D-87D1-69E7D192A839}"/>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21</a:t>
            </a:fld>
            <a:r>
              <a:rPr lang="en-GB" dirty="0"/>
              <a:t> ‒ </a:t>
            </a:r>
          </a:p>
        </p:txBody>
      </p:sp>
      <p:sp>
        <p:nvSpPr>
          <p:cNvPr id="2" name="TextBox 1">
            <a:extLst>
              <a:ext uri="{FF2B5EF4-FFF2-40B4-BE49-F238E27FC236}">
                <a16:creationId xmlns:a16="http://schemas.microsoft.com/office/drawing/2014/main" id="{6D4CD489-4BF7-4829-853D-0E54AF8273E9}"/>
              </a:ext>
            </a:extLst>
          </p:cNvPr>
          <p:cNvSpPr txBox="1"/>
          <p:nvPr/>
        </p:nvSpPr>
        <p:spPr>
          <a:xfrm>
            <a:off x="9679774" y="5879592"/>
            <a:ext cx="2512226" cy="230832"/>
          </a:xfrm>
          <a:prstGeom prst="rect">
            <a:avLst/>
          </a:prstGeom>
          <a:noFill/>
        </p:spPr>
        <p:txBody>
          <a:bodyPr wrap="none" rtlCol="0">
            <a:spAutoFit/>
          </a:bodyPr>
          <a:lstStyle/>
          <a:p>
            <a:r>
              <a:rPr lang="en-US" sz="900" i="1" dirty="0"/>
              <a:t>*Others less than 1% of ST21 total not shown</a:t>
            </a:r>
            <a:endParaRPr lang="en-IE" sz="900" i="1" dirty="0"/>
          </a:p>
        </p:txBody>
      </p:sp>
    </p:spTree>
    <p:extLst>
      <p:ext uri="{BB962C8B-B14F-4D97-AF65-F5344CB8AC3E}">
        <p14:creationId xmlns:p14="http://schemas.microsoft.com/office/powerpoint/2010/main" val="74737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B325E48-2784-45BB-A37D-E8091FFC4B0B}"/>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Healthy Eating - Main Issue Of Concern – By Age group</a:t>
            </a:r>
          </a:p>
        </p:txBody>
      </p:sp>
      <p:sp>
        <p:nvSpPr>
          <p:cNvPr id="11" name="Text Placeholder 10">
            <a:extLst>
              <a:ext uri="{FF2B5EF4-FFF2-40B4-BE49-F238E27FC236}">
                <a16:creationId xmlns:a16="http://schemas.microsoft.com/office/drawing/2014/main" id="{0F5D10FC-D375-41B4-AA45-255B05FDE695}"/>
              </a:ext>
            </a:extLst>
          </p:cNvPr>
          <p:cNvSpPr>
            <a:spLocks noGrp="1"/>
          </p:cNvSpPr>
          <p:nvPr>
            <p:ph type="body" sz="quarter" idx="15"/>
          </p:nvPr>
        </p:nvSpPr>
        <p:spPr>
          <a:xfrm>
            <a:off x="404786" y="883335"/>
            <a:ext cx="11277406" cy="323165"/>
          </a:xfrm>
        </p:spPr>
        <p:txBody>
          <a:bodyPr/>
          <a:lstStyle/>
          <a:p>
            <a:r>
              <a:rPr lang="en-IE" dirty="0">
                <a:latin typeface="HelveticaNeueLT Std Lt Cn" panose="020B0406020202030204" charset="0"/>
              </a:rPr>
              <a:t>Concern about weight management continues to decline in ST 21 to 4%. Sugar intake is the top concern among 15-24s.</a:t>
            </a:r>
          </a:p>
        </p:txBody>
      </p:sp>
      <p:sp>
        <p:nvSpPr>
          <p:cNvPr id="12" name="Text Placeholder 11">
            <a:extLst>
              <a:ext uri="{FF2B5EF4-FFF2-40B4-BE49-F238E27FC236}">
                <a16:creationId xmlns:a16="http://schemas.microsoft.com/office/drawing/2014/main" id="{59500EBA-F347-4746-8099-102BA1A393AF}"/>
              </a:ext>
            </a:extLst>
          </p:cNvPr>
          <p:cNvSpPr>
            <a:spLocks noGrp="1"/>
          </p:cNvSpPr>
          <p:nvPr>
            <p:ph type="body" sz="quarter" idx="17"/>
          </p:nvPr>
        </p:nvSpPr>
        <p:spPr>
          <a:xfrm>
            <a:off x="506896" y="5909846"/>
            <a:ext cx="8686800" cy="338554"/>
          </a:xfrm>
        </p:spPr>
        <p:txBody>
          <a:bodyPr/>
          <a:lstStyle/>
          <a:p>
            <a:r>
              <a:rPr lang="en-IE" dirty="0"/>
              <a:t>Q.19	What one healthy eating issue are you most concerned about? (Unprompted)	</a:t>
            </a:r>
          </a:p>
          <a:p>
            <a:r>
              <a:rPr lang="en-IE" dirty="0"/>
              <a:t>Base:	All Respondents:  803</a:t>
            </a:r>
          </a:p>
        </p:txBody>
      </p:sp>
      <p:graphicFrame>
        <p:nvGraphicFramePr>
          <p:cNvPr id="15" name="Table 14">
            <a:extLst>
              <a:ext uri="{FF2B5EF4-FFF2-40B4-BE49-F238E27FC236}">
                <a16:creationId xmlns:a16="http://schemas.microsoft.com/office/drawing/2014/main" id="{6C9CF288-120D-4FB9-86CB-708A670467D6}"/>
              </a:ext>
            </a:extLst>
          </p:cNvPr>
          <p:cNvGraphicFramePr>
            <a:graphicFrameLocks noGrp="1"/>
          </p:cNvGraphicFramePr>
          <p:nvPr>
            <p:extLst>
              <p:ext uri="{D42A27DB-BD31-4B8C-83A1-F6EECF244321}">
                <p14:modId xmlns:p14="http://schemas.microsoft.com/office/powerpoint/2010/main" val="3187716645"/>
              </p:ext>
            </p:extLst>
          </p:nvPr>
        </p:nvGraphicFramePr>
        <p:xfrm>
          <a:off x="309263" y="1432560"/>
          <a:ext cx="11532034" cy="4296933"/>
        </p:xfrm>
        <a:graphic>
          <a:graphicData uri="http://schemas.openxmlformats.org/drawingml/2006/table">
            <a:tbl>
              <a:tblPr firstRow="1" bandRow="1">
                <a:tableStyleId>{5C22544A-7EE6-4342-B048-85BDC9FD1C3A}</a:tableStyleId>
              </a:tblPr>
              <a:tblGrid>
                <a:gridCol w="4365705">
                  <a:extLst>
                    <a:ext uri="{9D8B030D-6E8A-4147-A177-3AD203B41FA5}">
                      <a16:colId xmlns:a16="http://schemas.microsoft.com/office/drawing/2014/main" val="1761372298"/>
                    </a:ext>
                  </a:extLst>
                </a:gridCol>
                <a:gridCol w="631803">
                  <a:extLst>
                    <a:ext uri="{9D8B030D-6E8A-4147-A177-3AD203B41FA5}">
                      <a16:colId xmlns:a16="http://schemas.microsoft.com/office/drawing/2014/main" val="1512006096"/>
                    </a:ext>
                  </a:extLst>
                </a:gridCol>
                <a:gridCol w="631803">
                  <a:extLst>
                    <a:ext uri="{9D8B030D-6E8A-4147-A177-3AD203B41FA5}">
                      <a16:colId xmlns:a16="http://schemas.microsoft.com/office/drawing/2014/main" val="2958994197"/>
                    </a:ext>
                  </a:extLst>
                </a:gridCol>
                <a:gridCol w="631803">
                  <a:extLst>
                    <a:ext uri="{9D8B030D-6E8A-4147-A177-3AD203B41FA5}">
                      <a16:colId xmlns:a16="http://schemas.microsoft.com/office/drawing/2014/main" val="150242267"/>
                    </a:ext>
                  </a:extLst>
                </a:gridCol>
                <a:gridCol w="631803">
                  <a:extLst>
                    <a:ext uri="{9D8B030D-6E8A-4147-A177-3AD203B41FA5}">
                      <a16:colId xmlns:a16="http://schemas.microsoft.com/office/drawing/2014/main" val="733170698"/>
                    </a:ext>
                  </a:extLst>
                </a:gridCol>
                <a:gridCol w="662731">
                  <a:extLst>
                    <a:ext uri="{9D8B030D-6E8A-4147-A177-3AD203B41FA5}">
                      <a16:colId xmlns:a16="http://schemas.microsoft.com/office/drawing/2014/main" val="623540443"/>
                    </a:ext>
                  </a:extLst>
                </a:gridCol>
                <a:gridCol w="662731">
                  <a:extLst>
                    <a:ext uri="{9D8B030D-6E8A-4147-A177-3AD203B41FA5}">
                      <a16:colId xmlns:a16="http://schemas.microsoft.com/office/drawing/2014/main" val="3152481799"/>
                    </a:ext>
                  </a:extLst>
                </a:gridCol>
                <a:gridCol w="662731">
                  <a:extLst>
                    <a:ext uri="{9D8B030D-6E8A-4147-A177-3AD203B41FA5}">
                      <a16:colId xmlns:a16="http://schemas.microsoft.com/office/drawing/2014/main" val="1158304533"/>
                    </a:ext>
                  </a:extLst>
                </a:gridCol>
                <a:gridCol w="662731">
                  <a:extLst>
                    <a:ext uri="{9D8B030D-6E8A-4147-A177-3AD203B41FA5}">
                      <a16:colId xmlns:a16="http://schemas.microsoft.com/office/drawing/2014/main" val="1743056428"/>
                    </a:ext>
                  </a:extLst>
                </a:gridCol>
                <a:gridCol w="662731">
                  <a:extLst>
                    <a:ext uri="{9D8B030D-6E8A-4147-A177-3AD203B41FA5}">
                      <a16:colId xmlns:a16="http://schemas.microsoft.com/office/drawing/2014/main" val="709451516"/>
                    </a:ext>
                  </a:extLst>
                </a:gridCol>
                <a:gridCol w="662731">
                  <a:extLst>
                    <a:ext uri="{9D8B030D-6E8A-4147-A177-3AD203B41FA5}">
                      <a16:colId xmlns:a16="http://schemas.microsoft.com/office/drawing/2014/main" val="1425432912"/>
                    </a:ext>
                  </a:extLst>
                </a:gridCol>
                <a:gridCol w="662731">
                  <a:extLst>
                    <a:ext uri="{9D8B030D-6E8A-4147-A177-3AD203B41FA5}">
                      <a16:colId xmlns:a16="http://schemas.microsoft.com/office/drawing/2014/main" val="2491340967"/>
                    </a:ext>
                  </a:extLst>
                </a:gridCol>
              </a:tblGrid>
              <a:tr h="319802">
                <a:tc>
                  <a:txBody>
                    <a:bodyPr/>
                    <a:lstStyle/>
                    <a:p>
                      <a:pPr>
                        <a:lnSpc>
                          <a:spcPct val="90000"/>
                        </a:lnSpc>
                      </a:pPr>
                      <a:endParaRPr lang="en-IE" sz="1400" b="1" dirty="0">
                        <a:solidFill>
                          <a:schemeClr val="bg1"/>
                        </a:solidFill>
                        <a:latin typeface="HelveticaNeueLT Std Lt Cn" panose="020B0406020202030204" charset="0"/>
                      </a:endParaRPr>
                    </a:p>
                  </a:txBody>
                  <a:tcPr marL="60960" marR="60960" marT="0" marB="0" anchor="ctr"/>
                </a:tc>
                <a:tc gridSpan="4">
                  <a:txBody>
                    <a:bodyPr/>
                    <a:lstStyle/>
                    <a:p>
                      <a:pPr algn="ctr">
                        <a:lnSpc>
                          <a:spcPct val="90000"/>
                        </a:lnSpc>
                      </a:pPr>
                      <a:endParaRPr lang="en-IE" sz="1400" b="1" dirty="0">
                        <a:solidFill>
                          <a:schemeClr val="bg1"/>
                        </a:solidFill>
                        <a:latin typeface="HelveticaNeueLT Std Lt Cn" panose="020B0406020202030204" charset="0"/>
                      </a:endParaRPr>
                    </a:p>
                  </a:txBody>
                  <a:tcPr marL="60960" marR="60960" marT="0" marB="0" anchor="ctr">
                    <a:lnR w="38100" cap="flat" cmpd="sng" algn="ctr">
                      <a:solidFill>
                        <a:schemeClr val="bg1"/>
                      </a:solidFill>
                      <a:prstDash val="solid"/>
                      <a:round/>
                      <a:headEnd type="none" w="med" len="med"/>
                      <a:tailEnd type="none" w="med" len="med"/>
                    </a:lnR>
                  </a:tcPr>
                </a:tc>
                <a:tc hMerge="1">
                  <a:txBody>
                    <a:bodyPr/>
                    <a:lstStyle/>
                    <a:p>
                      <a:pPr algn="ctr">
                        <a:lnSpc>
                          <a:spcPct val="90000"/>
                        </a:lnSpc>
                      </a:pPr>
                      <a:endParaRPr lang="en-IE" sz="1400" b="1" dirty="0">
                        <a:solidFill>
                          <a:schemeClr val="bg1"/>
                        </a:solidFill>
                        <a:latin typeface="+mn-lt"/>
                      </a:endParaRPr>
                    </a:p>
                  </a:txBody>
                  <a:tcPr marL="60960" marR="60960" marT="0" marB="0" anchor="ctr"/>
                </a:tc>
                <a:tc hMerge="1">
                  <a:txBody>
                    <a:bodyPr/>
                    <a:lstStyle/>
                    <a:p>
                      <a:pPr algn="ctr">
                        <a:lnSpc>
                          <a:spcPct val="90000"/>
                        </a:lnSpc>
                      </a:pPr>
                      <a:endParaRPr lang="en-IE" sz="1400" b="1" dirty="0">
                        <a:solidFill>
                          <a:schemeClr val="bg1"/>
                        </a:solidFill>
                        <a:latin typeface="+mn-lt"/>
                      </a:endParaRPr>
                    </a:p>
                  </a:txBody>
                  <a:tcPr marL="60960" marR="60960" marT="0" marB="0" anchor="ctr"/>
                </a:tc>
                <a:tc hMerge="1">
                  <a:txBody>
                    <a:bodyPr/>
                    <a:lstStyle/>
                    <a:p>
                      <a:pPr algn="ctr">
                        <a:lnSpc>
                          <a:spcPct val="90000"/>
                        </a:lnSpc>
                      </a:pPr>
                      <a:endParaRPr lang="en-IE" sz="1400" b="1" dirty="0">
                        <a:solidFill>
                          <a:schemeClr val="bg1"/>
                        </a:solidFill>
                        <a:latin typeface="+mn-lt"/>
                      </a:endParaRPr>
                    </a:p>
                  </a:txBody>
                  <a:tcPr marL="60960" marR="60960" marT="0" marB="0" anchor="ctr">
                    <a:lnR w="38100" cap="flat" cmpd="sng" algn="ctr">
                      <a:solidFill>
                        <a:schemeClr val="bg1"/>
                      </a:solidFill>
                      <a:prstDash val="solid"/>
                      <a:round/>
                      <a:headEnd type="none" w="med" len="med"/>
                      <a:tailEnd type="none" w="med" len="med"/>
                    </a:lnR>
                  </a:tcPr>
                </a:tc>
                <a:tc gridSpan="7">
                  <a:txBody>
                    <a:bodyPr/>
                    <a:lstStyle/>
                    <a:p>
                      <a:pPr algn="ctr">
                        <a:lnSpc>
                          <a:spcPct val="90000"/>
                        </a:lnSpc>
                      </a:pPr>
                      <a:r>
                        <a:rPr lang="en-IE" sz="1400" b="1" dirty="0">
                          <a:solidFill>
                            <a:schemeClr val="bg1"/>
                          </a:solidFill>
                          <a:latin typeface="HelveticaNeueLT Std Lt Cn" panose="020B0406020202030204" charset="0"/>
                        </a:rPr>
                        <a:t>Age</a:t>
                      </a:r>
                    </a:p>
                  </a:txBody>
                  <a:tcPr marL="60960" marR="60960" marT="0" marB="0" anchor="ctr">
                    <a:lnL w="38100" cap="flat" cmpd="sng" algn="ctr">
                      <a:solidFill>
                        <a:schemeClr val="bg1"/>
                      </a:solidFill>
                      <a:prstDash val="solid"/>
                      <a:round/>
                      <a:headEnd type="none" w="med" len="med"/>
                      <a:tailEnd type="none" w="med" len="med"/>
                    </a:lnL>
                  </a:tcPr>
                </a:tc>
                <a:tc hMerge="1">
                  <a:txBody>
                    <a:bodyPr/>
                    <a:lstStyle/>
                    <a:p>
                      <a:pPr algn="ctr">
                        <a:lnSpc>
                          <a:spcPct val="90000"/>
                        </a:lnSpc>
                      </a:pPr>
                      <a:endParaRPr lang="en-IE" sz="1400" b="1" dirty="0">
                        <a:solidFill>
                          <a:schemeClr val="bg1"/>
                        </a:solidFill>
                        <a:latin typeface="+mn-lt"/>
                      </a:endParaRPr>
                    </a:p>
                  </a:txBody>
                  <a:tcPr marL="60960" marR="60960" marT="0" marB="0" anchor="ctr"/>
                </a:tc>
                <a:tc hMerge="1">
                  <a:txBody>
                    <a:bodyPr/>
                    <a:lstStyle/>
                    <a:p>
                      <a:pPr algn="ctr">
                        <a:lnSpc>
                          <a:spcPct val="90000"/>
                        </a:lnSpc>
                      </a:pPr>
                      <a:endParaRPr lang="en-IE" sz="1400" b="1" dirty="0">
                        <a:solidFill>
                          <a:schemeClr val="bg1"/>
                        </a:solidFill>
                        <a:latin typeface="+mn-lt"/>
                      </a:endParaRPr>
                    </a:p>
                  </a:txBody>
                  <a:tcPr marL="60960" marR="60960" marT="0" marB="0" anchor="ctr"/>
                </a:tc>
                <a:tc hMerge="1">
                  <a:txBody>
                    <a:bodyPr/>
                    <a:lstStyle/>
                    <a:p>
                      <a:pPr algn="ctr">
                        <a:lnSpc>
                          <a:spcPct val="90000"/>
                        </a:lnSpc>
                      </a:pPr>
                      <a:endParaRPr lang="en-IE" sz="1400" b="1" dirty="0">
                        <a:solidFill>
                          <a:schemeClr val="bg1"/>
                        </a:solidFill>
                        <a:latin typeface="+mn-lt"/>
                      </a:endParaRPr>
                    </a:p>
                  </a:txBody>
                  <a:tcPr marL="60960" marR="60960" marT="0" marB="0" anchor="ctr"/>
                </a:tc>
                <a:tc hMerge="1">
                  <a:txBody>
                    <a:bodyPr/>
                    <a:lstStyle/>
                    <a:p>
                      <a:pPr algn="ctr">
                        <a:lnSpc>
                          <a:spcPct val="90000"/>
                        </a:lnSpc>
                      </a:pPr>
                      <a:endParaRPr lang="en-IE" sz="1400" b="1" dirty="0">
                        <a:solidFill>
                          <a:schemeClr val="bg1"/>
                        </a:solidFill>
                        <a:latin typeface="+mn-lt"/>
                      </a:endParaRPr>
                    </a:p>
                  </a:txBody>
                  <a:tcPr marL="60960" marR="60960" marT="0" marB="0" anchor="ctr"/>
                </a:tc>
                <a:tc hMerge="1">
                  <a:txBody>
                    <a:bodyPr/>
                    <a:lstStyle/>
                    <a:p>
                      <a:pPr algn="ctr">
                        <a:lnSpc>
                          <a:spcPct val="90000"/>
                        </a:lnSpc>
                      </a:pPr>
                      <a:endParaRPr lang="en-IE" sz="1400" b="1" dirty="0">
                        <a:solidFill>
                          <a:schemeClr val="bg1"/>
                        </a:solidFill>
                        <a:latin typeface="+mn-lt"/>
                      </a:endParaRPr>
                    </a:p>
                  </a:txBody>
                  <a:tcPr marL="60960" marR="60960" marT="0" marB="0" anchor="ctr"/>
                </a:tc>
                <a:tc hMerge="1">
                  <a:txBody>
                    <a:bodyPr/>
                    <a:lstStyle/>
                    <a:p>
                      <a:pPr algn="ctr">
                        <a:lnSpc>
                          <a:spcPct val="90000"/>
                        </a:lnSpc>
                      </a:pPr>
                      <a:endParaRPr lang="en-IE" sz="1400" b="1" dirty="0">
                        <a:solidFill>
                          <a:schemeClr val="bg1"/>
                        </a:solidFill>
                        <a:latin typeface="+mn-lt"/>
                      </a:endParaRPr>
                    </a:p>
                  </a:txBody>
                  <a:tcPr marL="60960" marR="60960" marT="0" marB="0" anchor="ctr"/>
                </a:tc>
                <a:extLst>
                  <a:ext uri="{0D108BD9-81ED-4DB2-BD59-A6C34878D82A}">
                    <a16:rowId xmlns:a16="http://schemas.microsoft.com/office/drawing/2014/main" val="799476428"/>
                  </a:ext>
                </a:extLst>
              </a:tr>
              <a:tr h="261656">
                <a:tc>
                  <a:txBody>
                    <a:bodyPr/>
                    <a:lstStyle/>
                    <a:p>
                      <a:pPr>
                        <a:lnSpc>
                          <a:spcPct val="90000"/>
                        </a:lnSpc>
                      </a:pPr>
                      <a:endParaRPr lang="en-IE" sz="1400" b="1" dirty="0">
                        <a:solidFill>
                          <a:schemeClr val="bg1"/>
                        </a:solidFill>
                        <a:latin typeface="HelveticaNeueLT Std Lt Cn" panose="020B0406020202030204" charset="0"/>
                      </a:endParaRPr>
                    </a:p>
                  </a:txBody>
                  <a:tcPr marL="60960" marR="60960" marT="0" marB="0" anchor="ctr">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ST 18</a:t>
                      </a:r>
                    </a:p>
                  </a:txBody>
                  <a:tcPr marL="60960" marR="60960" marT="0" marB="0" anchor="ctr">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ST 19</a:t>
                      </a:r>
                    </a:p>
                  </a:txBody>
                  <a:tcPr marL="60960" marR="60960" marT="0" marB="0" anchor="ctr">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ST 20</a:t>
                      </a:r>
                    </a:p>
                  </a:txBody>
                  <a:tcPr marL="60960" marR="60960" marT="0" marB="0" anchor="ctr">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ST 21</a:t>
                      </a:r>
                    </a:p>
                  </a:txBody>
                  <a:tcPr marL="60960" marR="60960" marT="0" marB="0" anchor="ctr">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15-24</a:t>
                      </a:r>
                    </a:p>
                  </a:txBody>
                  <a:tcPr marL="60960" marR="60960" marT="0" marB="0" anchor="ctr">
                    <a:lnL w="38100" cap="flat" cmpd="sng" algn="ctr">
                      <a:solidFill>
                        <a:schemeClr val="bg1"/>
                      </a:solidFill>
                      <a:prstDash val="solid"/>
                      <a:round/>
                      <a:headEnd type="none" w="med" len="med"/>
                      <a:tailEnd type="none" w="med" len="med"/>
                    </a:lnL>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25-34</a:t>
                      </a:r>
                    </a:p>
                  </a:txBody>
                  <a:tcPr marL="60960" marR="60960" marT="0" marB="0" anchor="ctr">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35-44</a:t>
                      </a:r>
                    </a:p>
                  </a:txBody>
                  <a:tcPr marL="60960" marR="60960" marT="0" marB="0" anchor="ctr">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45-59</a:t>
                      </a:r>
                    </a:p>
                  </a:txBody>
                  <a:tcPr marL="60960" marR="60960" marT="0" marB="0" anchor="ctr">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50-54</a:t>
                      </a:r>
                    </a:p>
                  </a:txBody>
                  <a:tcPr marL="60960" marR="60960" marT="0" marB="0" anchor="ctr">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55-64</a:t>
                      </a:r>
                    </a:p>
                  </a:txBody>
                  <a:tcPr marL="60960" marR="60960" marT="0" marB="0" anchor="ctr">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65-74</a:t>
                      </a:r>
                    </a:p>
                  </a:txBody>
                  <a:tcPr marL="60960" marR="60960" marT="0" marB="0" anchor="ctr">
                    <a:lnB w="381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2362487610"/>
                  </a:ext>
                </a:extLst>
              </a:tr>
              <a:tr h="299451">
                <a:tc>
                  <a:txBody>
                    <a:bodyPr/>
                    <a:lstStyle/>
                    <a:p>
                      <a:pPr>
                        <a:lnSpc>
                          <a:spcPct val="90000"/>
                        </a:lnSpc>
                      </a:pPr>
                      <a:endParaRPr lang="en-IE" sz="1400" b="1" dirty="0">
                        <a:solidFill>
                          <a:schemeClr val="bg1"/>
                        </a:solidFill>
                        <a:latin typeface="HelveticaNeueLT Std Lt Cn" panose="020B0406020202030204" charset="0"/>
                      </a:endParaRPr>
                    </a:p>
                  </a:txBody>
                  <a:tcPr marL="60960" marR="60960" marT="0" marB="0">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400" b="1" kern="1200" dirty="0">
                          <a:solidFill>
                            <a:schemeClr val="bg1"/>
                          </a:solidFill>
                          <a:latin typeface="HelveticaNeueLT Std Lt Cn" panose="020B0406020202030204" charset="0"/>
                        </a:rPr>
                        <a:t>(805)</a:t>
                      </a:r>
                      <a:endParaRPr lang="en-IE" sz="1400" b="1" kern="1200" dirty="0">
                        <a:solidFill>
                          <a:schemeClr val="bg1"/>
                        </a:solidFill>
                        <a:latin typeface="HelveticaNeueLT Std Lt Cn" panose="020B0406020202030204" charset="0"/>
                        <a:ea typeface="+mn-ea"/>
                        <a:cs typeface="+mn-cs"/>
                      </a:endParaRPr>
                    </a:p>
                  </a:txBody>
                  <a:tcPr marL="60960" marR="60960" marT="0" marB="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400" b="1" kern="1200" dirty="0">
                          <a:solidFill>
                            <a:schemeClr val="bg1"/>
                          </a:solidFill>
                          <a:latin typeface="HelveticaNeueLT Std Lt Cn" panose="020B0406020202030204" charset="0"/>
                        </a:rPr>
                        <a:t>(808)</a:t>
                      </a:r>
                      <a:endParaRPr lang="en-IE" sz="1400" b="1" kern="1200" dirty="0">
                        <a:solidFill>
                          <a:schemeClr val="bg1"/>
                        </a:solidFill>
                        <a:latin typeface="HelveticaNeueLT Std Lt Cn" panose="020B0406020202030204" charset="0"/>
                        <a:ea typeface="+mn-ea"/>
                        <a:cs typeface="+mn-cs"/>
                      </a:endParaRPr>
                    </a:p>
                  </a:txBody>
                  <a:tcPr marL="60960" marR="60960" marT="0" marB="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400" b="1" kern="1200" dirty="0">
                          <a:solidFill>
                            <a:schemeClr val="bg1"/>
                          </a:solidFill>
                          <a:latin typeface="HelveticaNeueLT Std Lt Cn" panose="020B0406020202030204" charset="0"/>
                        </a:rPr>
                        <a:t>(813)</a:t>
                      </a:r>
                      <a:endParaRPr lang="en-IE" sz="1400" b="1" kern="1200" dirty="0">
                        <a:solidFill>
                          <a:schemeClr val="bg1"/>
                        </a:solidFill>
                        <a:latin typeface="HelveticaNeueLT Std Lt Cn" panose="020B0406020202030204" charset="0"/>
                        <a:ea typeface="+mn-ea"/>
                        <a:cs typeface="+mn-cs"/>
                      </a:endParaRPr>
                    </a:p>
                  </a:txBody>
                  <a:tcPr marL="60960" marR="60960" marT="0" marB="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400" b="1" kern="1200" dirty="0">
                          <a:solidFill>
                            <a:schemeClr val="bg1"/>
                          </a:solidFill>
                          <a:latin typeface="HelveticaNeueLT Std Lt Cn" panose="020B0406020202030204" charset="0"/>
                        </a:rPr>
                        <a:t>(803)</a:t>
                      </a:r>
                      <a:endParaRPr lang="en-IE" sz="1400" b="1" kern="1200" dirty="0">
                        <a:solidFill>
                          <a:schemeClr val="bg1"/>
                        </a:solidFill>
                        <a:latin typeface="HelveticaNeueLT Std Lt Cn" panose="020B0406020202030204" charset="0"/>
                        <a:ea typeface="+mn-ea"/>
                        <a:cs typeface="+mn-cs"/>
                      </a:endParaRPr>
                    </a:p>
                  </a:txBody>
                  <a:tcPr marL="60960" marR="60960"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rPr>
                        <a:t>(104)</a:t>
                      </a:r>
                    </a:p>
                  </a:txBody>
                  <a:tcPr marL="60960" marR="60960" marT="60960" marB="6096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rPr>
                        <a:t>(143)</a:t>
                      </a:r>
                    </a:p>
                  </a:txBody>
                  <a:tcPr marL="60960" marR="60960" marT="60960" marB="6096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rPr>
                        <a:t>(155)</a:t>
                      </a:r>
                    </a:p>
                  </a:txBody>
                  <a:tcPr marL="60960" marR="60960" marT="60960" marB="6096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rPr>
                        <a:t>(77)</a:t>
                      </a:r>
                    </a:p>
                  </a:txBody>
                  <a:tcPr marL="60960" marR="60960" marT="60960" marB="6096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rPr>
                        <a:t>(73)</a:t>
                      </a:r>
                    </a:p>
                  </a:txBody>
                  <a:tcPr marL="60960" marR="60960" marT="60960" marB="6096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rPr>
                        <a:t>(116)</a:t>
                      </a:r>
                    </a:p>
                  </a:txBody>
                  <a:tcPr marL="60960" marR="60960" marT="60960" marB="6096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IE" sz="1400" b="1" i="0" u="none" strike="noStrike" kern="1200" cap="none" spc="0" normalizeH="0" baseline="0" noProof="0" dirty="0">
                          <a:ln>
                            <a:noFill/>
                          </a:ln>
                          <a:solidFill>
                            <a:schemeClr val="bg1"/>
                          </a:solidFill>
                          <a:effectLst/>
                          <a:uLnTx/>
                          <a:uFillTx/>
                          <a:latin typeface="HelveticaNeueLT Std Lt Cn" panose="020B0406020202030204" charset="0"/>
                          <a:ea typeface="+mn-ea"/>
                          <a:cs typeface="+mn-cs"/>
                        </a:rPr>
                        <a:t>(135)</a:t>
                      </a:r>
                    </a:p>
                  </a:txBody>
                  <a:tcPr marL="60960" marR="60960" marT="60960" marB="6096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842621530"/>
                  </a:ext>
                </a:extLst>
              </a:tr>
              <a:tr h="261656">
                <a:tc>
                  <a:txBody>
                    <a:bodyPr/>
                    <a:lstStyle/>
                    <a:p>
                      <a:pPr>
                        <a:lnSpc>
                          <a:spcPct val="90000"/>
                        </a:lnSpc>
                      </a:pPr>
                      <a:endParaRPr lang="en-IE" sz="1400" b="1" dirty="0">
                        <a:solidFill>
                          <a:schemeClr val="bg1"/>
                        </a:solidFill>
                        <a:latin typeface="HelveticaNeueLT Std Lt Cn" panose="020B0406020202030204" charset="0"/>
                      </a:endParaRPr>
                    </a:p>
                  </a:txBody>
                  <a:tcPr marL="60960" marR="60960" marT="0" marB="0">
                    <a:lnT w="38100" cap="flat" cmpd="sng" algn="ctr">
                      <a:noFill/>
                      <a:prstDash val="solid"/>
                      <a:round/>
                      <a:headEnd type="none" w="med" len="med"/>
                      <a:tailEnd type="none" w="med" len="med"/>
                    </a:lnT>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T w="38100" cap="flat" cmpd="sng" algn="ctr">
                      <a:noFill/>
                      <a:prstDash val="solid"/>
                      <a:round/>
                      <a:headEnd type="none" w="med" len="med"/>
                      <a:tailEnd type="none" w="med" len="med"/>
                    </a:lnT>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T w="38100" cap="flat" cmpd="sng" algn="ctr">
                      <a:noFill/>
                      <a:prstDash val="solid"/>
                      <a:round/>
                      <a:headEnd type="none" w="med" len="med"/>
                      <a:tailEnd type="none" w="med" len="med"/>
                    </a:lnT>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T w="38100" cap="flat" cmpd="sng" algn="ctr">
                      <a:noFill/>
                      <a:prstDash val="solid"/>
                      <a:round/>
                      <a:headEnd type="none" w="med" len="med"/>
                      <a:tailEnd type="none" w="med" len="med"/>
                    </a:lnT>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T w="38100" cap="flat" cmpd="sng" algn="ctr">
                      <a:noFill/>
                      <a:prstDash val="solid"/>
                      <a:round/>
                      <a:headEnd type="none" w="med" len="med"/>
                      <a:tailEnd type="none" w="med" len="med"/>
                    </a:lnT>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T w="38100" cap="flat" cmpd="sng" algn="ctr">
                      <a:noFill/>
                      <a:prstDash val="solid"/>
                      <a:round/>
                      <a:headEnd type="none" w="med" len="med"/>
                      <a:tailEnd type="none" w="med" len="med"/>
                    </a:lnT>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T w="38100" cap="flat" cmpd="sng" algn="ctr">
                      <a:noFill/>
                      <a:prstDash val="solid"/>
                      <a:round/>
                      <a:headEnd type="none" w="med" len="med"/>
                      <a:tailEnd type="none" w="med" len="med"/>
                    </a:lnT>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T w="38100" cap="flat" cmpd="sng" algn="ctr">
                      <a:noFill/>
                      <a:prstDash val="solid"/>
                      <a:round/>
                      <a:headEnd type="none" w="med" len="med"/>
                      <a:tailEnd type="none" w="med" len="med"/>
                    </a:lnT>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T w="38100" cap="flat" cmpd="sng" algn="ctr">
                      <a:noFill/>
                      <a:prstDash val="solid"/>
                      <a:round/>
                      <a:headEnd type="none" w="med" len="med"/>
                      <a:tailEnd type="none" w="med" len="med"/>
                    </a:lnT>
                    <a:solidFill>
                      <a:schemeClr val="accent1"/>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T w="38100" cap="flat" cmpd="sng" algn="ctr">
                      <a:noFill/>
                      <a:prstDash val="solid"/>
                      <a:round/>
                      <a:headEnd type="none" w="med" len="med"/>
                      <a:tailEnd type="none" w="med" len="med"/>
                    </a:lnT>
                    <a:solidFill>
                      <a:schemeClr val="accent1"/>
                    </a:solidFill>
                  </a:tcPr>
                </a:tc>
                <a:extLst>
                  <a:ext uri="{0D108BD9-81ED-4DB2-BD59-A6C34878D82A}">
                    <a16:rowId xmlns:a16="http://schemas.microsoft.com/office/drawing/2014/main" val="3941155005"/>
                  </a:ext>
                </a:extLst>
              </a:tr>
              <a:tr h="348875">
                <a:tc>
                  <a:txBody>
                    <a:bodyPr/>
                    <a:lstStyle/>
                    <a:p>
                      <a:pPr algn="l" fontAlgn="ctr">
                        <a:lnSpc>
                          <a:spcPct val="90000"/>
                        </a:lnSpc>
                      </a:pPr>
                      <a:r>
                        <a:rPr lang="en-IE" sz="1400" b="0" u="none" strike="noStrike" dirty="0">
                          <a:solidFill>
                            <a:schemeClr val="bg1">
                              <a:lumMod val="50000"/>
                            </a:schemeClr>
                          </a:solidFill>
                          <a:effectLst/>
                          <a:latin typeface="HelveticaNeueLT Std Lt Cn" panose="020B0406020202030204" charset="0"/>
                        </a:rPr>
                        <a:t>Cholesterol/Blood pressure/Heart disease/Stroke</a:t>
                      </a:r>
                      <a:endParaRPr lang="en-IE" sz="1400" b="0" i="0" u="none" strike="noStrike" dirty="0">
                        <a:solidFill>
                          <a:schemeClr val="bg1">
                            <a:lumMod val="50000"/>
                          </a:schemeClr>
                        </a:solidFill>
                        <a:effectLst/>
                        <a:latin typeface="HelveticaNeueLT Std Lt Cn" panose="020B0406020202030204" charset="0"/>
                      </a:endParaRPr>
                    </a:p>
                  </a:txBody>
                  <a:tcPr marL="60960" marR="60960" marT="8467"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21</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14</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17</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16</a:t>
                      </a:r>
                    </a:p>
                  </a:txBody>
                  <a:tcPr marL="60960" marR="60960" marT="0" marB="0" anchor="ctr">
                    <a:lnR w="38100" cap="flat" cmpd="sng" algn="ctr">
                      <a:solidFill>
                        <a:schemeClr val="bg1"/>
                      </a:solidFill>
                      <a:prstDash val="solid"/>
                      <a:round/>
                      <a:headEnd type="none" w="med" len="med"/>
                      <a:tailEnd type="none" w="med" len="med"/>
                    </a:lnR>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7</a:t>
                      </a:r>
                    </a:p>
                  </a:txBody>
                  <a:tcPr marL="60960" marR="60960" marT="0" marB="0" anchor="ctr">
                    <a:lnL w="38100" cap="flat" cmpd="sng" algn="ctr">
                      <a:solidFill>
                        <a:schemeClr val="bg1"/>
                      </a:solidFill>
                      <a:prstDash val="solid"/>
                      <a:round/>
                      <a:headEnd type="none" w="med" len="med"/>
                      <a:tailEnd type="none" w="med" len="med"/>
                    </a:lnL>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10</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15</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21</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19</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22</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24</a:t>
                      </a:r>
                    </a:p>
                  </a:txBody>
                  <a:tcPr marL="60960" marR="60960" marT="0" marB="0" anchor="ctr"/>
                </a:tc>
                <a:extLst>
                  <a:ext uri="{0D108BD9-81ED-4DB2-BD59-A6C34878D82A}">
                    <a16:rowId xmlns:a16="http://schemas.microsoft.com/office/drawing/2014/main" val="2335798525"/>
                  </a:ext>
                </a:extLst>
              </a:tr>
              <a:tr h="348875">
                <a:tc>
                  <a:txBody>
                    <a:bodyPr/>
                    <a:lstStyle/>
                    <a:p>
                      <a:pPr algn="l" fontAlgn="ctr">
                        <a:lnSpc>
                          <a:spcPct val="90000"/>
                        </a:lnSpc>
                      </a:pPr>
                      <a:r>
                        <a:rPr lang="en-IE" sz="1400" b="0" u="none" strike="noStrike" dirty="0">
                          <a:solidFill>
                            <a:schemeClr val="bg1">
                              <a:lumMod val="50000"/>
                            </a:schemeClr>
                          </a:solidFill>
                          <a:effectLst/>
                          <a:latin typeface="HelveticaNeueLT Std Lt Cn" panose="020B0406020202030204" charset="0"/>
                        </a:rPr>
                        <a:t>Fats in food/ Fat content/ Saturated fat/ Trans fat</a:t>
                      </a:r>
                      <a:endParaRPr lang="en-IE" sz="1400" b="0" i="0" u="none" strike="noStrike" dirty="0">
                        <a:solidFill>
                          <a:schemeClr val="bg1">
                            <a:lumMod val="50000"/>
                          </a:schemeClr>
                        </a:solidFill>
                        <a:effectLst/>
                        <a:latin typeface="HelveticaNeueLT Std Lt Cn" panose="020B0406020202030204" charset="0"/>
                      </a:endParaRPr>
                    </a:p>
                  </a:txBody>
                  <a:tcPr marL="60960" marR="60960" marT="8467"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14</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12</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13</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12</a:t>
                      </a:r>
                    </a:p>
                  </a:txBody>
                  <a:tcPr marL="60960" marR="60960" marT="0" marB="0" anchor="ctr">
                    <a:lnR w="38100" cap="flat" cmpd="sng" algn="ctr">
                      <a:solidFill>
                        <a:schemeClr val="bg1"/>
                      </a:solidFill>
                      <a:prstDash val="solid"/>
                      <a:round/>
                      <a:headEnd type="none" w="med" len="med"/>
                      <a:tailEnd type="none" w="med" len="med"/>
                    </a:lnR>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10</a:t>
                      </a:r>
                    </a:p>
                  </a:txBody>
                  <a:tcPr marL="60960" marR="60960" marT="0" marB="0" anchor="ctr">
                    <a:lnL w="38100" cap="flat" cmpd="sng" algn="ctr">
                      <a:solidFill>
                        <a:schemeClr val="bg1"/>
                      </a:solidFill>
                      <a:prstDash val="solid"/>
                      <a:round/>
                      <a:headEnd type="none" w="med" len="med"/>
                      <a:tailEnd type="none" w="med" len="med"/>
                    </a:lnL>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13</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11</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13</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22</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10</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10</a:t>
                      </a:r>
                    </a:p>
                  </a:txBody>
                  <a:tcPr marL="60960" marR="60960" marT="0" marB="0" anchor="ctr"/>
                </a:tc>
                <a:extLst>
                  <a:ext uri="{0D108BD9-81ED-4DB2-BD59-A6C34878D82A}">
                    <a16:rowId xmlns:a16="http://schemas.microsoft.com/office/drawing/2014/main" val="4097210073"/>
                  </a:ext>
                </a:extLst>
              </a:tr>
              <a:tr h="348875">
                <a:tc>
                  <a:txBody>
                    <a:bodyPr/>
                    <a:lstStyle/>
                    <a:p>
                      <a:pPr algn="l" fontAlgn="ctr">
                        <a:lnSpc>
                          <a:spcPct val="90000"/>
                        </a:lnSpc>
                      </a:pPr>
                      <a:r>
                        <a:rPr lang="en-IE" sz="1400" b="0" u="none" strike="noStrike" dirty="0">
                          <a:solidFill>
                            <a:schemeClr val="bg1">
                              <a:lumMod val="50000"/>
                            </a:schemeClr>
                          </a:solidFill>
                          <a:effectLst/>
                          <a:latin typeface="HelveticaNeueLT Std Lt Cn" panose="020B0406020202030204" charset="0"/>
                        </a:rPr>
                        <a:t>Preservatives/Additives/Colouring</a:t>
                      </a:r>
                      <a:endParaRPr lang="en-IE" sz="1400" b="0" i="0" u="none" strike="noStrike" dirty="0">
                        <a:solidFill>
                          <a:schemeClr val="bg1">
                            <a:lumMod val="50000"/>
                          </a:schemeClr>
                        </a:solidFill>
                        <a:effectLst/>
                        <a:latin typeface="HelveticaNeueLT Std Lt Cn" panose="020B0406020202030204" charset="0"/>
                      </a:endParaRPr>
                    </a:p>
                  </a:txBody>
                  <a:tcPr marL="60960" marR="60960" marT="8467"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7</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9</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8</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12</a:t>
                      </a:r>
                    </a:p>
                  </a:txBody>
                  <a:tcPr marL="60960" marR="60960" marT="0" marB="0" anchor="ctr">
                    <a:lnR w="38100" cap="flat" cmpd="sng" algn="ctr">
                      <a:solidFill>
                        <a:schemeClr val="bg1"/>
                      </a:solidFill>
                      <a:prstDash val="solid"/>
                      <a:round/>
                      <a:headEnd type="none" w="med" len="med"/>
                      <a:tailEnd type="none" w="med" len="med"/>
                    </a:lnR>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8</a:t>
                      </a:r>
                    </a:p>
                  </a:txBody>
                  <a:tcPr marL="60960" marR="60960" marT="0" marB="0" anchor="ctr">
                    <a:lnL w="38100" cap="flat" cmpd="sng" algn="ctr">
                      <a:solidFill>
                        <a:schemeClr val="bg1"/>
                      </a:solidFill>
                      <a:prstDash val="solid"/>
                      <a:round/>
                      <a:headEnd type="none" w="med" len="med"/>
                      <a:tailEnd type="none" w="med" len="med"/>
                    </a:lnL>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14</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14</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21</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10</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11</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7</a:t>
                      </a:r>
                    </a:p>
                  </a:txBody>
                  <a:tcPr marL="60960" marR="60960" marT="0" marB="0" anchor="ctr"/>
                </a:tc>
                <a:extLst>
                  <a:ext uri="{0D108BD9-81ED-4DB2-BD59-A6C34878D82A}">
                    <a16:rowId xmlns:a16="http://schemas.microsoft.com/office/drawing/2014/main" val="3716213266"/>
                  </a:ext>
                </a:extLst>
              </a:tr>
              <a:tr h="348875">
                <a:tc>
                  <a:txBody>
                    <a:bodyPr/>
                    <a:lstStyle/>
                    <a:p>
                      <a:pPr algn="l" fontAlgn="ctr">
                        <a:lnSpc>
                          <a:spcPct val="90000"/>
                        </a:lnSpc>
                      </a:pPr>
                      <a:r>
                        <a:rPr lang="en-IE" sz="1400" b="0" u="none" strike="noStrike" dirty="0">
                          <a:solidFill>
                            <a:schemeClr val="bg1">
                              <a:lumMod val="50000"/>
                            </a:schemeClr>
                          </a:solidFill>
                          <a:effectLst/>
                          <a:latin typeface="HelveticaNeueLT Std Lt Cn" panose="020B0406020202030204" charset="0"/>
                        </a:rPr>
                        <a:t>Sugar intake</a:t>
                      </a:r>
                      <a:endParaRPr lang="en-IE" sz="1400" b="0" i="0" u="none" strike="noStrike" dirty="0">
                        <a:solidFill>
                          <a:schemeClr val="bg1">
                            <a:lumMod val="50000"/>
                          </a:schemeClr>
                        </a:solidFill>
                        <a:effectLst/>
                        <a:latin typeface="HelveticaNeueLT Std Lt Cn" panose="020B0406020202030204" charset="0"/>
                      </a:endParaRPr>
                    </a:p>
                  </a:txBody>
                  <a:tcPr marL="60960" marR="60960" marT="8467"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12</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12</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12</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12</a:t>
                      </a:r>
                    </a:p>
                  </a:txBody>
                  <a:tcPr marL="60960" marR="60960" marT="0" marB="0" anchor="ctr">
                    <a:lnR w="38100" cap="flat" cmpd="sng" algn="ctr">
                      <a:solidFill>
                        <a:schemeClr val="bg1"/>
                      </a:solidFill>
                      <a:prstDash val="solid"/>
                      <a:round/>
                      <a:headEnd type="none" w="med" len="med"/>
                      <a:tailEnd type="none" w="med" len="med"/>
                    </a:lnR>
                  </a:tcPr>
                </a:tc>
                <a:tc>
                  <a:txBody>
                    <a:bodyPr/>
                    <a:lstStyle/>
                    <a:p>
                      <a:pPr algn="ctr">
                        <a:lnSpc>
                          <a:spcPct val="90000"/>
                        </a:lnSpc>
                      </a:pPr>
                      <a:r>
                        <a:rPr lang="en-IE" sz="1400" b="1" kern="1200" dirty="0">
                          <a:solidFill>
                            <a:schemeClr val="bg1">
                              <a:lumMod val="50000"/>
                            </a:schemeClr>
                          </a:solidFill>
                          <a:latin typeface="HelveticaNeueLT Std Lt Cn" panose="020B0406020202030204" charset="0"/>
                          <a:ea typeface="+mn-ea"/>
                          <a:cs typeface="+mn-cs"/>
                        </a:rPr>
                        <a:t>19</a:t>
                      </a:r>
                    </a:p>
                  </a:txBody>
                  <a:tcPr marL="60960" marR="60960" marT="0" marB="0" anchor="ctr">
                    <a:lnL w="38100" cap="flat" cmpd="sng" algn="ctr">
                      <a:solidFill>
                        <a:schemeClr val="bg1"/>
                      </a:solidFill>
                      <a:prstDash val="solid"/>
                      <a:round/>
                      <a:headEnd type="none" w="med" len="med"/>
                      <a:tailEnd type="none" w="med" len="med"/>
                    </a:lnL>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12</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10</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9</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9</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12</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11</a:t>
                      </a:r>
                    </a:p>
                  </a:txBody>
                  <a:tcPr marL="60960" marR="60960" marT="0" marB="0" anchor="ctr"/>
                </a:tc>
                <a:extLst>
                  <a:ext uri="{0D108BD9-81ED-4DB2-BD59-A6C34878D82A}">
                    <a16:rowId xmlns:a16="http://schemas.microsoft.com/office/drawing/2014/main" val="3451425326"/>
                  </a:ext>
                </a:extLst>
              </a:tr>
              <a:tr h="348875">
                <a:tc>
                  <a:txBody>
                    <a:bodyPr/>
                    <a:lstStyle/>
                    <a:p>
                      <a:pPr algn="l" fontAlgn="ctr">
                        <a:lnSpc>
                          <a:spcPct val="90000"/>
                        </a:lnSpc>
                      </a:pPr>
                      <a:r>
                        <a:rPr lang="en-IE" sz="1400" b="0" u="none" strike="noStrike" dirty="0">
                          <a:solidFill>
                            <a:schemeClr val="bg1">
                              <a:lumMod val="50000"/>
                            </a:schemeClr>
                          </a:solidFill>
                          <a:effectLst/>
                          <a:latin typeface="HelveticaNeueLT Std Lt Cn" panose="020B0406020202030204" charset="0"/>
                        </a:rPr>
                        <a:t>Diabetes</a:t>
                      </a:r>
                      <a:endParaRPr lang="en-IE" sz="1400" b="0" i="0" u="none" strike="noStrike" dirty="0">
                        <a:solidFill>
                          <a:schemeClr val="bg1">
                            <a:lumMod val="50000"/>
                          </a:schemeClr>
                        </a:solidFill>
                        <a:effectLst/>
                        <a:latin typeface="HelveticaNeueLT Std Lt Cn" panose="020B0406020202030204" charset="0"/>
                      </a:endParaRPr>
                    </a:p>
                  </a:txBody>
                  <a:tcPr marL="60960" marR="60960" marT="8467"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5</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7</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5</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8</a:t>
                      </a:r>
                    </a:p>
                  </a:txBody>
                  <a:tcPr marL="60960" marR="60960" marT="0" marB="0" anchor="ctr">
                    <a:lnR w="38100" cap="flat" cmpd="sng" algn="ctr">
                      <a:solidFill>
                        <a:schemeClr val="bg1"/>
                      </a:solidFill>
                      <a:prstDash val="solid"/>
                      <a:round/>
                      <a:headEnd type="none" w="med" len="med"/>
                      <a:tailEnd type="none" w="med" len="med"/>
                    </a:lnR>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4</a:t>
                      </a:r>
                    </a:p>
                  </a:txBody>
                  <a:tcPr marL="60960" marR="60960" marT="0" marB="0" anchor="ctr">
                    <a:lnL w="38100" cap="flat" cmpd="sng" algn="ctr">
                      <a:solidFill>
                        <a:schemeClr val="bg1"/>
                      </a:solidFill>
                      <a:prstDash val="solid"/>
                      <a:round/>
                      <a:headEnd type="none" w="med" len="med"/>
                      <a:tailEnd type="none" w="med" len="med"/>
                    </a:lnL>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7</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7</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6</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9</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11</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13</a:t>
                      </a:r>
                    </a:p>
                  </a:txBody>
                  <a:tcPr marL="60960" marR="60960" marT="0" marB="0" anchor="ctr"/>
                </a:tc>
                <a:extLst>
                  <a:ext uri="{0D108BD9-81ED-4DB2-BD59-A6C34878D82A}">
                    <a16:rowId xmlns:a16="http://schemas.microsoft.com/office/drawing/2014/main" val="1161807501"/>
                  </a:ext>
                </a:extLst>
              </a:tr>
              <a:tr h="348875">
                <a:tc>
                  <a:txBody>
                    <a:bodyPr/>
                    <a:lstStyle/>
                    <a:p>
                      <a:pPr algn="l" fontAlgn="ctr">
                        <a:lnSpc>
                          <a:spcPct val="90000"/>
                        </a:lnSpc>
                      </a:pPr>
                      <a:r>
                        <a:rPr lang="en-IE" sz="1400" b="0" u="none" strike="noStrike" dirty="0">
                          <a:solidFill>
                            <a:schemeClr val="bg1">
                              <a:lumMod val="50000"/>
                            </a:schemeClr>
                          </a:solidFill>
                          <a:effectLst/>
                          <a:latin typeface="HelveticaNeueLT Std Lt Cn" panose="020B0406020202030204" charset="0"/>
                        </a:rPr>
                        <a:t>Cancer</a:t>
                      </a:r>
                      <a:endParaRPr lang="en-IE" sz="1400" b="0" i="0" u="none" strike="noStrike" dirty="0">
                        <a:solidFill>
                          <a:schemeClr val="bg1">
                            <a:lumMod val="50000"/>
                          </a:schemeClr>
                        </a:solidFill>
                        <a:effectLst/>
                        <a:latin typeface="HelveticaNeueLT Std Lt Cn" panose="020B0406020202030204" charset="0"/>
                      </a:endParaRPr>
                    </a:p>
                  </a:txBody>
                  <a:tcPr marL="60960" marR="60960" marT="8467"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7</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7</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7</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4</a:t>
                      </a:r>
                    </a:p>
                  </a:txBody>
                  <a:tcPr marL="60960" marR="60960" marT="0" marB="0" anchor="ctr">
                    <a:lnR w="38100" cap="flat" cmpd="sng" algn="ctr">
                      <a:solidFill>
                        <a:schemeClr val="bg1"/>
                      </a:solidFill>
                      <a:prstDash val="solid"/>
                      <a:round/>
                      <a:headEnd type="none" w="med" len="med"/>
                      <a:tailEnd type="none" w="med" len="med"/>
                    </a:lnR>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5</a:t>
                      </a:r>
                    </a:p>
                  </a:txBody>
                  <a:tcPr marL="60960" marR="60960" marT="0" marB="0" anchor="ctr">
                    <a:lnL w="38100" cap="flat" cmpd="sng" algn="ctr">
                      <a:solidFill>
                        <a:schemeClr val="bg1"/>
                      </a:solidFill>
                      <a:prstDash val="solid"/>
                      <a:round/>
                      <a:headEnd type="none" w="med" len="med"/>
                      <a:tailEnd type="none" w="med" len="med"/>
                    </a:lnL>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3</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7</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7</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2</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3</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3</a:t>
                      </a:r>
                    </a:p>
                  </a:txBody>
                  <a:tcPr marL="60960" marR="60960" marT="0" marB="0" anchor="ctr"/>
                </a:tc>
                <a:extLst>
                  <a:ext uri="{0D108BD9-81ED-4DB2-BD59-A6C34878D82A}">
                    <a16:rowId xmlns:a16="http://schemas.microsoft.com/office/drawing/2014/main" val="2766883362"/>
                  </a:ext>
                </a:extLst>
              </a:tr>
              <a:tr h="348875">
                <a:tc>
                  <a:txBody>
                    <a:bodyPr/>
                    <a:lstStyle/>
                    <a:p>
                      <a:pPr algn="l" fontAlgn="ctr">
                        <a:lnSpc>
                          <a:spcPct val="90000"/>
                        </a:lnSpc>
                      </a:pPr>
                      <a:r>
                        <a:rPr lang="en-IE" sz="1400" b="0" i="0" u="none" strike="noStrike" dirty="0">
                          <a:solidFill>
                            <a:schemeClr val="bg1">
                              <a:lumMod val="50000"/>
                            </a:schemeClr>
                          </a:solidFill>
                          <a:effectLst/>
                          <a:latin typeface="HelveticaNeueLT Std Lt Cn" panose="020B0406020202030204" charset="0"/>
                        </a:rPr>
                        <a:t>Salt</a:t>
                      </a:r>
                    </a:p>
                  </a:txBody>
                  <a:tcPr marL="60960" marR="60960" marT="8467" marB="0" anchor="ctr"/>
                </a:tc>
                <a:tc>
                  <a:txBody>
                    <a:bodyPr/>
                    <a:lstStyle/>
                    <a:p>
                      <a:pPr algn="ctr">
                        <a:lnSpc>
                          <a:spcPct val="90000"/>
                        </a:lnSpc>
                      </a:pPr>
                      <a:r>
                        <a:rPr lang="en-US" sz="1400" b="0" kern="1200" dirty="0">
                          <a:solidFill>
                            <a:schemeClr val="bg1">
                              <a:lumMod val="50000"/>
                            </a:schemeClr>
                          </a:solidFill>
                          <a:latin typeface="HelveticaNeueLT Std Lt Cn" panose="020B0406020202030204" charset="0"/>
                          <a:ea typeface="+mn-ea"/>
                          <a:cs typeface="+mn-cs"/>
                        </a:rPr>
                        <a:t>4</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US" sz="1400" b="0" kern="1200" dirty="0">
                          <a:solidFill>
                            <a:schemeClr val="bg1">
                              <a:lumMod val="50000"/>
                            </a:schemeClr>
                          </a:solidFill>
                          <a:latin typeface="HelveticaNeueLT Std Lt Cn" panose="020B0406020202030204" charset="0"/>
                          <a:ea typeface="+mn-ea"/>
                          <a:cs typeface="+mn-cs"/>
                        </a:rPr>
                        <a:t>5</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US" sz="1400" b="0" kern="1200" dirty="0">
                          <a:solidFill>
                            <a:schemeClr val="bg1">
                              <a:lumMod val="50000"/>
                            </a:schemeClr>
                          </a:solidFill>
                          <a:latin typeface="HelveticaNeueLT Std Lt Cn" panose="020B0406020202030204" charset="0"/>
                          <a:ea typeface="+mn-ea"/>
                          <a:cs typeface="+mn-cs"/>
                        </a:rPr>
                        <a:t>5</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4</a:t>
                      </a:r>
                    </a:p>
                  </a:txBody>
                  <a:tcPr marL="60960" marR="60960" marT="0" marB="0" anchor="ctr">
                    <a:lnR w="38100" cap="flat" cmpd="sng" algn="ctr">
                      <a:solidFill>
                        <a:schemeClr val="bg1"/>
                      </a:solidFill>
                      <a:prstDash val="solid"/>
                      <a:round/>
                      <a:headEnd type="none" w="med" len="med"/>
                      <a:tailEnd type="none" w="med" len="med"/>
                    </a:lnR>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2</a:t>
                      </a:r>
                    </a:p>
                  </a:txBody>
                  <a:tcPr marL="60960" marR="60960" marT="0" marB="0" anchor="ctr">
                    <a:lnL w="38100" cap="flat" cmpd="sng" algn="ctr">
                      <a:solidFill>
                        <a:schemeClr val="bg1"/>
                      </a:solidFill>
                      <a:prstDash val="solid"/>
                      <a:round/>
                      <a:headEnd type="none" w="med" len="med"/>
                      <a:tailEnd type="none" w="med" len="med"/>
                    </a:lnL>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3</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7</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4</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5</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5</a:t>
                      </a:r>
                    </a:p>
                  </a:txBody>
                  <a:tcPr marL="60960" marR="60960" marT="0" marB="0" anchor="ctr"/>
                </a:tc>
                <a:extLst>
                  <a:ext uri="{0D108BD9-81ED-4DB2-BD59-A6C34878D82A}">
                    <a16:rowId xmlns:a16="http://schemas.microsoft.com/office/drawing/2014/main" val="1755432915"/>
                  </a:ext>
                </a:extLst>
              </a:tr>
              <a:tr h="348875">
                <a:tc>
                  <a:txBody>
                    <a:bodyPr/>
                    <a:lstStyle/>
                    <a:p>
                      <a:pPr algn="l" fontAlgn="ctr">
                        <a:lnSpc>
                          <a:spcPct val="90000"/>
                        </a:lnSpc>
                      </a:pPr>
                      <a:r>
                        <a:rPr lang="en-IE" sz="1400" b="0" u="none" strike="noStrike" dirty="0">
                          <a:solidFill>
                            <a:schemeClr val="bg1">
                              <a:lumMod val="50000"/>
                            </a:schemeClr>
                          </a:solidFill>
                          <a:effectLst/>
                          <a:latin typeface="HelveticaNeueLT Std Lt Cn" panose="020B0406020202030204" charset="0"/>
                        </a:rPr>
                        <a:t>Weight management </a:t>
                      </a:r>
                      <a:endParaRPr lang="en-IE" sz="1400" b="0" i="0" u="none" strike="noStrike" dirty="0">
                        <a:solidFill>
                          <a:schemeClr val="bg1">
                            <a:lumMod val="50000"/>
                          </a:schemeClr>
                        </a:solidFill>
                        <a:effectLst/>
                        <a:latin typeface="HelveticaNeueLT Std Lt Cn" panose="020B0406020202030204" charset="0"/>
                      </a:endParaRPr>
                    </a:p>
                  </a:txBody>
                  <a:tcPr marL="60960" marR="60960" marT="8467"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8</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8</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rPr>
                        <a:t>5</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1" kern="1200" dirty="0">
                          <a:solidFill>
                            <a:schemeClr val="bg1">
                              <a:lumMod val="50000"/>
                            </a:schemeClr>
                          </a:solidFill>
                          <a:latin typeface="HelveticaNeueLT Std Lt Cn" panose="020B0406020202030204" charset="0"/>
                          <a:ea typeface="+mn-ea"/>
                          <a:cs typeface="+mn-cs"/>
                        </a:rPr>
                        <a:t>4</a:t>
                      </a:r>
                    </a:p>
                  </a:txBody>
                  <a:tcPr marL="60960" marR="60960" marT="0" marB="0" anchor="ctr">
                    <a:lnR w="38100" cap="flat" cmpd="sng" algn="ctr">
                      <a:solidFill>
                        <a:schemeClr val="bg1"/>
                      </a:solidFill>
                      <a:prstDash val="solid"/>
                      <a:round/>
                      <a:headEnd type="none" w="med" len="med"/>
                      <a:tailEnd type="none" w="med" len="med"/>
                    </a:lnR>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9</a:t>
                      </a:r>
                    </a:p>
                  </a:txBody>
                  <a:tcPr marL="60960" marR="60960" marT="0" marB="0" anchor="ctr">
                    <a:lnL w="38100" cap="flat" cmpd="sng" algn="ctr">
                      <a:solidFill>
                        <a:schemeClr val="bg1"/>
                      </a:solidFill>
                      <a:prstDash val="solid"/>
                      <a:round/>
                      <a:headEnd type="none" w="med" len="med"/>
                      <a:tailEnd type="none" w="med" len="med"/>
                    </a:lnL>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3</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4</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3</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4</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4</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a:t>
                      </a:r>
                    </a:p>
                  </a:txBody>
                  <a:tcPr marL="60960" marR="60960" marT="0" marB="0" anchor="ctr"/>
                </a:tc>
                <a:extLst>
                  <a:ext uri="{0D108BD9-81ED-4DB2-BD59-A6C34878D82A}">
                    <a16:rowId xmlns:a16="http://schemas.microsoft.com/office/drawing/2014/main" val="2764788615"/>
                  </a:ext>
                </a:extLst>
              </a:tr>
              <a:tr h="348875">
                <a:tc>
                  <a:txBody>
                    <a:bodyPr/>
                    <a:lstStyle/>
                    <a:p>
                      <a:pPr algn="l" fontAlgn="ctr">
                        <a:lnSpc>
                          <a:spcPct val="90000"/>
                        </a:lnSpc>
                      </a:pPr>
                      <a:r>
                        <a:rPr lang="en-IE" sz="1400" b="0" i="0" u="none" strike="noStrike" dirty="0">
                          <a:solidFill>
                            <a:schemeClr val="bg1">
                              <a:lumMod val="50000"/>
                            </a:schemeClr>
                          </a:solidFill>
                          <a:effectLst/>
                          <a:latin typeface="HelveticaNeueLT Std Lt Cn" panose="020B0406020202030204" charset="0"/>
                        </a:rPr>
                        <a:t>Food for children</a:t>
                      </a:r>
                    </a:p>
                  </a:txBody>
                  <a:tcPr marL="60960" marR="60960" marT="8467" marB="0" anchor="ctr"/>
                </a:tc>
                <a:tc>
                  <a:txBody>
                    <a:bodyPr/>
                    <a:lstStyle/>
                    <a:p>
                      <a:pPr algn="ctr">
                        <a:lnSpc>
                          <a:spcPct val="90000"/>
                        </a:lnSpc>
                      </a:pPr>
                      <a:r>
                        <a:rPr lang="en-US" sz="1400" b="0" kern="1200" dirty="0">
                          <a:solidFill>
                            <a:schemeClr val="bg1">
                              <a:lumMod val="50000"/>
                            </a:schemeClr>
                          </a:solidFill>
                          <a:latin typeface="HelveticaNeueLT Std Lt Cn" panose="020B0406020202030204" charset="0"/>
                          <a:ea typeface="+mn-ea"/>
                          <a:cs typeface="+mn-cs"/>
                        </a:rPr>
                        <a:t>2</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US" sz="1400" b="0" kern="1200" dirty="0">
                          <a:solidFill>
                            <a:schemeClr val="bg1">
                              <a:lumMod val="50000"/>
                            </a:schemeClr>
                          </a:solidFill>
                          <a:latin typeface="HelveticaNeueLT Std Lt Cn" panose="020B0406020202030204" charset="0"/>
                          <a:ea typeface="+mn-ea"/>
                          <a:cs typeface="+mn-cs"/>
                        </a:rPr>
                        <a:t>4</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US" sz="1400" b="0" kern="1200" dirty="0">
                          <a:solidFill>
                            <a:schemeClr val="bg1">
                              <a:lumMod val="50000"/>
                            </a:schemeClr>
                          </a:solidFill>
                          <a:latin typeface="HelveticaNeueLT Std Lt Cn" panose="020B0406020202030204" charset="0"/>
                          <a:ea typeface="+mn-ea"/>
                          <a:cs typeface="+mn-cs"/>
                        </a:rPr>
                        <a:t>2</a:t>
                      </a:r>
                      <a:endParaRPr lang="en-IE" sz="1400" b="0" kern="1200" dirty="0">
                        <a:solidFill>
                          <a:schemeClr val="bg1">
                            <a:lumMod val="50000"/>
                          </a:schemeClr>
                        </a:solidFill>
                        <a:latin typeface="HelveticaNeueLT Std Lt Cn" panose="020B0406020202030204" charset="0"/>
                        <a:ea typeface="+mn-ea"/>
                        <a:cs typeface="+mn-cs"/>
                      </a:endParaRP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4</a:t>
                      </a:r>
                    </a:p>
                  </a:txBody>
                  <a:tcPr marL="60960" marR="60960" marT="0" marB="0" anchor="ctr">
                    <a:lnR w="38100" cap="flat" cmpd="sng" algn="ctr">
                      <a:solidFill>
                        <a:schemeClr val="bg1"/>
                      </a:solidFill>
                      <a:prstDash val="solid"/>
                      <a:round/>
                      <a:headEnd type="none" w="med" len="med"/>
                      <a:tailEnd type="none" w="med" len="med"/>
                    </a:lnR>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3</a:t>
                      </a:r>
                    </a:p>
                  </a:txBody>
                  <a:tcPr marL="60960" marR="60960" marT="0" marB="0" anchor="ctr">
                    <a:lnL w="38100" cap="flat" cmpd="sng" algn="ctr">
                      <a:solidFill>
                        <a:schemeClr val="bg1"/>
                      </a:solidFill>
                      <a:prstDash val="solid"/>
                      <a:round/>
                      <a:headEnd type="none" w="med" len="med"/>
                      <a:tailEnd type="none" w="med" len="med"/>
                    </a:lnL>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5</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9</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2</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a:t>
                      </a:r>
                    </a:p>
                  </a:txBody>
                  <a:tcPr marL="60960" marR="60960" marT="0" marB="0" anchor="ct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a:t>
                      </a:r>
                    </a:p>
                  </a:txBody>
                  <a:tcPr marL="60960" marR="60960" marT="0" marB="0" anchor="ctr"/>
                </a:tc>
                <a:extLst>
                  <a:ext uri="{0D108BD9-81ED-4DB2-BD59-A6C34878D82A}">
                    <a16:rowId xmlns:a16="http://schemas.microsoft.com/office/drawing/2014/main" val="908880875"/>
                  </a:ext>
                </a:extLst>
              </a:tr>
            </a:tbl>
          </a:graphicData>
        </a:graphic>
      </p:graphicFrame>
      <p:sp>
        <p:nvSpPr>
          <p:cNvPr id="16" name="TextBox 15">
            <a:extLst>
              <a:ext uri="{FF2B5EF4-FFF2-40B4-BE49-F238E27FC236}">
                <a16:creationId xmlns:a16="http://schemas.microsoft.com/office/drawing/2014/main" id="{96616A0C-A3E7-4738-A145-9404C15F850E}"/>
              </a:ext>
            </a:extLst>
          </p:cNvPr>
          <p:cNvSpPr txBox="1"/>
          <p:nvPr/>
        </p:nvSpPr>
        <p:spPr>
          <a:xfrm>
            <a:off x="8823628" y="5861399"/>
            <a:ext cx="2806859" cy="184666"/>
          </a:xfrm>
          <a:prstGeom prst="rect">
            <a:avLst/>
          </a:prstGeom>
        </p:spPr>
        <p:txBody>
          <a:bodyPr vert="horz" wrap="none" lIns="0" tIns="0" rIns="0" bIns="0" rtlCol="0">
            <a:spAutoFit/>
          </a:bodyPr>
          <a:lstStyle>
            <a:defPPr>
              <a:defRPr lang="fr-FR"/>
            </a:defPPr>
            <a:lvl1pPr marL="6351" algn="r">
              <a:defRPr sz="1200" i="1">
                <a:solidFill>
                  <a:schemeClr val="bg1">
                    <a:lumMod val="50000"/>
                  </a:schemeClr>
                </a:solidFill>
              </a:defRPr>
            </a:lvl1pPr>
          </a:lstStyle>
          <a:p>
            <a:r>
              <a:rPr lang="en-IE" dirty="0"/>
              <a:t>*Mentions of 4% or more of ST 21 shown</a:t>
            </a:r>
          </a:p>
        </p:txBody>
      </p:sp>
      <p:sp>
        <p:nvSpPr>
          <p:cNvPr id="17" name="Slide Number Placeholder 3">
            <a:extLst>
              <a:ext uri="{FF2B5EF4-FFF2-40B4-BE49-F238E27FC236}">
                <a16:creationId xmlns:a16="http://schemas.microsoft.com/office/drawing/2014/main" id="{680A321A-31CA-4002-A0DB-0AC975499772}"/>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22</a:t>
            </a:fld>
            <a:r>
              <a:rPr lang="en-GB" dirty="0"/>
              <a:t> ‒ </a:t>
            </a:r>
          </a:p>
        </p:txBody>
      </p:sp>
    </p:spTree>
    <p:extLst>
      <p:ext uri="{BB962C8B-B14F-4D97-AF65-F5344CB8AC3E}">
        <p14:creationId xmlns:p14="http://schemas.microsoft.com/office/powerpoint/2010/main" val="24808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latin typeface="HelveticaNeueLT Std Lt Cn" panose="020B0406020202030204" charset="0"/>
              </a:rPr>
              <a:t>Barriers to Healthy Eating</a:t>
            </a:r>
          </a:p>
        </p:txBody>
      </p:sp>
      <p:sp>
        <p:nvSpPr>
          <p:cNvPr id="7" name="Slide Number Placeholder 3">
            <a:extLst>
              <a:ext uri="{FF2B5EF4-FFF2-40B4-BE49-F238E27FC236}">
                <a16:creationId xmlns:a16="http://schemas.microsoft.com/office/drawing/2014/main" id="{CAD269E1-3C55-4C42-A978-AEAE6CBF5C4F}"/>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solidFill>
                  <a:schemeClr val="bg1"/>
                </a:solidFill>
              </a:rPr>
              <a:pPr/>
              <a:t>23</a:t>
            </a:fld>
            <a:r>
              <a:rPr lang="en-GB" dirty="0">
                <a:solidFill>
                  <a:schemeClr val="bg1"/>
                </a:solidFill>
              </a:rPr>
              <a:t> ‒ </a:t>
            </a:r>
          </a:p>
        </p:txBody>
      </p:sp>
    </p:spTree>
    <p:extLst>
      <p:ext uri="{BB962C8B-B14F-4D97-AF65-F5344CB8AC3E}">
        <p14:creationId xmlns:p14="http://schemas.microsoft.com/office/powerpoint/2010/main" val="388543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AFAE53-4306-4984-8774-52109BFCEC47}"/>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Challenges Facing Households</a:t>
            </a:r>
          </a:p>
        </p:txBody>
      </p:sp>
      <p:sp>
        <p:nvSpPr>
          <p:cNvPr id="10" name="Text Placeholder 9">
            <a:extLst>
              <a:ext uri="{FF2B5EF4-FFF2-40B4-BE49-F238E27FC236}">
                <a16:creationId xmlns:a16="http://schemas.microsoft.com/office/drawing/2014/main" id="{BED464CC-16FA-41E3-8C79-B654AD94DE58}"/>
              </a:ext>
            </a:extLst>
          </p:cNvPr>
          <p:cNvSpPr>
            <a:spLocks noGrp="1"/>
          </p:cNvSpPr>
          <p:nvPr>
            <p:ph type="body" sz="quarter" idx="15"/>
          </p:nvPr>
        </p:nvSpPr>
        <p:spPr>
          <a:xfrm>
            <a:off x="404786" y="883335"/>
            <a:ext cx="11352618" cy="600164"/>
          </a:xfrm>
        </p:spPr>
        <p:txBody>
          <a:bodyPr/>
          <a:lstStyle/>
          <a:p>
            <a:pPr>
              <a:spcBef>
                <a:spcPts val="0"/>
              </a:spcBef>
            </a:pPr>
            <a:r>
              <a:rPr lang="en-IE" dirty="0">
                <a:latin typeface="HelveticaNeueLT Std Lt Cn" panose="020B0406020202030204" charset="0"/>
              </a:rPr>
              <a:t>An increased number of adults claim that they do not have enough time to plan and prepare meals (25%) and to sit down </a:t>
            </a:r>
          </a:p>
          <a:p>
            <a:pPr>
              <a:spcBef>
                <a:spcPts val="0"/>
              </a:spcBef>
            </a:pPr>
            <a:r>
              <a:rPr lang="en-IE" dirty="0">
                <a:latin typeface="HelveticaNeueLT Std Lt Cn" panose="020B0406020202030204" charset="0"/>
              </a:rPr>
              <a:t>for meals. </a:t>
            </a:r>
          </a:p>
        </p:txBody>
      </p:sp>
      <p:sp>
        <p:nvSpPr>
          <p:cNvPr id="11" name="Text Placeholder 10">
            <a:extLst>
              <a:ext uri="{FF2B5EF4-FFF2-40B4-BE49-F238E27FC236}">
                <a16:creationId xmlns:a16="http://schemas.microsoft.com/office/drawing/2014/main" id="{AFD3BC95-5760-4575-A57C-3ACC7FA01AAA}"/>
              </a:ext>
            </a:extLst>
          </p:cNvPr>
          <p:cNvSpPr>
            <a:spLocks noGrp="1"/>
          </p:cNvSpPr>
          <p:nvPr>
            <p:ph type="body" sz="quarter" idx="17"/>
          </p:nvPr>
        </p:nvSpPr>
        <p:spPr>
          <a:xfrm>
            <a:off x="506896" y="5786735"/>
            <a:ext cx="8686800" cy="461665"/>
          </a:xfrm>
        </p:spPr>
        <p:txBody>
          <a:bodyPr/>
          <a:lstStyle/>
          <a:p>
            <a:r>
              <a:rPr lang="en-IE" dirty="0"/>
              <a:t>Q.19aa	I am now going to read out some statements people have said in relation to the challenges they face for them and their household regarding healthy eating. For each of these statements could you please tell me if they apply, or do not apply to you and your household.</a:t>
            </a:r>
          </a:p>
          <a:p>
            <a:r>
              <a:rPr lang="en-IE" dirty="0"/>
              <a:t>Base:	All Respondents:  803 (IOI), 502 (ROI), 301 (NI)</a:t>
            </a:r>
          </a:p>
        </p:txBody>
      </p:sp>
      <p:graphicFrame>
        <p:nvGraphicFramePr>
          <p:cNvPr id="14" name="Table 13">
            <a:extLst>
              <a:ext uri="{FF2B5EF4-FFF2-40B4-BE49-F238E27FC236}">
                <a16:creationId xmlns:a16="http://schemas.microsoft.com/office/drawing/2014/main" id="{14B88110-6B30-4A76-91B1-CB14FAFE277E}"/>
              </a:ext>
            </a:extLst>
          </p:cNvPr>
          <p:cNvGraphicFramePr>
            <a:graphicFrameLocks noGrp="1"/>
          </p:cNvGraphicFramePr>
          <p:nvPr>
            <p:extLst>
              <p:ext uri="{D42A27DB-BD31-4B8C-83A1-F6EECF244321}">
                <p14:modId xmlns:p14="http://schemas.microsoft.com/office/powerpoint/2010/main" val="3220104869"/>
              </p:ext>
            </p:extLst>
          </p:nvPr>
        </p:nvGraphicFramePr>
        <p:xfrm>
          <a:off x="640462" y="1612392"/>
          <a:ext cx="10911075" cy="3633216"/>
        </p:xfrm>
        <a:graphic>
          <a:graphicData uri="http://schemas.openxmlformats.org/drawingml/2006/table">
            <a:tbl>
              <a:tblPr firstRow="1" bandRow="1">
                <a:tableStyleId>{5C22544A-7EE6-4342-B048-85BDC9FD1C3A}</a:tableStyleId>
              </a:tblPr>
              <a:tblGrid>
                <a:gridCol w="3395007">
                  <a:extLst>
                    <a:ext uri="{9D8B030D-6E8A-4147-A177-3AD203B41FA5}">
                      <a16:colId xmlns:a16="http://schemas.microsoft.com/office/drawing/2014/main" val="1197305383"/>
                    </a:ext>
                  </a:extLst>
                </a:gridCol>
                <a:gridCol w="1252678">
                  <a:extLst>
                    <a:ext uri="{9D8B030D-6E8A-4147-A177-3AD203B41FA5}">
                      <a16:colId xmlns:a16="http://schemas.microsoft.com/office/drawing/2014/main" val="781899061"/>
                    </a:ext>
                  </a:extLst>
                </a:gridCol>
                <a:gridCol w="1252678">
                  <a:extLst>
                    <a:ext uri="{9D8B030D-6E8A-4147-A177-3AD203B41FA5}">
                      <a16:colId xmlns:a16="http://schemas.microsoft.com/office/drawing/2014/main" val="1711658292"/>
                    </a:ext>
                  </a:extLst>
                </a:gridCol>
                <a:gridCol w="1252678">
                  <a:extLst>
                    <a:ext uri="{9D8B030D-6E8A-4147-A177-3AD203B41FA5}">
                      <a16:colId xmlns:a16="http://schemas.microsoft.com/office/drawing/2014/main" val="3366305220"/>
                    </a:ext>
                  </a:extLst>
                </a:gridCol>
                <a:gridCol w="1252678">
                  <a:extLst>
                    <a:ext uri="{9D8B030D-6E8A-4147-A177-3AD203B41FA5}">
                      <a16:colId xmlns:a16="http://schemas.microsoft.com/office/drawing/2014/main" val="1720619123"/>
                    </a:ext>
                  </a:extLst>
                </a:gridCol>
                <a:gridCol w="1252678">
                  <a:extLst>
                    <a:ext uri="{9D8B030D-6E8A-4147-A177-3AD203B41FA5}">
                      <a16:colId xmlns:a16="http://schemas.microsoft.com/office/drawing/2014/main" val="3094910347"/>
                    </a:ext>
                  </a:extLst>
                </a:gridCol>
                <a:gridCol w="1252678">
                  <a:extLst>
                    <a:ext uri="{9D8B030D-6E8A-4147-A177-3AD203B41FA5}">
                      <a16:colId xmlns:a16="http://schemas.microsoft.com/office/drawing/2014/main" val="1776172756"/>
                    </a:ext>
                  </a:extLst>
                </a:gridCol>
              </a:tblGrid>
              <a:tr h="628225">
                <a:tc>
                  <a:txBody>
                    <a:bodyPr/>
                    <a:lstStyle/>
                    <a:p>
                      <a:endParaRPr lang="en-IE" sz="1600" dirty="0">
                        <a:solidFill>
                          <a:schemeClr val="bg1"/>
                        </a:solidFill>
                        <a:latin typeface="HelveticaNeueLT Std Lt Cn" panose="020B0406020202030204" charset="0"/>
                      </a:endParaRPr>
                    </a:p>
                  </a:txBody>
                  <a:tcPr marL="121920" marR="121920" marT="60960" marB="60960">
                    <a:lnR w="38100" cap="flat" cmpd="sng" algn="ctr">
                      <a:solidFill>
                        <a:schemeClr val="bg1"/>
                      </a:solidFill>
                      <a:prstDash val="solid"/>
                      <a:round/>
                      <a:headEnd type="none" w="med" len="med"/>
                      <a:tailEnd type="none" w="med" len="med"/>
                    </a:lnR>
                  </a:tcPr>
                </a:tc>
                <a:tc gridSpan="3">
                  <a:txBody>
                    <a:bodyPr/>
                    <a:lstStyle/>
                    <a:p>
                      <a:pPr algn="ctr"/>
                      <a:r>
                        <a:rPr lang="en-IE" sz="1600" dirty="0">
                          <a:latin typeface="HelveticaNeueLT Std Lt Cn" panose="020B0406020202030204" charset="0"/>
                        </a:rPr>
                        <a:t>ST 20</a:t>
                      </a:r>
                    </a:p>
                    <a:p>
                      <a:pPr algn="ctr"/>
                      <a:r>
                        <a:rPr lang="en-IE" sz="1600" dirty="0">
                          <a:latin typeface="HelveticaNeueLT Std Lt Cn" panose="020B0406020202030204" charset="0"/>
                        </a:rPr>
                        <a:t>Applies</a:t>
                      </a:r>
                    </a:p>
                    <a:p>
                      <a:pPr algn="ctr"/>
                      <a:r>
                        <a:rPr lang="en-IE" sz="1600" dirty="0">
                          <a:latin typeface="HelveticaNeueLT Std Lt Cn" panose="020B0406020202030204" charset="0"/>
                          <a:sym typeface="Wingdings" panose="05000000000000000000" pitchFamily="2" charset="2"/>
                        </a:rPr>
                        <a:t></a:t>
                      </a:r>
                      <a:endParaRPr lang="en-IE" sz="1600" dirty="0">
                        <a:solidFill>
                          <a:schemeClr val="bg1"/>
                        </a:solidFill>
                        <a:latin typeface="HelveticaNeueLT Std Lt Cn" panose="020B0406020202030204" charset="0"/>
                      </a:endParaRPr>
                    </a:p>
                  </a:txBody>
                  <a:tcPr marL="121920" marR="121920" marT="60960" marB="609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hMerge="1">
                  <a:txBody>
                    <a:bodyPr/>
                    <a:lstStyle/>
                    <a:p>
                      <a:pPr algn="ctr"/>
                      <a:endParaRPr lang="en-IE" sz="2800" dirty="0"/>
                    </a:p>
                  </a:txBody>
                  <a:tcPr anchor="ctr"/>
                </a:tc>
                <a:tc hMerge="1">
                  <a:txBody>
                    <a:bodyPr/>
                    <a:lstStyle/>
                    <a:p>
                      <a:endParaRPr lang="en-IE" sz="1400" dirty="0"/>
                    </a:p>
                  </a:txBody>
                  <a:tcPr/>
                </a:tc>
                <a:tc gridSpan="3">
                  <a:txBody>
                    <a:bodyPr/>
                    <a:lstStyle/>
                    <a:p>
                      <a:pPr algn="ctr"/>
                      <a:r>
                        <a:rPr lang="en-IE" sz="1600" dirty="0">
                          <a:latin typeface="HelveticaNeueLT Std Lt Cn" panose="020B0406020202030204" charset="0"/>
                        </a:rPr>
                        <a:t>ST 21</a:t>
                      </a:r>
                    </a:p>
                    <a:p>
                      <a:pPr algn="ctr"/>
                      <a:r>
                        <a:rPr lang="en-IE" sz="1600" dirty="0">
                          <a:latin typeface="HelveticaNeueLT Std Lt Cn" panose="020B0406020202030204" charset="0"/>
                        </a:rPr>
                        <a:t>Applies</a:t>
                      </a:r>
                    </a:p>
                    <a:p>
                      <a:pPr algn="ctr"/>
                      <a:r>
                        <a:rPr lang="en-IE" sz="1600" dirty="0">
                          <a:latin typeface="HelveticaNeueLT Std Lt Cn" panose="020B0406020202030204" charset="0"/>
                          <a:sym typeface="Wingdings" panose="05000000000000000000" pitchFamily="2" charset="2"/>
                        </a:rPr>
                        <a:t></a:t>
                      </a:r>
                      <a:endParaRPr lang="en-IE" sz="1600" dirty="0">
                        <a:solidFill>
                          <a:schemeClr val="bg1"/>
                        </a:solidFill>
                        <a:latin typeface="HelveticaNeueLT Std Lt Cn" panose="020B0406020202030204" charset="0"/>
                      </a:endParaRPr>
                    </a:p>
                  </a:txBody>
                  <a:tcPr marL="121920" marR="121920" marT="60960" marB="60960" anchor="ctr">
                    <a:lnL w="38100" cap="flat" cmpd="sng" algn="ctr">
                      <a:solidFill>
                        <a:schemeClr val="bg1"/>
                      </a:solidFill>
                      <a:prstDash val="solid"/>
                      <a:round/>
                      <a:headEnd type="none" w="med" len="med"/>
                      <a:tailEnd type="none" w="med" len="med"/>
                    </a:lnL>
                  </a:tcPr>
                </a:tc>
                <a:tc hMerge="1">
                  <a:txBody>
                    <a:bodyPr/>
                    <a:lstStyle/>
                    <a:p>
                      <a:pPr algn="ctr"/>
                      <a:endParaRPr lang="en-IE" sz="1600" dirty="0">
                        <a:solidFill>
                          <a:schemeClr val="bg1"/>
                        </a:solidFill>
                      </a:endParaRPr>
                    </a:p>
                  </a:txBody>
                  <a:tcPr marL="121920" marR="121920" marT="60960" marB="60960" anchor="ctr"/>
                </a:tc>
                <a:tc hMerge="1">
                  <a:txBody>
                    <a:bodyPr/>
                    <a:lstStyle/>
                    <a:p>
                      <a:pPr algn="ctr"/>
                      <a:endParaRPr lang="en-IE" sz="1600" dirty="0">
                        <a:solidFill>
                          <a:schemeClr val="bg1"/>
                        </a:solidFill>
                      </a:endParaRPr>
                    </a:p>
                  </a:txBody>
                  <a:tcPr marL="121920" marR="121920" marT="60960" marB="60960" anchor="ctr"/>
                </a:tc>
                <a:extLst>
                  <a:ext uri="{0D108BD9-81ED-4DB2-BD59-A6C34878D82A}">
                    <a16:rowId xmlns:a16="http://schemas.microsoft.com/office/drawing/2014/main" val="1109006923"/>
                  </a:ext>
                </a:extLst>
              </a:tr>
              <a:tr h="274320">
                <a:tc>
                  <a:txBody>
                    <a:bodyPr/>
                    <a:lstStyle/>
                    <a:p>
                      <a:pPr>
                        <a:lnSpc>
                          <a:spcPct val="80000"/>
                        </a:lnSpc>
                      </a:pPr>
                      <a:endParaRPr lang="en-IE" sz="1600" b="1" dirty="0">
                        <a:solidFill>
                          <a:schemeClr val="bg1"/>
                        </a:solidFill>
                        <a:latin typeface="HelveticaNeueLT Std Lt Cn" panose="020B0406020202030204" charset="0"/>
                      </a:endParaRPr>
                    </a:p>
                  </a:txBody>
                  <a:tcPr marL="121920" marR="121920" marT="60960" marB="60960">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chemeClr val="accent1"/>
                    </a:solidFill>
                  </a:tcPr>
                </a:tc>
                <a:tc>
                  <a:txBody>
                    <a:bodyPr/>
                    <a:lstStyle/>
                    <a:p>
                      <a:pPr algn="ctr">
                        <a:lnSpc>
                          <a:spcPct val="80000"/>
                        </a:lnSpc>
                      </a:pPr>
                      <a:r>
                        <a:rPr lang="en-IE" sz="1600" b="1" dirty="0">
                          <a:solidFill>
                            <a:schemeClr val="bg1"/>
                          </a:solidFill>
                          <a:latin typeface="HelveticaNeueLT Std Lt Cn" panose="020B0406020202030204" charset="0"/>
                        </a:rPr>
                        <a:t>IOI</a:t>
                      </a:r>
                    </a:p>
                  </a:txBody>
                  <a:tcPr marL="121920" marR="121920" marT="60960" marB="60960">
                    <a:lnL w="38100" cap="flat" cmpd="sng" algn="ctr">
                      <a:solidFill>
                        <a:schemeClr val="bg1"/>
                      </a:solidFill>
                      <a:prstDash val="solid"/>
                      <a:round/>
                      <a:headEnd type="none" w="med" len="med"/>
                      <a:tailEnd type="none" w="med" len="med"/>
                    </a:lnL>
                    <a:lnB w="38100" cap="flat" cmpd="sng" algn="ctr">
                      <a:noFill/>
                      <a:prstDash val="solid"/>
                      <a:round/>
                      <a:headEnd type="none" w="med" len="med"/>
                      <a:tailEnd type="none" w="med" len="med"/>
                    </a:lnB>
                    <a:solidFill>
                      <a:schemeClr val="accent1"/>
                    </a:solidFill>
                  </a:tcPr>
                </a:tc>
                <a:tc>
                  <a:txBody>
                    <a:bodyPr/>
                    <a:lstStyle/>
                    <a:p>
                      <a:pPr algn="ctr">
                        <a:lnSpc>
                          <a:spcPct val="80000"/>
                        </a:lnSpc>
                      </a:pPr>
                      <a:r>
                        <a:rPr lang="en-IE" sz="1600" b="1" dirty="0">
                          <a:solidFill>
                            <a:schemeClr val="bg1"/>
                          </a:solidFill>
                          <a:latin typeface="HelveticaNeueLT Std Lt Cn" panose="020B0406020202030204" charset="0"/>
                        </a:rPr>
                        <a:t>ROI</a:t>
                      </a:r>
                    </a:p>
                  </a:txBody>
                  <a:tcPr marL="121920" marR="121920" marT="60960" marB="60960">
                    <a:lnB w="38100" cap="flat" cmpd="sng" algn="ctr">
                      <a:noFill/>
                      <a:prstDash val="solid"/>
                      <a:round/>
                      <a:headEnd type="none" w="med" len="med"/>
                      <a:tailEnd type="none" w="med" len="med"/>
                    </a:lnB>
                    <a:solidFill>
                      <a:schemeClr val="accent1"/>
                    </a:solidFill>
                  </a:tcPr>
                </a:tc>
                <a:tc>
                  <a:txBody>
                    <a:bodyPr/>
                    <a:lstStyle/>
                    <a:p>
                      <a:pPr algn="ctr">
                        <a:lnSpc>
                          <a:spcPct val="80000"/>
                        </a:lnSpc>
                      </a:pPr>
                      <a:r>
                        <a:rPr lang="en-IE" sz="1600" b="1" dirty="0">
                          <a:solidFill>
                            <a:schemeClr val="bg1"/>
                          </a:solidFill>
                          <a:latin typeface="HelveticaNeueLT Std Lt Cn" panose="020B0406020202030204" charset="0"/>
                        </a:rPr>
                        <a:t>NI</a:t>
                      </a:r>
                    </a:p>
                  </a:txBody>
                  <a:tcPr marL="121920" marR="121920" marT="60960" marB="60960">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chemeClr val="accent1"/>
                    </a:solidFill>
                  </a:tcPr>
                </a:tc>
                <a:tc>
                  <a:txBody>
                    <a:bodyPr/>
                    <a:lstStyle/>
                    <a:p>
                      <a:pPr algn="ctr">
                        <a:lnSpc>
                          <a:spcPct val="80000"/>
                        </a:lnSpc>
                      </a:pPr>
                      <a:r>
                        <a:rPr lang="en-IE" sz="1600" b="1" dirty="0">
                          <a:solidFill>
                            <a:schemeClr val="bg1"/>
                          </a:solidFill>
                          <a:latin typeface="HelveticaNeueLT Std Lt Cn" panose="020B0406020202030204" charset="0"/>
                        </a:rPr>
                        <a:t>IOI</a:t>
                      </a:r>
                    </a:p>
                  </a:txBody>
                  <a:tcPr marL="121920" marR="121920" marT="60960" marB="60960">
                    <a:lnL w="38100" cap="flat" cmpd="sng" algn="ctr">
                      <a:solidFill>
                        <a:schemeClr val="bg1"/>
                      </a:solidFill>
                      <a:prstDash val="solid"/>
                      <a:round/>
                      <a:headEnd type="none" w="med" len="med"/>
                      <a:tailEnd type="none" w="med" len="med"/>
                    </a:lnL>
                    <a:lnB w="38100" cap="flat" cmpd="sng" algn="ctr">
                      <a:noFill/>
                      <a:prstDash val="solid"/>
                      <a:round/>
                      <a:headEnd type="none" w="med" len="med"/>
                      <a:tailEnd type="none" w="med" len="med"/>
                    </a:lnB>
                    <a:solidFill>
                      <a:schemeClr val="accent1"/>
                    </a:solidFill>
                  </a:tcPr>
                </a:tc>
                <a:tc>
                  <a:txBody>
                    <a:bodyPr/>
                    <a:lstStyle/>
                    <a:p>
                      <a:pPr algn="ctr">
                        <a:lnSpc>
                          <a:spcPct val="80000"/>
                        </a:lnSpc>
                      </a:pPr>
                      <a:r>
                        <a:rPr lang="en-IE" sz="1600" b="1" dirty="0">
                          <a:solidFill>
                            <a:schemeClr val="bg1"/>
                          </a:solidFill>
                          <a:latin typeface="HelveticaNeueLT Std Lt Cn" panose="020B0406020202030204" charset="0"/>
                        </a:rPr>
                        <a:t>ROI</a:t>
                      </a:r>
                    </a:p>
                  </a:txBody>
                  <a:tcPr marL="121920" marR="121920" marT="60960" marB="60960">
                    <a:lnB w="38100" cap="flat" cmpd="sng" algn="ctr">
                      <a:noFill/>
                      <a:prstDash val="solid"/>
                      <a:round/>
                      <a:headEnd type="none" w="med" len="med"/>
                      <a:tailEnd type="none" w="med" len="med"/>
                    </a:lnB>
                    <a:solidFill>
                      <a:schemeClr val="accent1"/>
                    </a:solidFill>
                  </a:tcPr>
                </a:tc>
                <a:tc>
                  <a:txBody>
                    <a:bodyPr/>
                    <a:lstStyle/>
                    <a:p>
                      <a:pPr algn="ctr">
                        <a:lnSpc>
                          <a:spcPct val="80000"/>
                        </a:lnSpc>
                      </a:pPr>
                      <a:r>
                        <a:rPr lang="en-IE" sz="1600" b="1" dirty="0">
                          <a:solidFill>
                            <a:schemeClr val="bg1"/>
                          </a:solidFill>
                          <a:latin typeface="HelveticaNeueLT Std Lt Cn" panose="020B0406020202030204" charset="0"/>
                        </a:rPr>
                        <a:t>NI</a:t>
                      </a:r>
                    </a:p>
                  </a:txBody>
                  <a:tcPr marL="121920" marR="121920" marT="60960" marB="60960">
                    <a:lnB w="381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758169234"/>
                  </a:ext>
                </a:extLst>
              </a:tr>
              <a:tr h="274320">
                <a:tc>
                  <a:txBody>
                    <a:bodyPr/>
                    <a:lstStyle/>
                    <a:p>
                      <a:pPr>
                        <a:lnSpc>
                          <a:spcPct val="80000"/>
                        </a:lnSpc>
                      </a:pPr>
                      <a:endParaRPr lang="en-IE" sz="1600" b="1" dirty="0">
                        <a:solidFill>
                          <a:schemeClr val="bg1"/>
                        </a:solidFill>
                        <a:latin typeface="HelveticaNeueLT Std Lt Cn" panose="020B0406020202030204" charset="0"/>
                      </a:endParaRPr>
                    </a:p>
                  </a:txBody>
                  <a:tcPr marL="121920" marR="121920" marT="60960" marB="60960">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marL="0" marR="0" lvl="0" indent="0" algn="ctr" defTabSz="924282" rtl="0" eaLnBrk="1" fontAlgn="auto" latinLnBrk="0" hangingPunct="1">
                        <a:lnSpc>
                          <a:spcPct val="80000"/>
                        </a:lnSpc>
                        <a:spcBef>
                          <a:spcPts val="0"/>
                        </a:spcBef>
                        <a:spcAft>
                          <a:spcPts val="0"/>
                        </a:spcAft>
                        <a:buClrTx/>
                        <a:buSzTx/>
                        <a:buFontTx/>
                        <a:buNone/>
                        <a:tabLst/>
                        <a:defRPr/>
                      </a:pPr>
                      <a:r>
                        <a:rPr lang="en-IE" sz="1600" b="1" kern="1200" dirty="0">
                          <a:solidFill>
                            <a:schemeClr val="bg1"/>
                          </a:solidFill>
                          <a:latin typeface="HelveticaNeueLT Std Lt Cn" panose="020B0406020202030204" charset="0"/>
                        </a:rPr>
                        <a:t>(813)</a:t>
                      </a:r>
                      <a:endParaRPr lang="en-IE" sz="1600" b="1" kern="1200" dirty="0">
                        <a:solidFill>
                          <a:schemeClr val="bg1"/>
                        </a:solidFill>
                        <a:latin typeface="HelveticaNeueLT Std Lt Cn" panose="020B0406020202030204" charset="0"/>
                        <a:ea typeface="+mn-ea"/>
                        <a:cs typeface="+mn-cs"/>
                      </a:endParaRPr>
                    </a:p>
                  </a:txBody>
                  <a:tcPr marL="121920" marR="121920" marT="60960" marB="6096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algn="ctr">
                        <a:lnSpc>
                          <a:spcPct val="80000"/>
                        </a:lnSpc>
                      </a:pPr>
                      <a:r>
                        <a:rPr lang="en-IE" sz="1600" b="1" dirty="0">
                          <a:solidFill>
                            <a:schemeClr val="bg1"/>
                          </a:solidFill>
                          <a:latin typeface="HelveticaNeueLT Std Lt Cn" panose="020B0406020202030204" charset="0"/>
                        </a:rPr>
                        <a:t>(504)</a:t>
                      </a:r>
                    </a:p>
                  </a:txBody>
                  <a:tcPr marL="121920" marR="121920" marT="60960" marB="60960">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algn="ctr">
                        <a:lnSpc>
                          <a:spcPct val="80000"/>
                        </a:lnSpc>
                      </a:pPr>
                      <a:r>
                        <a:rPr lang="en-IE" sz="1600" b="1" dirty="0">
                          <a:solidFill>
                            <a:schemeClr val="bg1"/>
                          </a:solidFill>
                          <a:latin typeface="HelveticaNeueLT Std Lt Cn" panose="020B0406020202030204" charset="0"/>
                        </a:rPr>
                        <a:t>(309)</a:t>
                      </a:r>
                    </a:p>
                  </a:txBody>
                  <a:tcPr marL="121920" marR="121920" marT="60960" marB="60960">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marL="0" marR="0" lvl="0" indent="0" algn="ctr" defTabSz="924282" rtl="0" eaLnBrk="1" fontAlgn="auto" latinLnBrk="0" hangingPunct="1">
                        <a:lnSpc>
                          <a:spcPct val="80000"/>
                        </a:lnSpc>
                        <a:spcBef>
                          <a:spcPts val="0"/>
                        </a:spcBef>
                        <a:spcAft>
                          <a:spcPts val="0"/>
                        </a:spcAft>
                        <a:buClrTx/>
                        <a:buSzTx/>
                        <a:buFontTx/>
                        <a:buNone/>
                        <a:tabLst/>
                        <a:defRPr/>
                      </a:pPr>
                      <a:r>
                        <a:rPr lang="en-IE" sz="1600" b="1" kern="1200" dirty="0">
                          <a:solidFill>
                            <a:schemeClr val="bg1"/>
                          </a:solidFill>
                          <a:latin typeface="HelveticaNeueLT Std Lt Cn" panose="020B0406020202030204" charset="0"/>
                        </a:rPr>
                        <a:t>(803)</a:t>
                      </a:r>
                      <a:endParaRPr lang="en-IE" sz="1600" b="1" kern="1200" dirty="0">
                        <a:solidFill>
                          <a:schemeClr val="bg1"/>
                        </a:solidFill>
                        <a:latin typeface="HelveticaNeueLT Std Lt Cn" panose="020B0406020202030204" charset="0"/>
                        <a:ea typeface="+mn-ea"/>
                        <a:cs typeface="+mn-cs"/>
                      </a:endParaRPr>
                    </a:p>
                  </a:txBody>
                  <a:tcPr marL="121920" marR="121920" marT="60960" marB="6096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algn="ctr">
                        <a:lnSpc>
                          <a:spcPct val="80000"/>
                        </a:lnSpc>
                      </a:pPr>
                      <a:r>
                        <a:rPr lang="en-IE" sz="1600" b="1" dirty="0">
                          <a:solidFill>
                            <a:schemeClr val="bg1"/>
                          </a:solidFill>
                          <a:latin typeface="HelveticaNeueLT Std Lt Cn" panose="020B0406020202030204" charset="0"/>
                        </a:rPr>
                        <a:t>(502)</a:t>
                      </a:r>
                    </a:p>
                  </a:txBody>
                  <a:tcPr marL="121920" marR="121920" marT="60960" marB="60960">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algn="ctr">
                        <a:lnSpc>
                          <a:spcPct val="80000"/>
                        </a:lnSpc>
                      </a:pPr>
                      <a:r>
                        <a:rPr lang="en-IE" sz="1600" b="1" dirty="0">
                          <a:solidFill>
                            <a:schemeClr val="bg1"/>
                          </a:solidFill>
                          <a:latin typeface="HelveticaNeueLT Std Lt Cn" panose="020B0406020202030204" charset="0"/>
                        </a:rPr>
                        <a:t>(301)</a:t>
                      </a:r>
                    </a:p>
                  </a:txBody>
                  <a:tcPr marL="121920" marR="121920" marT="60960" marB="60960">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3215897548"/>
                  </a:ext>
                </a:extLst>
              </a:tr>
              <a:tr h="274320">
                <a:tc>
                  <a:txBody>
                    <a:bodyPr/>
                    <a:lstStyle/>
                    <a:p>
                      <a:pPr>
                        <a:lnSpc>
                          <a:spcPct val="80000"/>
                        </a:lnSpc>
                      </a:pPr>
                      <a:endParaRPr lang="en-IE" sz="1600" b="1" dirty="0">
                        <a:solidFill>
                          <a:schemeClr val="bg1"/>
                        </a:solidFill>
                        <a:latin typeface="HelveticaNeueLT Std Lt Cn" panose="020B0406020202030204" charset="0"/>
                      </a:endParaRPr>
                    </a:p>
                  </a:txBody>
                  <a:tcPr marL="121920" marR="121920" marT="60960" marB="60960">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1"/>
                    </a:solidFill>
                  </a:tcPr>
                </a:tc>
                <a:tc>
                  <a:txBody>
                    <a:bodyPr/>
                    <a:lstStyle/>
                    <a:p>
                      <a:pPr marL="0" marR="0" lvl="0" indent="0" algn="ctr" defTabSz="924282" rtl="0" eaLnBrk="1" fontAlgn="auto" latinLnBrk="0" hangingPunct="1">
                        <a:lnSpc>
                          <a:spcPct val="80000"/>
                        </a:lnSpc>
                        <a:spcBef>
                          <a:spcPts val="0"/>
                        </a:spcBef>
                        <a:spcAft>
                          <a:spcPts val="0"/>
                        </a:spcAft>
                        <a:buClrTx/>
                        <a:buSzTx/>
                        <a:buFontTx/>
                        <a:buNone/>
                        <a:tabLst/>
                        <a:defRPr/>
                      </a:pPr>
                      <a:r>
                        <a:rPr lang="en-IE" sz="1600" b="1" kern="1200" dirty="0">
                          <a:solidFill>
                            <a:schemeClr val="bg1"/>
                          </a:solidFill>
                          <a:latin typeface="HelveticaNeueLT Std Lt Cn" panose="020B0406020202030204" charset="0"/>
                        </a:rPr>
                        <a:t>%</a:t>
                      </a:r>
                      <a:endParaRPr lang="en-IE" sz="1600" b="1" kern="1200" dirty="0">
                        <a:solidFill>
                          <a:schemeClr val="bg1"/>
                        </a:solidFill>
                        <a:latin typeface="HelveticaNeueLT Std Lt Cn" panose="020B0406020202030204" charset="0"/>
                        <a:ea typeface="+mn-ea"/>
                        <a:cs typeface="+mn-cs"/>
                      </a:endParaRPr>
                    </a:p>
                  </a:txBody>
                  <a:tcPr marL="121920" marR="121920" marT="60960" marB="6096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accent1"/>
                    </a:solidFill>
                  </a:tcPr>
                </a:tc>
                <a:tc>
                  <a:txBody>
                    <a:bodyPr/>
                    <a:lstStyle/>
                    <a:p>
                      <a:pPr algn="ctr">
                        <a:lnSpc>
                          <a:spcPct val="80000"/>
                        </a:lnSpc>
                      </a:pPr>
                      <a:r>
                        <a:rPr lang="en-IE" sz="1600" b="1" dirty="0">
                          <a:solidFill>
                            <a:schemeClr val="bg1"/>
                          </a:solidFill>
                          <a:latin typeface="HelveticaNeueLT Std Lt Cn" panose="020B0406020202030204" charset="0"/>
                        </a:rPr>
                        <a:t>%</a:t>
                      </a:r>
                    </a:p>
                  </a:txBody>
                  <a:tcPr marL="121920" marR="121920" marT="60960" marB="60960">
                    <a:lnT w="38100" cap="flat" cmpd="sng" algn="ctr">
                      <a:noFill/>
                      <a:prstDash val="solid"/>
                      <a:round/>
                      <a:headEnd type="none" w="med" len="med"/>
                      <a:tailEnd type="none" w="med" len="med"/>
                    </a:lnT>
                    <a:solidFill>
                      <a:schemeClr val="accent1"/>
                    </a:solidFill>
                  </a:tcPr>
                </a:tc>
                <a:tc>
                  <a:txBody>
                    <a:bodyPr/>
                    <a:lstStyle/>
                    <a:p>
                      <a:pPr algn="ctr">
                        <a:lnSpc>
                          <a:spcPct val="80000"/>
                        </a:lnSpc>
                      </a:pPr>
                      <a:r>
                        <a:rPr lang="en-IE" sz="1600" b="1" dirty="0">
                          <a:solidFill>
                            <a:schemeClr val="bg1"/>
                          </a:solidFill>
                          <a:latin typeface="HelveticaNeueLT Std Lt Cn" panose="020B0406020202030204" charset="0"/>
                        </a:rPr>
                        <a:t>%</a:t>
                      </a:r>
                    </a:p>
                  </a:txBody>
                  <a:tcPr marL="121920" marR="121920" marT="60960" marB="60960">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1"/>
                    </a:solidFill>
                  </a:tcPr>
                </a:tc>
                <a:tc>
                  <a:txBody>
                    <a:bodyPr/>
                    <a:lstStyle/>
                    <a:p>
                      <a:pPr marL="0" marR="0" lvl="0" indent="0" algn="ctr" defTabSz="924282" rtl="0" eaLnBrk="1" fontAlgn="auto" latinLnBrk="0" hangingPunct="1">
                        <a:lnSpc>
                          <a:spcPct val="80000"/>
                        </a:lnSpc>
                        <a:spcBef>
                          <a:spcPts val="0"/>
                        </a:spcBef>
                        <a:spcAft>
                          <a:spcPts val="0"/>
                        </a:spcAft>
                        <a:buClrTx/>
                        <a:buSzTx/>
                        <a:buFontTx/>
                        <a:buNone/>
                        <a:tabLst/>
                        <a:defRPr/>
                      </a:pPr>
                      <a:r>
                        <a:rPr lang="en-IE" sz="1600" b="1" kern="1200" dirty="0">
                          <a:solidFill>
                            <a:schemeClr val="bg1"/>
                          </a:solidFill>
                          <a:latin typeface="HelveticaNeueLT Std Lt Cn" panose="020B0406020202030204" charset="0"/>
                        </a:rPr>
                        <a:t>%</a:t>
                      </a:r>
                      <a:endParaRPr lang="en-IE" sz="1600" b="1" kern="1200" dirty="0">
                        <a:solidFill>
                          <a:schemeClr val="bg1"/>
                        </a:solidFill>
                        <a:latin typeface="HelveticaNeueLT Std Lt Cn" panose="020B0406020202030204" charset="0"/>
                        <a:ea typeface="+mn-ea"/>
                        <a:cs typeface="+mn-cs"/>
                      </a:endParaRPr>
                    </a:p>
                  </a:txBody>
                  <a:tcPr marL="121920" marR="121920" marT="60960" marB="6096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accent1"/>
                    </a:solidFill>
                  </a:tcPr>
                </a:tc>
                <a:tc>
                  <a:txBody>
                    <a:bodyPr/>
                    <a:lstStyle/>
                    <a:p>
                      <a:pPr algn="ctr">
                        <a:lnSpc>
                          <a:spcPct val="80000"/>
                        </a:lnSpc>
                      </a:pPr>
                      <a:r>
                        <a:rPr lang="en-IE" sz="1600" b="1" dirty="0">
                          <a:solidFill>
                            <a:schemeClr val="bg1"/>
                          </a:solidFill>
                          <a:latin typeface="HelveticaNeueLT Std Lt Cn" panose="020B0406020202030204" charset="0"/>
                        </a:rPr>
                        <a:t>%</a:t>
                      </a:r>
                    </a:p>
                  </a:txBody>
                  <a:tcPr marL="121920" marR="121920" marT="60960" marB="60960">
                    <a:lnT w="38100" cap="flat" cmpd="sng" algn="ctr">
                      <a:noFill/>
                      <a:prstDash val="solid"/>
                      <a:round/>
                      <a:headEnd type="none" w="med" len="med"/>
                      <a:tailEnd type="none" w="med" len="med"/>
                    </a:lnT>
                    <a:solidFill>
                      <a:schemeClr val="accent1"/>
                    </a:solidFill>
                  </a:tcPr>
                </a:tc>
                <a:tc>
                  <a:txBody>
                    <a:bodyPr/>
                    <a:lstStyle/>
                    <a:p>
                      <a:pPr algn="ctr">
                        <a:lnSpc>
                          <a:spcPct val="80000"/>
                        </a:lnSpc>
                      </a:pPr>
                      <a:r>
                        <a:rPr lang="en-IE" sz="1600" b="1" dirty="0">
                          <a:solidFill>
                            <a:schemeClr val="bg1"/>
                          </a:solidFill>
                          <a:latin typeface="HelveticaNeueLT Std Lt Cn" panose="020B0406020202030204" charset="0"/>
                        </a:rPr>
                        <a:t>%</a:t>
                      </a:r>
                    </a:p>
                  </a:txBody>
                  <a:tcPr marL="121920" marR="121920" marT="60960" marB="60960">
                    <a:lnT w="38100" cap="flat" cmpd="sng" algn="ctr">
                      <a:noFill/>
                      <a:prstDash val="solid"/>
                      <a:round/>
                      <a:headEnd type="none" w="med" len="med"/>
                      <a:tailEnd type="none" w="med" len="med"/>
                    </a:lnT>
                    <a:solidFill>
                      <a:schemeClr val="accent1"/>
                    </a:solidFill>
                  </a:tcPr>
                </a:tc>
                <a:extLst>
                  <a:ext uri="{0D108BD9-81ED-4DB2-BD59-A6C34878D82A}">
                    <a16:rowId xmlns:a16="http://schemas.microsoft.com/office/drawing/2014/main" val="327421716"/>
                  </a:ext>
                </a:extLst>
              </a:tr>
              <a:tr h="609600">
                <a:tc>
                  <a:txBody>
                    <a:bodyPr/>
                    <a:lstStyle/>
                    <a:p>
                      <a:r>
                        <a:rPr lang="en-IE" sz="1600" b="1" dirty="0">
                          <a:solidFill>
                            <a:schemeClr val="bg1">
                              <a:lumMod val="50000"/>
                            </a:schemeClr>
                          </a:solidFill>
                          <a:latin typeface="HelveticaNeueLT Std Lt Cn" panose="020B0406020202030204" charset="0"/>
                        </a:rPr>
                        <a:t>We/I often eat out of the house</a:t>
                      </a:r>
                    </a:p>
                  </a:txBody>
                  <a:tcPr marL="121920" marR="121920" marT="60960" marB="60960" anchor="ctr">
                    <a:lnR w="38100" cap="flat" cmpd="sng" algn="ctr">
                      <a:solidFill>
                        <a:schemeClr val="bg1"/>
                      </a:solidFill>
                      <a:prstDash val="solid"/>
                      <a:round/>
                      <a:headEnd type="none" w="med" len="med"/>
                      <a:tailEnd type="none" w="med" len="med"/>
                    </a:lnR>
                  </a:tcPr>
                </a:tc>
                <a:tc>
                  <a:txBody>
                    <a:bodyPr/>
                    <a:lstStyle/>
                    <a:p>
                      <a:pPr algn="ctr"/>
                      <a:r>
                        <a:rPr lang="en-IE" sz="1600" b="1" dirty="0">
                          <a:solidFill>
                            <a:schemeClr val="bg1">
                              <a:lumMod val="50000"/>
                            </a:schemeClr>
                          </a:solidFill>
                          <a:latin typeface="HelveticaNeueLT Std Lt Cn" panose="020B0406020202030204" charset="0"/>
                        </a:rPr>
                        <a:t>34</a:t>
                      </a:r>
                    </a:p>
                  </a:txBody>
                  <a:tcPr marL="121920" marR="121920" marT="60960" marB="60960" anchor="ctr">
                    <a:lnL w="38100" cap="flat" cmpd="sng" algn="ctr">
                      <a:solidFill>
                        <a:schemeClr val="bg1"/>
                      </a:solidFill>
                      <a:prstDash val="solid"/>
                      <a:round/>
                      <a:headEnd type="none" w="med" len="med"/>
                      <a:tailEnd type="none" w="med" len="med"/>
                    </a:lnL>
                  </a:tcPr>
                </a:tc>
                <a:tc>
                  <a:txBody>
                    <a:bodyPr/>
                    <a:lstStyle/>
                    <a:p>
                      <a:pPr algn="ctr"/>
                      <a:r>
                        <a:rPr lang="en-IE" sz="1600" b="1" dirty="0">
                          <a:solidFill>
                            <a:schemeClr val="bg1">
                              <a:lumMod val="50000"/>
                            </a:schemeClr>
                          </a:solidFill>
                          <a:latin typeface="HelveticaNeueLT Std Lt Cn" panose="020B0406020202030204" charset="0"/>
                        </a:rPr>
                        <a:t>37</a:t>
                      </a:r>
                    </a:p>
                  </a:txBody>
                  <a:tcPr marL="121920" marR="121920" marT="60960" marB="60960" anchor="ctr"/>
                </a:tc>
                <a:tc>
                  <a:txBody>
                    <a:bodyPr/>
                    <a:lstStyle/>
                    <a:p>
                      <a:pPr algn="ctr"/>
                      <a:r>
                        <a:rPr lang="en-IE" sz="1600" b="1" dirty="0">
                          <a:solidFill>
                            <a:schemeClr val="bg1">
                              <a:lumMod val="50000"/>
                            </a:schemeClr>
                          </a:solidFill>
                          <a:latin typeface="HelveticaNeueLT Std Lt Cn" panose="020B0406020202030204" charset="0"/>
                        </a:rPr>
                        <a:t>30</a:t>
                      </a:r>
                    </a:p>
                  </a:txBody>
                  <a:tcPr marL="121920" marR="121920" marT="60960" marB="60960" anchor="ctr">
                    <a:lnR w="38100" cap="flat" cmpd="sng" algn="ctr">
                      <a:solidFill>
                        <a:schemeClr val="bg1"/>
                      </a:solidFill>
                      <a:prstDash val="solid"/>
                      <a:round/>
                      <a:headEnd type="none" w="med" len="med"/>
                      <a:tailEnd type="none" w="med" len="med"/>
                    </a:lnR>
                  </a:tcPr>
                </a:tc>
                <a:tc>
                  <a:txBody>
                    <a:bodyPr/>
                    <a:lstStyle/>
                    <a:p>
                      <a:pPr algn="ctr"/>
                      <a:r>
                        <a:rPr lang="en-IE" sz="1600" b="1" dirty="0">
                          <a:solidFill>
                            <a:schemeClr val="bg1">
                              <a:lumMod val="50000"/>
                            </a:schemeClr>
                          </a:solidFill>
                          <a:latin typeface="HelveticaNeueLT Std Lt Cn" panose="020B0406020202030204" charset="0"/>
                        </a:rPr>
                        <a:t>34</a:t>
                      </a:r>
                    </a:p>
                  </a:txBody>
                  <a:tcPr marL="121920" marR="121920" marT="60960" marB="60960" anchor="ctr">
                    <a:lnL w="38100" cap="flat" cmpd="sng" algn="ctr">
                      <a:solidFill>
                        <a:schemeClr val="bg1"/>
                      </a:solidFill>
                      <a:prstDash val="solid"/>
                      <a:round/>
                      <a:headEnd type="none" w="med" len="med"/>
                      <a:tailEnd type="none" w="med" len="med"/>
                    </a:lnL>
                  </a:tcPr>
                </a:tc>
                <a:tc>
                  <a:txBody>
                    <a:bodyPr/>
                    <a:lstStyle/>
                    <a:p>
                      <a:pPr algn="ctr"/>
                      <a:r>
                        <a:rPr lang="en-IE" sz="1600" b="1" dirty="0">
                          <a:solidFill>
                            <a:schemeClr val="bg1">
                              <a:lumMod val="50000"/>
                            </a:schemeClr>
                          </a:solidFill>
                          <a:latin typeface="HelveticaNeueLT Std Lt Cn" panose="020B0406020202030204" charset="0"/>
                        </a:rPr>
                        <a:t>35</a:t>
                      </a:r>
                    </a:p>
                  </a:txBody>
                  <a:tcPr marL="121920" marR="121920" marT="60960" marB="60960" anchor="ctr"/>
                </a:tc>
                <a:tc>
                  <a:txBody>
                    <a:bodyPr/>
                    <a:lstStyle/>
                    <a:p>
                      <a:pPr algn="ctr"/>
                      <a:r>
                        <a:rPr lang="en-IE" sz="1600" b="1" dirty="0">
                          <a:solidFill>
                            <a:schemeClr val="bg1">
                              <a:lumMod val="50000"/>
                            </a:schemeClr>
                          </a:solidFill>
                          <a:latin typeface="HelveticaNeueLT Std Lt Cn" panose="020B0406020202030204" charset="0"/>
                        </a:rPr>
                        <a:t>32</a:t>
                      </a:r>
                    </a:p>
                  </a:txBody>
                  <a:tcPr marL="121920" marR="121920" marT="60960" marB="60960" anchor="ctr"/>
                </a:tc>
                <a:extLst>
                  <a:ext uri="{0D108BD9-81ED-4DB2-BD59-A6C34878D82A}">
                    <a16:rowId xmlns:a16="http://schemas.microsoft.com/office/drawing/2014/main" val="2366366614"/>
                  </a:ext>
                </a:extLst>
              </a:tr>
              <a:tr h="609600">
                <a:tc>
                  <a:txBody>
                    <a:bodyPr/>
                    <a:lstStyle/>
                    <a:p>
                      <a:r>
                        <a:rPr lang="en-IE" sz="1600" b="1" dirty="0">
                          <a:solidFill>
                            <a:schemeClr val="bg1">
                              <a:lumMod val="50000"/>
                            </a:schemeClr>
                          </a:solidFill>
                          <a:latin typeface="HelveticaNeueLT Std Lt Cn" panose="020B0406020202030204" charset="0"/>
                        </a:rPr>
                        <a:t>We/I don’t have enough time to plan &amp; prepare healthy meals</a:t>
                      </a:r>
                    </a:p>
                  </a:txBody>
                  <a:tcPr marL="121920" marR="121920" marT="60960" marB="60960">
                    <a:lnR w="38100" cap="flat" cmpd="sng" algn="ctr">
                      <a:solidFill>
                        <a:schemeClr val="bg1"/>
                      </a:solidFill>
                      <a:prstDash val="solid"/>
                      <a:round/>
                      <a:headEnd type="none" w="med" len="med"/>
                      <a:tailEnd type="none" w="med" len="med"/>
                    </a:lnR>
                  </a:tcPr>
                </a:tc>
                <a:tc>
                  <a:txBody>
                    <a:bodyPr/>
                    <a:lstStyle/>
                    <a:p>
                      <a:pPr algn="ctr"/>
                      <a:r>
                        <a:rPr lang="en-IE" sz="1600" b="1" dirty="0">
                          <a:solidFill>
                            <a:schemeClr val="bg1">
                              <a:lumMod val="50000"/>
                            </a:schemeClr>
                          </a:solidFill>
                          <a:latin typeface="HelveticaNeueLT Std Lt Cn" panose="020B0406020202030204" charset="0"/>
                        </a:rPr>
                        <a:t>21</a:t>
                      </a:r>
                    </a:p>
                  </a:txBody>
                  <a:tcPr marL="121920" marR="121920" marT="60960" marB="60960" anchor="ctr">
                    <a:lnL w="38100" cap="flat" cmpd="sng" algn="ctr">
                      <a:solidFill>
                        <a:schemeClr val="bg1"/>
                      </a:solidFill>
                      <a:prstDash val="solid"/>
                      <a:round/>
                      <a:headEnd type="none" w="med" len="med"/>
                      <a:tailEnd type="none" w="med" len="med"/>
                    </a:lnL>
                  </a:tcPr>
                </a:tc>
                <a:tc>
                  <a:txBody>
                    <a:bodyPr/>
                    <a:lstStyle/>
                    <a:p>
                      <a:pPr algn="ctr"/>
                      <a:r>
                        <a:rPr lang="en-IE" sz="1600" b="1" dirty="0">
                          <a:solidFill>
                            <a:schemeClr val="bg1">
                              <a:lumMod val="50000"/>
                            </a:schemeClr>
                          </a:solidFill>
                          <a:latin typeface="HelveticaNeueLT Std Lt Cn" panose="020B0406020202030204" charset="0"/>
                        </a:rPr>
                        <a:t>20</a:t>
                      </a:r>
                    </a:p>
                  </a:txBody>
                  <a:tcPr marL="121920" marR="121920" marT="60960" marB="60960" anchor="ctr"/>
                </a:tc>
                <a:tc>
                  <a:txBody>
                    <a:bodyPr/>
                    <a:lstStyle/>
                    <a:p>
                      <a:pPr algn="ctr"/>
                      <a:r>
                        <a:rPr lang="en-IE" sz="1600" b="1" dirty="0">
                          <a:solidFill>
                            <a:schemeClr val="bg1">
                              <a:lumMod val="50000"/>
                            </a:schemeClr>
                          </a:solidFill>
                          <a:latin typeface="HelveticaNeueLT Std Lt Cn" panose="020B0406020202030204" charset="0"/>
                        </a:rPr>
                        <a:t>22</a:t>
                      </a:r>
                    </a:p>
                  </a:txBody>
                  <a:tcPr marL="121920" marR="121920" marT="60960" marB="60960" anchor="ctr">
                    <a:lnR w="38100" cap="flat" cmpd="sng" algn="ctr">
                      <a:solidFill>
                        <a:schemeClr val="bg1"/>
                      </a:solidFill>
                      <a:prstDash val="solid"/>
                      <a:round/>
                      <a:headEnd type="none" w="med" len="med"/>
                      <a:tailEnd type="none" w="med" len="med"/>
                    </a:lnR>
                  </a:tcPr>
                </a:tc>
                <a:tc>
                  <a:txBody>
                    <a:bodyPr/>
                    <a:lstStyle/>
                    <a:p>
                      <a:pPr algn="ctr"/>
                      <a:r>
                        <a:rPr lang="en-IE" sz="1600" b="1" dirty="0">
                          <a:solidFill>
                            <a:schemeClr val="tx2"/>
                          </a:solidFill>
                          <a:latin typeface="HelveticaNeueLT Std Lt Cn" panose="020B0406020202030204" charset="0"/>
                        </a:rPr>
                        <a:t>25</a:t>
                      </a:r>
                    </a:p>
                  </a:txBody>
                  <a:tcPr marL="121920" marR="121920" marT="60960" marB="60960" anchor="ctr">
                    <a:lnL w="38100" cap="flat" cmpd="sng" algn="ctr">
                      <a:solidFill>
                        <a:schemeClr val="bg1"/>
                      </a:solidFill>
                      <a:prstDash val="solid"/>
                      <a:round/>
                      <a:headEnd type="none" w="med" len="med"/>
                      <a:tailEnd type="none" w="med" len="med"/>
                    </a:lnL>
                  </a:tcPr>
                </a:tc>
                <a:tc>
                  <a:txBody>
                    <a:bodyPr/>
                    <a:lstStyle/>
                    <a:p>
                      <a:pPr algn="ctr"/>
                      <a:r>
                        <a:rPr lang="en-IE" sz="1600" b="1" dirty="0">
                          <a:solidFill>
                            <a:schemeClr val="bg1">
                              <a:lumMod val="50000"/>
                            </a:schemeClr>
                          </a:solidFill>
                          <a:latin typeface="HelveticaNeueLT Std Lt Cn" panose="020B0406020202030204" charset="0"/>
                        </a:rPr>
                        <a:t>27</a:t>
                      </a:r>
                    </a:p>
                  </a:txBody>
                  <a:tcPr marL="121920" marR="121920" marT="60960" marB="60960" anchor="ctr"/>
                </a:tc>
                <a:tc>
                  <a:txBody>
                    <a:bodyPr/>
                    <a:lstStyle/>
                    <a:p>
                      <a:pPr algn="ctr"/>
                      <a:r>
                        <a:rPr lang="en-IE" sz="1600" b="1" dirty="0">
                          <a:solidFill>
                            <a:schemeClr val="bg1">
                              <a:lumMod val="50000"/>
                            </a:schemeClr>
                          </a:solidFill>
                          <a:latin typeface="HelveticaNeueLT Std Lt Cn" panose="020B0406020202030204" charset="0"/>
                        </a:rPr>
                        <a:t>21</a:t>
                      </a:r>
                    </a:p>
                  </a:txBody>
                  <a:tcPr marL="121920" marR="121920" marT="60960" marB="60960" anchor="ctr"/>
                </a:tc>
                <a:extLst>
                  <a:ext uri="{0D108BD9-81ED-4DB2-BD59-A6C34878D82A}">
                    <a16:rowId xmlns:a16="http://schemas.microsoft.com/office/drawing/2014/main" val="1815979195"/>
                  </a:ext>
                </a:extLst>
              </a:tr>
              <a:tr h="609600">
                <a:tc>
                  <a:txBody>
                    <a:bodyPr/>
                    <a:lstStyle/>
                    <a:p>
                      <a:r>
                        <a:rPr lang="en-IE" sz="1600" b="1" dirty="0">
                          <a:solidFill>
                            <a:schemeClr val="bg1">
                              <a:lumMod val="50000"/>
                            </a:schemeClr>
                          </a:solidFill>
                          <a:latin typeface="HelveticaNeueLT Std Lt Cn" panose="020B0406020202030204" charset="0"/>
                        </a:rPr>
                        <a:t>We/I do not have enough time to sit down for meals</a:t>
                      </a:r>
                    </a:p>
                  </a:txBody>
                  <a:tcPr marL="121920" marR="121920" marT="60960" marB="60960">
                    <a:lnR w="38100" cap="flat" cmpd="sng" algn="ctr">
                      <a:solidFill>
                        <a:schemeClr val="bg1"/>
                      </a:solidFill>
                      <a:prstDash val="solid"/>
                      <a:round/>
                      <a:headEnd type="none" w="med" len="med"/>
                      <a:tailEnd type="none" w="med" len="med"/>
                    </a:lnR>
                  </a:tcPr>
                </a:tc>
                <a:tc>
                  <a:txBody>
                    <a:bodyPr/>
                    <a:lstStyle/>
                    <a:p>
                      <a:pPr algn="ctr"/>
                      <a:r>
                        <a:rPr lang="en-IE" sz="1600" b="1" dirty="0">
                          <a:solidFill>
                            <a:schemeClr val="bg1">
                              <a:lumMod val="50000"/>
                            </a:schemeClr>
                          </a:solidFill>
                          <a:latin typeface="HelveticaNeueLT Std Lt Cn" panose="020B0406020202030204" charset="0"/>
                        </a:rPr>
                        <a:t>15</a:t>
                      </a:r>
                    </a:p>
                  </a:txBody>
                  <a:tcPr marL="121920" marR="121920" marT="60960" marB="60960" anchor="ctr">
                    <a:lnL w="38100" cap="flat" cmpd="sng" algn="ctr">
                      <a:solidFill>
                        <a:schemeClr val="bg1"/>
                      </a:solidFill>
                      <a:prstDash val="solid"/>
                      <a:round/>
                      <a:headEnd type="none" w="med" len="med"/>
                      <a:tailEnd type="none" w="med" len="med"/>
                    </a:lnL>
                  </a:tcPr>
                </a:tc>
                <a:tc>
                  <a:txBody>
                    <a:bodyPr/>
                    <a:lstStyle/>
                    <a:p>
                      <a:pPr algn="ctr"/>
                      <a:r>
                        <a:rPr lang="en-IE" sz="1600" b="1" dirty="0">
                          <a:solidFill>
                            <a:schemeClr val="bg1">
                              <a:lumMod val="50000"/>
                            </a:schemeClr>
                          </a:solidFill>
                          <a:latin typeface="HelveticaNeueLT Std Lt Cn" panose="020B0406020202030204" charset="0"/>
                        </a:rPr>
                        <a:t>15</a:t>
                      </a:r>
                    </a:p>
                  </a:txBody>
                  <a:tcPr marL="121920" marR="121920" marT="60960" marB="60960" anchor="ctr"/>
                </a:tc>
                <a:tc>
                  <a:txBody>
                    <a:bodyPr/>
                    <a:lstStyle/>
                    <a:p>
                      <a:pPr algn="ctr"/>
                      <a:r>
                        <a:rPr lang="en-IE" sz="1600" b="1" dirty="0">
                          <a:solidFill>
                            <a:schemeClr val="bg1">
                              <a:lumMod val="50000"/>
                            </a:schemeClr>
                          </a:solidFill>
                          <a:latin typeface="HelveticaNeueLT Std Lt Cn" panose="020B0406020202030204" charset="0"/>
                        </a:rPr>
                        <a:t>15</a:t>
                      </a:r>
                    </a:p>
                  </a:txBody>
                  <a:tcPr marL="121920" marR="121920" marT="60960" marB="60960" anchor="ctr">
                    <a:lnR w="38100" cap="flat" cmpd="sng" algn="ctr">
                      <a:solidFill>
                        <a:schemeClr val="bg1"/>
                      </a:solidFill>
                      <a:prstDash val="solid"/>
                      <a:round/>
                      <a:headEnd type="none" w="med" len="med"/>
                      <a:tailEnd type="none" w="med" len="med"/>
                    </a:lnR>
                  </a:tcPr>
                </a:tc>
                <a:tc>
                  <a:txBody>
                    <a:bodyPr/>
                    <a:lstStyle/>
                    <a:p>
                      <a:pPr algn="ctr"/>
                      <a:r>
                        <a:rPr lang="en-IE" sz="1600" b="1" dirty="0">
                          <a:solidFill>
                            <a:schemeClr val="tx2"/>
                          </a:solidFill>
                          <a:latin typeface="HelveticaNeueLT Std Lt Cn" panose="020B0406020202030204" charset="0"/>
                        </a:rPr>
                        <a:t>23</a:t>
                      </a:r>
                    </a:p>
                  </a:txBody>
                  <a:tcPr marL="121920" marR="121920" marT="60960" marB="60960" anchor="ctr">
                    <a:lnL w="38100" cap="flat" cmpd="sng" algn="ctr">
                      <a:solidFill>
                        <a:schemeClr val="bg1"/>
                      </a:solidFill>
                      <a:prstDash val="solid"/>
                      <a:round/>
                      <a:headEnd type="none" w="med" len="med"/>
                      <a:tailEnd type="none" w="med" len="med"/>
                    </a:lnL>
                  </a:tcPr>
                </a:tc>
                <a:tc>
                  <a:txBody>
                    <a:bodyPr/>
                    <a:lstStyle/>
                    <a:p>
                      <a:pPr algn="ctr"/>
                      <a:r>
                        <a:rPr lang="en-IE" sz="1600" b="1" dirty="0">
                          <a:solidFill>
                            <a:schemeClr val="bg1">
                              <a:lumMod val="50000"/>
                            </a:schemeClr>
                          </a:solidFill>
                          <a:latin typeface="HelveticaNeueLT Std Lt Cn" panose="020B0406020202030204" charset="0"/>
                        </a:rPr>
                        <a:t>26</a:t>
                      </a:r>
                    </a:p>
                  </a:txBody>
                  <a:tcPr marL="121920" marR="121920" marT="60960" marB="60960" anchor="ctr"/>
                </a:tc>
                <a:tc>
                  <a:txBody>
                    <a:bodyPr/>
                    <a:lstStyle/>
                    <a:p>
                      <a:pPr algn="ctr"/>
                      <a:r>
                        <a:rPr lang="en-IE" sz="1600" b="1" dirty="0">
                          <a:solidFill>
                            <a:schemeClr val="bg1">
                              <a:lumMod val="50000"/>
                            </a:schemeClr>
                          </a:solidFill>
                          <a:latin typeface="HelveticaNeueLT Std Lt Cn" panose="020B0406020202030204" charset="0"/>
                        </a:rPr>
                        <a:t>17</a:t>
                      </a:r>
                    </a:p>
                  </a:txBody>
                  <a:tcPr marL="121920" marR="121920" marT="60960" marB="60960" anchor="ctr"/>
                </a:tc>
                <a:extLst>
                  <a:ext uri="{0D108BD9-81ED-4DB2-BD59-A6C34878D82A}">
                    <a16:rowId xmlns:a16="http://schemas.microsoft.com/office/drawing/2014/main" val="1589190008"/>
                  </a:ext>
                </a:extLst>
              </a:tr>
            </a:tbl>
          </a:graphicData>
        </a:graphic>
      </p:graphicFrame>
      <p:sp>
        <p:nvSpPr>
          <p:cNvPr id="15" name="Slide Number Placeholder 3">
            <a:extLst>
              <a:ext uri="{FF2B5EF4-FFF2-40B4-BE49-F238E27FC236}">
                <a16:creationId xmlns:a16="http://schemas.microsoft.com/office/drawing/2014/main" id="{C84EAED1-ABDF-4720-830A-F3F021A87FBE}"/>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24</a:t>
            </a:fld>
            <a:r>
              <a:rPr lang="en-GB" dirty="0"/>
              <a:t> ‒ </a:t>
            </a:r>
          </a:p>
        </p:txBody>
      </p:sp>
    </p:spTree>
    <p:extLst>
      <p:ext uri="{BB962C8B-B14F-4D97-AF65-F5344CB8AC3E}">
        <p14:creationId xmlns:p14="http://schemas.microsoft.com/office/powerpoint/2010/main" val="233224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35B882-2503-4D52-B259-618906F7CE77}"/>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Statements Relating To Healthy Eating</a:t>
            </a:r>
          </a:p>
        </p:txBody>
      </p:sp>
      <p:sp>
        <p:nvSpPr>
          <p:cNvPr id="10" name="Text Placeholder 9">
            <a:extLst>
              <a:ext uri="{FF2B5EF4-FFF2-40B4-BE49-F238E27FC236}">
                <a16:creationId xmlns:a16="http://schemas.microsoft.com/office/drawing/2014/main" id="{B48E74CE-E9CB-4D65-AB3D-633105276F41}"/>
              </a:ext>
            </a:extLst>
          </p:cNvPr>
          <p:cNvSpPr>
            <a:spLocks noGrp="1"/>
          </p:cNvSpPr>
          <p:nvPr>
            <p:ph type="body" sz="quarter" idx="15"/>
          </p:nvPr>
        </p:nvSpPr>
        <p:spPr>
          <a:xfrm>
            <a:off x="404786" y="883335"/>
            <a:ext cx="10272194" cy="323165"/>
          </a:xfrm>
        </p:spPr>
        <p:txBody>
          <a:bodyPr/>
          <a:lstStyle/>
          <a:p>
            <a:r>
              <a:rPr lang="en-IE" dirty="0">
                <a:latin typeface="HelveticaNeueLT Std Lt Cn" panose="020B0406020202030204" charset="0"/>
              </a:rPr>
              <a:t>Support for restriction of advertising for unhealthy foods and for the number of fast food outlets has declined.</a:t>
            </a:r>
          </a:p>
        </p:txBody>
      </p:sp>
      <p:sp>
        <p:nvSpPr>
          <p:cNvPr id="11" name="Text Placeholder 10">
            <a:extLst>
              <a:ext uri="{FF2B5EF4-FFF2-40B4-BE49-F238E27FC236}">
                <a16:creationId xmlns:a16="http://schemas.microsoft.com/office/drawing/2014/main" id="{F02DBF23-B3EC-4CA9-8323-9A0D1A44A1E3}"/>
              </a:ext>
            </a:extLst>
          </p:cNvPr>
          <p:cNvSpPr>
            <a:spLocks noGrp="1"/>
          </p:cNvSpPr>
          <p:nvPr>
            <p:ph type="body" sz="quarter" idx="17"/>
          </p:nvPr>
        </p:nvSpPr>
        <p:spPr>
          <a:xfrm>
            <a:off x="506896" y="5909846"/>
            <a:ext cx="8686800" cy="338554"/>
          </a:xfrm>
        </p:spPr>
        <p:txBody>
          <a:bodyPr/>
          <a:lstStyle/>
          <a:p>
            <a:r>
              <a:rPr lang="en-IE" dirty="0"/>
              <a:t>Q.19ab	Thinking now about access to different food types, for each of these statements could you please tell me if you agree or disagree with each of the below.  </a:t>
            </a:r>
          </a:p>
          <a:p>
            <a:r>
              <a:rPr lang="en-IE" dirty="0"/>
              <a:t>Base:	All Respondents: 803 (IOI), 502 (ROI), 301 (NI) / All those with children*:  321 (IOI), 220 (ROI), 101 (NI)</a:t>
            </a:r>
          </a:p>
        </p:txBody>
      </p:sp>
      <p:graphicFrame>
        <p:nvGraphicFramePr>
          <p:cNvPr id="14" name="Table 13">
            <a:extLst>
              <a:ext uri="{FF2B5EF4-FFF2-40B4-BE49-F238E27FC236}">
                <a16:creationId xmlns:a16="http://schemas.microsoft.com/office/drawing/2014/main" id="{B4D6F117-4801-4537-B1BB-35BA17E42A8E}"/>
              </a:ext>
            </a:extLst>
          </p:cNvPr>
          <p:cNvGraphicFramePr>
            <a:graphicFrameLocks noGrp="1"/>
          </p:cNvGraphicFramePr>
          <p:nvPr>
            <p:extLst>
              <p:ext uri="{D42A27DB-BD31-4B8C-83A1-F6EECF244321}">
                <p14:modId xmlns:p14="http://schemas.microsoft.com/office/powerpoint/2010/main" val="4130631637"/>
              </p:ext>
            </p:extLst>
          </p:nvPr>
        </p:nvGraphicFramePr>
        <p:xfrm>
          <a:off x="521286" y="1447801"/>
          <a:ext cx="11149428" cy="4375112"/>
        </p:xfrm>
        <a:graphic>
          <a:graphicData uri="http://schemas.openxmlformats.org/drawingml/2006/table">
            <a:tbl>
              <a:tblPr firstRow="1" bandRow="1">
                <a:tableStyleId>{5C22544A-7EE6-4342-B048-85BDC9FD1C3A}</a:tableStyleId>
              </a:tblPr>
              <a:tblGrid>
                <a:gridCol w="4754880">
                  <a:extLst>
                    <a:ext uri="{9D8B030D-6E8A-4147-A177-3AD203B41FA5}">
                      <a16:colId xmlns:a16="http://schemas.microsoft.com/office/drawing/2014/main" val="1197305383"/>
                    </a:ext>
                  </a:extLst>
                </a:gridCol>
                <a:gridCol w="1065758">
                  <a:extLst>
                    <a:ext uri="{9D8B030D-6E8A-4147-A177-3AD203B41FA5}">
                      <a16:colId xmlns:a16="http://schemas.microsoft.com/office/drawing/2014/main" val="2857760227"/>
                    </a:ext>
                  </a:extLst>
                </a:gridCol>
                <a:gridCol w="1065758">
                  <a:extLst>
                    <a:ext uri="{9D8B030D-6E8A-4147-A177-3AD203B41FA5}">
                      <a16:colId xmlns:a16="http://schemas.microsoft.com/office/drawing/2014/main" val="1711658292"/>
                    </a:ext>
                  </a:extLst>
                </a:gridCol>
                <a:gridCol w="1065758">
                  <a:extLst>
                    <a:ext uri="{9D8B030D-6E8A-4147-A177-3AD203B41FA5}">
                      <a16:colId xmlns:a16="http://schemas.microsoft.com/office/drawing/2014/main" val="3366305220"/>
                    </a:ext>
                  </a:extLst>
                </a:gridCol>
                <a:gridCol w="1065758">
                  <a:extLst>
                    <a:ext uri="{9D8B030D-6E8A-4147-A177-3AD203B41FA5}">
                      <a16:colId xmlns:a16="http://schemas.microsoft.com/office/drawing/2014/main" val="2409121227"/>
                    </a:ext>
                  </a:extLst>
                </a:gridCol>
                <a:gridCol w="1065758">
                  <a:extLst>
                    <a:ext uri="{9D8B030D-6E8A-4147-A177-3AD203B41FA5}">
                      <a16:colId xmlns:a16="http://schemas.microsoft.com/office/drawing/2014/main" val="1367266669"/>
                    </a:ext>
                  </a:extLst>
                </a:gridCol>
                <a:gridCol w="1065758">
                  <a:extLst>
                    <a:ext uri="{9D8B030D-6E8A-4147-A177-3AD203B41FA5}">
                      <a16:colId xmlns:a16="http://schemas.microsoft.com/office/drawing/2014/main" val="4282694003"/>
                    </a:ext>
                  </a:extLst>
                </a:gridCol>
              </a:tblGrid>
              <a:tr h="724651">
                <a:tc>
                  <a:txBody>
                    <a:bodyPr/>
                    <a:lstStyle/>
                    <a:p>
                      <a:pPr>
                        <a:lnSpc>
                          <a:spcPct val="90000"/>
                        </a:lnSpc>
                      </a:pPr>
                      <a:endParaRPr lang="en-IE" sz="1600" dirty="0">
                        <a:latin typeface="HelveticaNeueLT Std Lt Cn" panose="020B0406020202030204" charset="0"/>
                      </a:endParaRPr>
                    </a:p>
                  </a:txBody>
                  <a:tcPr marT="36576" marB="36576" anchor="ctr">
                    <a:lnR w="38100" cap="flat" cmpd="sng" algn="ctr">
                      <a:solidFill>
                        <a:schemeClr val="bg1"/>
                      </a:solidFill>
                      <a:prstDash val="solid"/>
                      <a:round/>
                      <a:headEnd type="none" w="med" len="med"/>
                      <a:tailEnd type="none" w="med" len="med"/>
                    </a:lnR>
                  </a:tcPr>
                </a:tc>
                <a:tc gridSpan="3">
                  <a:txBody>
                    <a:bodyPr/>
                    <a:lstStyle/>
                    <a:p>
                      <a:pPr algn="ctr"/>
                      <a:r>
                        <a:rPr lang="en-IE" sz="1600" dirty="0">
                          <a:latin typeface="HelveticaNeueLT Std Lt Cn" panose="020B0406020202030204" charset="0"/>
                        </a:rPr>
                        <a:t>ST 20</a:t>
                      </a:r>
                    </a:p>
                    <a:p>
                      <a:pPr algn="ctr"/>
                      <a:r>
                        <a:rPr lang="en-IE" sz="1600" dirty="0">
                          <a:latin typeface="HelveticaNeueLT Std Lt Cn" panose="020B0406020202030204" charset="0"/>
                        </a:rPr>
                        <a:t>Applies</a:t>
                      </a:r>
                    </a:p>
                    <a:p>
                      <a:pPr algn="ctr"/>
                      <a:r>
                        <a:rPr lang="en-IE" sz="1600" dirty="0">
                          <a:latin typeface="HelveticaNeueLT Std Lt Cn" panose="020B0406020202030204" charset="0"/>
                          <a:sym typeface="Wingdings" panose="05000000000000000000" pitchFamily="2" charset="2"/>
                        </a:rPr>
                        <a:t></a:t>
                      </a:r>
                      <a:endParaRPr lang="en-IE" sz="1600" dirty="0">
                        <a:solidFill>
                          <a:schemeClr val="bg1"/>
                        </a:solidFill>
                        <a:latin typeface="HelveticaNeueLT Std Lt Cn" panose="020B0406020202030204" charset="0"/>
                      </a:endParaRPr>
                    </a:p>
                  </a:txBody>
                  <a:tcPr marT="36576" marB="3657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tc hMerge="1">
                  <a:txBody>
                    <a:bodyPr/>
                    <a:lstStyle/>
                    <a:p>
                      <a:pPr algn="ctr"/>
                      <a:endParaRPr lang="en-IE" sz="2800" dirty="0"/>
                    </a:p>
                  </a:txBody>
                  <a:tcPr anchor="ctr"/>
                </a:tc>
                <a:tc hMerge="1">
                  <a:txBody>
                    <a:bodyPr/>
                    <a:lstStyle/>
                    <a:p>
                      <a:endParaRPr lang="en-IE" sz="1400" dirty="0"/>
                    </a:p>
                  </a:txBody>
                  <a:tcPr/>
                </a:tc>
                <a:tc gridSpan="3">
                  <a:txBody>
                    <a:bodyPr/>
                    <a:lstStyle/>
                    <a:p>
                      <a:pPr algn="ctr"/>
                      <a:r>
                        <a:rPr lang="en-IE" sz="1600" dirty="0">
                          <a:latin typeface="HelveticaNeueLT Std Lt Cn" panose="020B0406020202030204" charset="0"/>
                        </a:rPr>
                        <a:t>ST 21</a:t>
                      </a:r>
                    </a:p>
                    <a:p>
                      <a:pPr algn="ctr"/>
                      <a:r>
                        <a:rPr lang="en-IE" sz="1600" dirty="0">
                          <a:latin typeface="HelveticaNeueLT Std Lt Cn" panose="020B0406020202030204" charset="0"/>
                        </a:rPr>
                        <a:t>Applies</a:t>
                      </a:r>
                    </a:p>
                    <a:p>
                      <a:pPr algn="ctr"/>
                      <a:r>
                        <a:rPr lang="en-IE" sz="1600" dirty="0">
                          <a:latin typeface="HelveticaNeueLT Std Lt Cn" panose="020B0406020202030204" charset="0"/>
                          <a:sym typeface="Wingdings" panose="05000000000000000000" pitchFamily="2" charset="2"/>
                        </a:rPr>
                        <a:t></a:t>
                      </a:r>
                      <a:endParaRPr lang="en-IE" sz="1600" dirty="0">
                        <a:solidFill>
                          <a:schemeClr val="bg1"/>
                        </a:solidFill>
                        <a:latin typeface="HelveticaNeueLT Std Lt Cn" panose="020B0406020202030204" charset="0"/>
                      </a:endParaRPr>
                    </a:p>
                  </a:txBody>
                  <a:tcPr marT="36576" marB="36576" anchor="ctr">
                    <a:lnL w="38100" cap="flat" cmpd="sng" algn="ctr">
                      <a:solidFill>
                        <a:schemeClr val="bg1"/>
                      </a:solidFill>
                      <a:prstDash val="solid"/>
                      <a:round/>
                      <a:headEnd type="none" w="med" len="med"/>
                      <a:tailEnd type="none" w="med" len="med"/>
                    </a:lnL>
                  </a:tcPr>
                </a:tc>
                <a:tc hMerge="1">
                  <a:txBody>
                    <a:bodyPr/>
                    <a:lstStyle/>
                    <a:p>
                      <a:pPr algn="ctr"/>
                      <a:endParaRPr lang="en-IE" sz="1600" dirty="0">
                        <a:solidFill>
                          <a:schemeClr val="bg1"/>
                        </a:solidFill>
                      </a:endParaRPr>
                    </a:p>
                  </a:txBody>
                  <a:tcPr marL="121920" marR="121920" marT="60960" marB="60960" anchor="ctr"/>
                </a:tc>
                <a:tc hMerge="1">
                  <a:txBody>
                    <a:bodyPr/>
                    <a:lstStyle/>
                    <a:p>
                      <a:pPr algn="ctr"/>
                      <a:endParaRPr lang="en-IE" sz="1600" dirty="0">
                        <a:solidFill>
                          <a:schemeClr val="bg1"/>
                        </a:solidFill>
                      </a:endParaRPr>
                    </a:p>
                  </a:txBody>
                  <a:tcPr marL="121920" marR="121920" marT="60960" marB="60960" anchor="ctr"/>
                </a:tc>
                <a:extLst>
                  <a:ext uri="{0D108BD9-81ED-4DB2-BD59-A6C34878D82A}">
                    <a16:rowId xmlns:a16="http://schemas.microsoft.com/office/drawing/2014/main" val="1109006923"/>
                  </a:ext>
                </a:extLst>
              </a:tr>
              <a:tr h="263509">
                <a:tc>
                  <a:txBody>
                    <a:bodyPr/>
                    <a:lstStyle/>
                    <a:p>
                      <a:pPr>
                        <a:lnSpc>
                          <a:spcPct val="90000"/>
                        </a:lnSpc>
                      </a:pPr>
                      <a:endParaRPr lang="en-IE" sz="1600" b="1" dirty="0">
                        <a:solidFill>
                          <a:schemeClr val="bg1"/>
                        </a:solidFill>
                        <a:latin typeface="HelveticaNeueLT Std Lt Cn" panose="020B0406020202030204" charset="0"/>
                      </a:endParaRPr>
                    </a:p>
                  </a:txBody>
                  <a:tcPr marT="36576" marB="36576" anchor="ctr">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600" b="1" dirty="0">
                          <a:solidFill>
                            <a:schemeClr val="bg1"/>
                          </a:solidFill>
                          <a:latin typeface="HelveticaNeueLT Std Lt Cn" panose="020B0406020202030204" charset="0"/>
                        </a:rPr>
                        <a:t>IOI</a:t>
                      </a:r>
                    </a:p>
                  </a:txBody>
                  <a:tcPr marT="36576" marB="36576" anchor="ctr">
                    <a:lnL w="38100" cap="flat" cmpd="sng" algn="ctr">
                      <a:solidFill>
                        <a:schemeClr val="bg1"/>
                      </a:solidFill>
                      <a:prstDash val="solid"/>
                      <a:round/>
                      <a:headEnd type="none" w="med" len="med"/>
                      <a:tailEnd type="none" w="med" len="med"/>
                    </a:lnL>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600" b="1" dirty="0">
                          <a:solidFill>
                            <a:schemeClr val="bg1"/>
                          </a:solidFill>
                          <a:latin typeface="HelveticaNeueLT Std Lt Cn" panose="020B0406020202030204" charset="0"/>
                        </a:rPr>
                        <a:t>ROI</a:t>
                      </a:r>
                    </a:p>
                  </a:txBody>
                  <a:tcPr marT="36576" marB="36576" anchor="ctr">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600" b="1" dirty="0">
                          <a:solidFill>
                            <a:schemeClr val="bg1"/>
                          </a:solidFill>
                          <a:latin typeface="HelveticaNeueLT Std Lt Cn" panose="020B0406020202030204" charset="0"/>
                        </a:rPr>
                        <a:t>NI</a:t>
                      </a:r>
                    </a:p>
                  </a:txBody>
                  <a:tcPr marT="36576" marB="36576" anchor="ctr">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600" b="1" dirty="0">
                          <a:solidFill>
                            <a:schemeClr val="bg1"/>
                          </a:solidFill>
                          <a:latin typeface="HelveticaNeueLT Std Lt Cn" panose="020B0406020202030204" charset="0"/>
                        </a:rPr>
                        <a:t>IOI</a:t>
                      </a:r>
                    </a:p>
                  </a:txBody>
                  <a:tcPr marT="36576" marB="36576">
                    <a:lnL w="38100" cap="flat" cmpd="sng" algn="ctr">
                      <a:solidFill>
                        <a:schemeClr val="bg1"/>
                      </a:solidFill>
                      <a:prstDash val="solid"/>
                      <a:round/>
                      <a:headEnd type="none" w="med" len="med"/>
                      <a:tailEnd type="none" w="med" len="med"/>
                    </a:lnL>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600" b="1" dirty="0">
                          <a:solidFill>
                            <a:schemeClr val="bg1"/>
                          </a:solidFill>
                          <a:latin typeface="HelveticaNeueLT Std Lt Cn" panose="020B0406020202030204" charset="0"/>
                        </a:rPr>
                        <a:t>ROI</a:t>
                      </a:r>
                    </a:p>
                  </a:txBody>
                  <a:tcPr marT="36576" marB="36576">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600" b="1" dirty="0">
                          <a:solidFill>
                            <a:schemeClr val="bg1"/>
                          </a:solidFill>
                          <a:latin typeface="HelveticaNeueLT Std Lt Cn" panose="020B0406020202030204" charset="0"/>
                        </a:rPr>
                        <a:t>NI</a:t>
                      </a:r>
                    </a:p>
                  </a:txBody>
                  <a:tcPr marT="36576" marB="36576">
                    <a:lnB w="381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758169234"/>
                  </a:ext>
                </a:extLst>
              </a:tr>
              <a:tr h="263509">
                <a:tc>
                  <a:txBody>
                    <a:bodyPr/>
                    <a:lstStyle/>
                    <a:p>
                      <a:pPr>
                        <a:lnSpc>
                          <a:spcPct val="90000"/>
                        </a:lnSpc>
                      </a:pPr>
                      <a:endParaRPr lang="en-IE" sz="1600" b="1" dirty="0">
                        <a:solidFill>
                          <a:schemeClr val="bg1"/>
                        </a:solidFill>
                        <a:latin typeface="HelveticaNeueLT Std Lt Cn" panose="020B0406020202030204" charset="0"/>
                      </a:endParaRPr>
                    </a:p>
                  </a:txBody>
                  <a:tcPr marT="36576" marB="36576"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600" b="1" dirty="0">
                          <a:solidFill>
                            <a:schemeClr val="bg1"/>
                          </a:solidFill>
                          <a:latin typeface="HelveticaNeueLT Std Lt Cn" panose="020B0406020202030204" charset="0"/>
                        </a:rPr>
                        <a:t>(813)</a:t>
                      </a:r>
                    </a:p>
                  </a:txBody>
                  <a:tcPr marT="36576" marB="36576"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600" b="1" dirty="0">
                          <a:solidFill>
                            <a:schemeClr val="bg1"/>
                          </a:solidFill>
                          <a:latin typeface="HelveticaNeueLT Std Lt Cn" panose="020B0406020202030204" charset="0"/>
                        </a:rPr>
                        <a:t>(504)</a:t>
                      </a:r>
                    </a:p>
                  </a:txBody>
                  <a:tcPr marT="36576" marB="36576"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600" b="1" dirty="0">
                          <a:solidFill>
                            <a:schemeClr val="bg1"/>
                          </a:solidFill>
                          <a:latin typeface="HelveticaNeueLT Std Lt Cn" panose="020B0406020202030204" charset="0"/>
                        </a:rPr>
                        <a:t>(309)</a:t>
                      </a:r>
                    </a:p>
                  </a:txBody>
                  <a:tcPr marT="36576" marB="36576"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marL="0" marR="0" lvl="0" indent="0" algn="ctr" defTabSz="924282" rtl="0" eaLnBrk="1" fontAlgn="auto" latinLnBrk="0" hangingPunct="1">
                        <a:lnSpc>
                          <a:spcPct val="90000"/>
                        </a:lnSpc>
                        <a:spcBef>
                          <a:spcPts val="0"/>
                        </a:spcBef>
                        <a:spcAft>
                          <a:spcPts val="0"/>
                        </a:spcAft>
                        <a:buClrTx/>
                        <a:buSzTx/>
                        <a:buFontTx/>
                        <a:buNone/>
                        <a:tabLst/>
                        <a:defRPr/>
                      </a:pPr>
                      <a:r>
                        <a:rPr lang="en-IE" sz="1600" b="1" kern="1200" dirty="0">
                          <a:solidFill>
                            <a:schemeClr val="bg1"/>
                          </a:solidFill>
                          <a:latin typeface="HelveticaNeueLT Std Lt Cn" panose="020B0406020202030204" charset="0"/>
                        </a:rPr>
                        <a:t>(803)</a:t>
                      </a:r>
                      <a:endParaRPr lang="en-IE" sz="1600" b="1" kern="1200" dirty="0">
                        <a:solidFill>
                          <a:schemeClr val="bg1"/>
                        </a:solidFill>
                        <a:latin typeface="HelveticaNeueLT Std Lt Cn" panose="020B0406020202030204" charset="0"/>
                        <a:ea typeface="+mn-ea"/>
                        <a:cs typeface="+mn-cs"/>
                      </a:endParaRPr>
                    </a:p>
                  </a:txBody>
                  <a:tcPr marT="36576" marB="36576"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600" b="1" dirty="0">
                          <a:solidFill>
                            <a:schemeClr val="bg1"/>
                          </a:solidFill>
                          <a:latin typeface="HelveticaNeueLT Std Lt Cn" panose="020B0406020202030204" charset="0"/>
                        </a:rPr>
                        <a:t>(502)</a:t>
                      </a:r>
                    </a:p>
                  </a:txBody>
                  <a:tcPr marT="36576" marB="36576">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tc>
                  <a:txBody>
                    <a:bodyPr/>
                    <a:lstStyle/>
                    <a:p>
                      <a:pPr algn="ctr">
                        <a:lnSpc>
                          <a:spcPct val="90000"/>
                        </a:lnSpc>
                      </a:pPr>
                      <a:r>
                        <a:rPr lang="en-IE" sz="1600" b="1" dirty="0">
                          <a:solidFill>
                            <a:schemeClr val="bg1"/>
                          </a:solidFill>
                          <a:latin typeface="HelveticaNeueLT Std Lt Cn" panose="020B0406020202030204" charset="0"/>
                        </a:rPr>
                        <a:t>(301)</a:t>
                      </a:r>
                    </a:p>
                  </a:txBody>
                  <a:tcPr marT="36576" marB="36576">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3215897548"/>
                  </a:ext>
                </a:extLst>
              </a:tr>
              <a:tr h="263509">
                <a:tc>
                  <a:txBody>
                    <a:bodyPr/>
                    <a:lstStyle/>
                    <a:p>
                      <a:pPr>
                        <a:lnSpc>
                          <a:spcPct val="90000"/>
                        </a:lnSpc>
                      </a:pPr>
                      <a:endParaRPr lang="en-IE" sz="1600" b="1" dirty="0">
                        <a:solidFill>
                          <a:schemeClr val="bg1"/>
                        </a:solidFill>
                        <a:latin typeface="HelveticaNeueLT Std Lt Cn" panose="020B0406020202030204" charset="0"/>
                      </a:endParaRPr>
                    </a:p>
                  </a:txBody>
                  <a:tcPr marT="36576" marB="36576"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1"/>
                    </a:solidFill>
                  </a:tcPr>
                </a:tc>
                <a:tc>
                  <a:txBody>
                    <a:bodyPr/>
                    <a:lstStyle/>
                    <a:p>
                      <a:pPr algn="ctr">
                        <a:lnSpc>
                          <a:spcPct val="90000"/>
                        </a:lnSpc>
                      </a:pPr>
                      <a:r>
                        <a:rPr lang="en-IE" sz="1600" b="1" dirty="0">
                          <a:solidFill>
                            <a:schemeClr val="bg1"/>
                          </a:solidFill>
                          <a:latin typeface="HelveticaNeueLT Std Lt Cn" panose="020B0406020202030204" charset="0"/>
                        </a:rPr>
                        <a:t>%</a:t>
                      </a:r>
                    </a:p>
                  </a:txBody>
                  <a:tcPr marT="36576" marB="36576"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accent1"/>
                    </a:solidFill>
                  </a:tcPr>
                </a:tc>
                <a:tc>
                  <a:txBody>
                    <a:bodyPr/>
                    <a:lstStyle/>
                    <a:p>
                      <a:pPr algn="ctr">
                        <a:lnSpc>
                          <a:spcPct val="90000"/>
                        </a:lnSpc>
                      </a:pPr>
                      <a:r>
                        <a:rPr lang="en-IE" sz="1600" b="1" dirty="0">
                          <a:solidFill>
                            <a:schemeClr val="bg1"/>
                          </a:solidFill>
                          <a:latin typeface="HelveticaNeueLT Std Lt Cn" panose="020B0406020202030204" charset="0"/>
                        </a:rPr>
                        <a:t>%</a:t>
                      </a:r>
                    </a:p>
                  </a:txBody>
                  <a:tcPr marT="36576" marB="36576" anchor="ctr">
                    <a:lnT w="38100" cap="flat" cmpd="sng" algn="ctr">
                      <a:noFill/>
                      <a:prstDash val="solid"/>
                      <a:round/>
                      <a:headEnd type="none" w="med" len="med"/>
                      <a:tailEnd type="none" w="med" len="med"/>
                    </a:lnT>
                    <a:solidFill>
                      <a:schemeClr val="accent1"/>
                    </a:solidFill>
                  </a:tcPr>
                </a:tc>
                <a:tc>
                  <a:txBody>
                    <a:bodyPr/>
                    <a:lstStyle/>
                    <a:p>
                      <a:pPr algn="ctr">
                        <a:lnSpc>
                          <a:spcPct val="90000"/>
                        </a:lnSpc>
                      </a:pPr>
                      <a:r>
                        <a:rPr lang="en-IE" sz="1600" b="1" dirty="0">
                          <a:solidFill>
                            <a:schemeClr val="bg1"/>
                          </a:solidFill>
                          <a:latin typeface="HelveticaNeueLT Std Lt Cn" panose="020B0406020202030204" charset="0"/>
                        </a:rPr>
                        <a:t>%</a:t>
                      </a:r>
                    </a:p>
                  </a:txBody>
                  <a:tcPr marT="36576" marB="36576"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1"/>
                    </a:solidFill>
                  </a:tcPr>
                </a:tc>
                <a:tc>
                  <a:txBody>
                    <a:bodyPr/>
                    <a:lstStyle/>
                    <a:p>
                      <a:pPr marL="0" marR="0" lvl="0" indent="0" algn="ctr" defTabSz="924282" rtl="0" eaLnBrk="1" fontAlgn="auto" latinLnBrk="0" hangingPunct="1">
                        <a:lnSpc>
                          <a:spcPct val="90000"/>
                        </a:lnSpc>
                        <a:spcBef>
                          <a:spcPts val="0"/>
                        </a:spcBef>
                        <a:spcAft>
                          <a:spcPts val="0"/>
                        </a:spcAft>
                        <a:buClrTx/>
                        <a:buSzTx/>
                        <a:buFontTx/>
                        <a:buNone/>
                        <a:tabLst/>
                        <a:defRPr/>
                      </a:pPr>
                      <a:r>
                        <a:rPr lang="en-IE" sz="1600" b="1" kern="1200" dirty="0">
                          <a:solidFill>
                            <a:schemeClr val="bg1"/>
                          </a:solidFill>
                          <a:latin typeface="HelveticaNeueLT Std Lt Cn" panose="020B0406020202030204" charset="0"/>
                        </a:rPr>
                        <a:t>%</a:t>
                      </a:r>
                      <a:endParaRPr lang="en-IE" sz="1600" b="1" kern="1200" dirty="0">
                        <a:solidFill>
                          <a:schemeClr val="bg1"/>
                        </a:solidFill>
                        <a:latin typeface="HelveticaNeueLT Std Lt Cn" panose="020B0406020202030204" charset="0"/>
                        <a:ea typeface="+mn-ea"/>
                        <a:cs typeface="+mn-cs"/>
                      </a:endParaRPr>
                    </a:p>
                  </a:txBody>
                  <a:tcPr marT="36576" marB="36576"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accent1"/>
                    </a:solidFill>
                  </a:tcPr>
                </a:tc>
                <a:tc>
                  <a:txBody>
                    <a:bodyPr/>
                    <a:lstStyle/>
                    <a:p>
                      <a:pPr algn="ctr">
                        <a:lnSpc>
                          <a:spcPct val="90000"/>
                        </a:lnSpc>
                      </a:pPr>
                      <a:r>
                        <a:rPr lang="en-IE" sz="1600" b="1" dirty="0">
                          <a:solidFill>
                            <a:schemeClr val="bg1"/>
                          </a:solidFill>
                          <a:latin typeface="HelveticaNeueLT Std Lt Cn" panose="020B0406020202030204" charset="0"/>
                        </a:rPr>
                        <a:t>%</a:t>
                      </a:r>
                    </a:p>
                  </a:txBody>
                  <a:tcPr marT="36576" marB="36576">
                    <a:lnT w="38100" cap="flat" cmpd="sng" algn="ctr">
                      <a:noFill/>
                      <a:prstDash val="solid"/>
                      <a:round/>
                      <a:headEnd type="none" w="med" len="med"/>
                      <a:tailEnd type="none" w="med" len="med"/>
                    </a:lnT>
                    <a:solidFill>
                      <a:schemeClr val="accent1"/>
                    </a:solidFill>
                  </a:tcPr>
                </a:tc>
                <a:tc>
                  <a:txBody>
                    <a:bodyPr/>
                    <a:lstStyle/>
                    <a:p>
                      <a:pPr algn="ctr">
                        <a:lnSpc>
                          <a:spcPct val="90000"/>
                        </a:lnSpc>
                      </a:pPr>
                      <a:r>
                        <a:rPr lang="en-IE" sz="1600" b="1" dirty="0">
                          <a:solidFill>
                            <a:schemeClr val="bg1"/>
                          </a:solidFill>
                          <a:latin typeface="HelveticaNeueLT Std Lt Cn" panose="020B0406020202030204" charset="0"/>
                        </a:rPr>
                        <a:t>%</a:t>
                      </a:r>
                    </a:p>
                  </a:txBody>
                  <a:tcPr marT="36576" marB="36576">
                    <a:lnT w="38100" cap="flat" cmpd="sng" algn="ctr">
                      <a:noFill/>
                      <a:prstDash val="solid"/>
                      <a:round/>
                      <a:headEnd type="none" w="med" len="med"/>
                      <a:tailEnd type="none" w="med" len="med"/>
                    </a:lnT>
                    <a:solidFill>
                      <a:schemeClr val="accent1"/>
                    </a:solidFill>
                  </a:tcPr>
                </a:tc>
                <a:extLst>
                  <a:ext uri="{0D108BD9-81ED-4DB2-BD59-A6C34878D82A}">
                    <a16:rowId xmlns:a16="http://schemas.microsoft.com/office/drawing/2014/main" val="327421716"/>
                  </a:ext>
                </a:extLst>
              </a:tr>
              <a:tr h="505060">
                <a:tc>
                  <a:txBody>
                    <a:bodyPr/>
                    <a:lstStyle/>
                    <a:p>
                      <a:pPr marL="0" marR="0" lvl="0" indent="0" algn="l" defTabSz="924282" rtl="0" eaLnBrk="1" fontAlgn="auto" latinLnBrk="0" hangingPunct="1">
                        <a:lnSpc>
                          <a:spcPct val="100000"/>
                        </a:lnSpc>
                        <a:spcBef>
                          <a:spcPts val="0"/>
                        </a:spcBef>
                        <a:spcAft>
                          <a:spcPts val="0"/>
                        </a:spcAft>
                        <a:buClrTx/>
                        <a:buSzTx/>
                        <a:buFontTx/>
                        <a:buNone/>
                        <a:tabLst>
                          <a:tab pos="2806700" algn="l"/>
                        </a:tabLst>
                        <a:defRPr/>
                      </a:pPr>
                      <a:r>
                        <a:rPr lang="en-IE" sz="1600" b="1" kern="1200" dirty="0">
                          <a:solidFill>
                            <a:schemeClr val="bg1">
                              <a:lumMod val="50000"/>
                            </a:schemeClr>
                          </a:solidFill>
                          <a:effectLst/>
                          <a:latin typeface="HelveticaNeueLT Std Lt Cn" panose="020B0406020202030204" charset="0"/>
                        </a:rPr>
                        <a:t>There are more special offers for unhealthy foods than there are for healthy foods</a:t>
                      </a:r>
                      <a:endParaRPr lang="en-IE" sz="1600" b="1" kern="1200" dirty="0">
                        <a:solidFill>
                          <a:schemeClr val="bg1">
                            <a:lumMod val="50000"/>
                          </a:schemeClr>
                        </a:solidFill>
                        <a:effectLst/>
                        <a:latin typeface="HelveticaNeueLT Std Lt Cn" panose="020B0406020202030204" charset="0"/>
                        <a:cs typeface="Times New Roman" panose="02020603050405020304" pitchFamily="18" charset="0"/>
                      </a:endParaRPr>
                    </a:p>
                  </a:txBody>
                  <a:tcPr marT="36576" marB="36576" anchor="ctr">
                    <a:lnR w="38100" cap="flat" cmpd="sng" algn="ctr">
                      <a:solidFill>
                        <a:schemeClr val="bg1"/>
                      </a:solidFill>
                      <a:prstDash val="solid"/>
                      <a:round/>
                      <a:headEnd type="none" w="med" len="med"/>
                      <a:tailEnd type="none" w="med" len="med"/>
                    </a:lnR>
                  </a:tcP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rPr>
                        <a:t>81</a:t>
                      </a:r>
                      <a:endPar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endParaRPr>
                    </a:p>
                  </a:txBody>
                  <a:tcPr marT="36576" marB="36576" anchor="ctr">
                    <a:lnL w="38100" cap="flat" cmpd="sng" algn="ctr">
                      <a:solidFill>
                        <a:schemeClr val="bg1"/>
                      </a:solidFill>
                      <a:prstDash val="solid"/>
                      <a:round/>
                      <a:headEnd type="none" w="med" len="med"/>
                      <a:tailEnd type="none" w="med" len="med"/>
                    </a:lnL>
                  </a:tcP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rPr>
                        <a:t>79</a:t>
                      </a:r>
                      <a:endPar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endParaRPr>
                    </a:p>
                  </a:txBody>
                  <a:tcPr marT="36576" marB="36576" anchor="ct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rPr>
                        <a:t>85</a:t>
                      </a:r>
                      <a:endPar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endParaRPr>
                    </a:p>
                  </a:txBody>
                  <a:tcPr marT="36576" marB="36576" anchor="ctr">
                    <a:lnR w="38100" cap="flat" cmpd="sng" algn="ctr">
                      <a:solidFill>
                        <a:schemeClr val="bg1"/>
                      </a:solidFill>
                      <a:prstDash val="solid"/>
                      <a:round/>
                      <a:headEnd type="none" w="med" len="med"/>
                      <a:tailEnd type="none" w="med" len="med"/>
                    </a:lnR>
                  </a:tcP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rPr>
                        <a:t>80</a:t>
                      </a:r>
                    </a:p>
                  </a:txBody>
                  <a:tcPr marT="36576" marB="36576" anchor="ctr">
                    <a:lnL w="38100" cap="flat" cmpd="sng" algn="ctr">
                      <a:solidFill>
                        <a:schemeClr val="bg1"/>
                      </a:solidFill>
                      <a:prstDash val="solid"/>
                      <a:round/>
                      <a:headEnd type="none" w="med" len="med"/>
                      <a:tailEnd type="none" w="med" len="med"/>
                    </a:lnL>
                  </a:tcP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rPr>
                        <a:t>77</a:t>
                      </a:r>
                    </a:p>
                  </a:txBody>
                  <a:tcPr marT="36576" marB="36576" anchor="ct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rPr>
                        <a:t>85</a:t>
                      </a:r>
                    </a:p>
                  </a:txBody>
                  <a:tcPr marT="36576" marB="36576" anchor="ctr"/>
                </a:tc>
                <a:extLst>
                  <a:ext uri="{0D108BD9-81ED-4DB2-BD59-A6C34878D82A}">
                    <a16:rowId xmlns:a16="http://schemas.microsoft.com/office/drawing/2014/main" val="2366366614"/>
                  </a:ext>
                </a:extLst>
              </a:tr>
              <a:tr h="505060">
                <a:tc>
                  <a:txBody>
                    <a:bodyPr/>
                    <a:lstStyle/>
                    <a:p>
                      <a:pPr marL="0" marR="0" lvl="0" indent="0" algn="l" defTabSz="924282" rtl="0" eaLnBrk="1" fontAlgn="auto" latinLnBrk="0" hangingPunct="1">
                        <a:lnSpc>
                          <a:spcPct val="100000"/>
                        </a:lnSpc>
                        <a:spcBef>
                          <a:spcPts val="0"/>
                        </a:spcBef>
                        <a:spcAft>
                          <a:spcPts val="0"/>
                        </a:spcAft>
                        <a:buClrTx/>
                        <a:buSzTx/>
                        <a:buFontTx/>
                        <a:buNone/>
                        <a:tabLst>
                          <a:tab pos="2806700" algn="l"/>
                        </a:tabLst>
                        <a:defRPr/>
                      </a:pPr>
                      <a:r>
                        <a:rPr lang="en-IE" sz="1600" b="1" kern="1200" dirty="0">
                          <a:solidFill>
                            <a:schemeClr val="bg1">
                              <a:lumMod val="50000"/>
                            </a:schemeClr>
                          </a:solidFill>
                          <a:effectLst/>
                          <a:latin typeface="HelveticaNeueLT Std Lt Cn" panose="020B0406020202030204" charset="0"/>
                        </a:rPr>
                        <a:t>The amount of advertising for unhealthy food should be restricted</a:t>
                      </a:r>
                      <a:endParaRPr lang="en-IE" sz="1600" b="1" kern="1200" dirty="0">
                        <a:solidFill>
                          <a:schemeClr val="bg1">
                            <a:lumMod val="50000"/>
                          </a:schemeClr>
                        </a:solidFill>
                        <a:effectLst/>
                        <a:latin typeface="HelveticaNeueLT Std Lt Cn" panose="020B0406020202030204" charset="0"/>
                        <a:cs typeface="Times New Roman" panose="02020603050405020304" pitchFamily="18" charset="0"/>
                      </a:endParaRPr>
                    </a:p>
                  </a:txBody>
                  <a:tcPr marT="36576" marB="36576" anchor="ctr">
                    <a:lnR w="38100" cap="flat" cmpd="sng" algn="ctr">
                      <a:solidFill>
                        <a:schemeClr val="bg1"/>
                      </a:solidFill>
                      <a:prstDash val="solid"/>
                      <a:round/>
                      <a:headEnd type="none" w="med" len="med"/>
                      <a:tailEnd type="none" w="med" len="med"/>
                    </a:lnR>
                  </a:tcP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rPr>
                        <a:t>76</a:t>
                      </a:r>
                      <a:endPar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endParaRPr>
                    </a:p>
                  </a:txBody>
                  <a:tcPr marT="36576" marB="36576" anchor="ctr">
                    <a:lnL w="38100" cap="flat" cmpd="sng" algn="ctr">
                      <a:solidFill>
                        <a:schemeClr val="bg1"/>
                      </a:solidFill>
                      <a:prstDash val="solid"/>
                      <a:round/>
                      <a:headEnd type="none" w="med" len="med"/>
                      <a:tailEnd type="none" w="med" len="med"/>
                    </a:lnL>
                  </a:tcP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rPr>
                        <a:t>78</a:t>
                      </a:r>
                      <a:endPar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endParaRPr>
                    </a:p>
                  </a:txBody>
                  <a:tcPr marT="36576" marB="36576" anchor="ct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rPr>
                        <a:t>71</a:t>
                      </a:r>
                      <a:endPar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endParaRPr>
                    </a:p>
                  </a:txBody>
                  <a:tcPr marT="36576" marB="36576" anchor="ctr">
                    <a:lnR w="38100" cap="flat" cmpd="sng" algn="ctr">
                      <a:solidFill>
                        <a:schemeClr val="bg1"/>
                      </a:solidFill>
                      <a:prstDash val="solid"/>
                      <a:round/>
                      <a:headEnd type="none" w="med" len="med"/>
                      <a:tailEnd type="none" w="med" len="med"/>
                    </a:lnR>
                  </a:tcPr>
                </a:tc>
                <a:tc>
                  <a:txBody>
                    <a:bodyPr/>
                    <a:lstStyle/>
                    <a:p>
                      <a:pPr marL="0" algn="ctr" defTabSz="924282" rtl="0" eaLnBrk="1" fontAlgn="b" latinLnBrk="0" hangingPunct="1"/>
                      <a:r>
                        <a:rPr lang="en-IE" sz="1600" b="1" kern="1200" dirty="0">
                          <a:solidFill>
                            <a:schemeClr val="tx2"/>
                          </a:solidFill>
                          <a:effectLst/>
                          <a:latin typeface="HelveticaNeueLT Std Lt Cn" panose="020B0406020202030204" charset="0"/>
                          <a:ea typeface="+mn-ea"/>
                          <a:cs typeface="Times New Roman" panose="02020603050405020304" pitchFamily="18" charset="0"/>
                        </a:rPr>
                        <a:t>69</a:t>
                      </a:r>
                    </a:p>
                  </a:txBody>
                  <a:tcPr marT="36576" marB="36576" anchor="ctr">
                    <a:lnL w="38100" cap="flat" cmpd="sng" algn="ctr">
                      <a:solidFill>
                        <a:schemeClr val="bg1"/>
                      </a:solidFill>
                      <a:prstDash val="solid"/>
                      <a:round/>
                      <a:headEnd type="none" w="med" len="med"/>
                      <a:tailEnd type="none" w="med" len="med"/>
                    </a:lnL>
                  </a:tcP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rPr>
                        <a:t>70</a:t>
                      </a:r>
                    </a:p>
                  </a:txBody>
                  <a:tcPr marT="36576" marB="36576" anchor="ct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rPr>
                        <a:t>67</a:t>
                      </a:r>
                    </a:p>
                  </a:txBody>
                  <a:tcPr marT="36576" marB="36576" anchor="ctr"/>
                </a:tc>
                <a:extLst>
                  <a:ext uri="{0D108BD9-81ED-4DB2-BD59-A6C34878D82A}">
                    <a16:rowId xmlns:a16="http://schemas.microsoft.com/office/drawing/2014/main" val="1815979195"/>
                  </a:ext>
                </a:extLst>
              </a:tr>
              <a:tr h="505060">
                <a:tc>
                  <a:txBody>
                    <a:bodyPr/>
                    <a:lstStyle/>
                    <a:p>
                      <a:pPr marL="0" marR="0" lvl="0" indent="0" algn="l" defTabSz="924282" rtl="0" eaLnBrk="1" fontAlgn="auto" latinLnBrk="0" hangingPunct="1">
                        <a:lnSpc>
                          <a:spcPct val="100000"/>
                        </a:lnSpc>
                        <a:spcBef>
                          <a:spcPts val="0"/>
                        </a:spcBef>
                        <a:spcAft>
                          <a:spcPts val="0"/>
                        </a:spcAft>
                        <a:buClrTx/>
                        <a:buSzTx/>
                        <a:buFontTx/>
                        <a:buNone/>
                        <a:tabLst>
                          <a:tab pos="2806700" algn="l"/>
                        </a:tabLst>
                        <a:defRPr/>
                      </a:pPr>
                      <a:r>
                        <a:rPr lang="en-IE" sz="1600" b="1" kern="1200" dirty="0">
                          <a:solidFill>
                            <a:schemeClr val="bg1">
                              <a:lumMod val="50000"/>
                            </a:schemeClr>
                          </a:solidFill>
                          <a:effectLst/>
                          <a:latin typeface="HelveticaNeueLT Std Lt Cn" panose="020B0406020202030204" charset="0"/>
                        </a:rPr>
                        <a:t>Children prefer to eat unhealthy foods rather than healthy foods*</a:t>
                      </a:r>
                      <a:endParaRPr lang="en-IE" sz="1600" b="1" kern="1200" dirty="0">
                        <a:solidFill>
                          <a:schemeClr val="bg1">
                            <a:lumMod val="50000"/>
                          </a:schemeClr>
                        </a:solidFill>
                        <a:effectLst/>
                        <a:latin typeface="HelveticaNeueLT Std Lt Cn" panose="020B0406020202030204" charset="0"/>
                        <a:cs typeface="Times New Roman" panose="02020603050405020304" pitchFamily="18" charset="0"/>
                      </a:endParaRPr>
                    </a:p>
                  </a:txBody>
                  <a:tcPr marT="36576" marB="36576" anchor="ctr">
                    <a:lnR w="38100" cap="flat" cmpd="sng" algn="ctr">
                      <a:solidFill>
                        <a:schemeClr val="bg1"/>
                      </a:solidFill>
                      <a:prstDash val="solid"/>
                      <a:round/>
                      <a:headEnd type="none" w="med" len="med"/>
                      <a:tailEnd type="none" w="med" len="med"/>
                    </a:lnR>
                  </a:tcP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rPr>
                        <a:t>74</a:t>
                      </a:r>
                      <a:endPar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endParaRPr>
                    </a:p>
                  </a:txBody>
                  <a:tcPr marT="36576" marB="36576" anchor="ctr">
                    <a:lnL w="38100" cap="flat" cmpd="sng" algn="ctr">
                      <a:solidFill>
                        <a:schemeClr val="bg1"/>
                      </a:solidFill>
                      <a:prstDash val="solid"/>
                      <a:round/>
                      <a:headEnd type="none" w="med" len="med"/>
                      <a:tailEnd type="none" w="med" len="med"/>
                    </a:lnL>
                  </a:tcP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rPr>
                        <a:t>75</a:t>
                      </a:r>
                      <a:endPar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endParaRPr>
                    </a:p>
                  </a:txBody>
                  <a:tcPr marT="36576" marB="36576" anchor="ct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rPr>
                        <a:t>72</a:t>
                      </a:r>
                      <a:endPar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endParaRPr>
                    </a:p>
                  </a:txBody>
                  <a:tcPr marT="36576" marB="36576" anchor="ctr">
                    <a:lnR w="38100" cap="flat" cmpd="sng" algn="ctr">
                      <a:solidFill>
                        <a:schemeClr val="bg1"/>
                      </a:solidFill>
                      <a:prstDash val="solid"/>
                      <a:round/>
                      <a:headEnd type="none" w="med" len="med"/>
                      <a:tailEnd type="none" w="med" len="med"/>
                    </a:lnR>
                  </a:tcP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rPr>
                        <a:t>71</a:t>
                      </a:r>
                    </a:p>
                  </a:txBody>
                  <a:tcPr marT="36576" marB="36576" anchor="ctr">
                    <a:lnL w="38100" cap="flat" cmpd="sng" algn="ctr">
                      <a:solidFill>
                        <a:schemeClr val="bg1"/>
                      </a:solidFill>
                      <a:prstDash val="solid"/>
                      <a:round/>
                      <a:headEnd type="none" w="med" len="med"/>
                      <a:tailEnd type="none" w="med" len="med"/>
                    </a:lnL>
                  </a:tcP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rPr>
                        <a:t>71</a:t>
                      </a:r>
                    </a:p>
                  </a:txBody>
                  <a:tcPr marT="36576" marB="36576" anchor="ct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rPr>
                        <a:t>70</a:t>
                      </a:r>
                    </a:p>
                  </a:txBody>
                  <a:tcPr marT="36576" marB="36576" anchor="ctr"/>
                </a:tc>
                <a:extLst>
                  <a:ext uri="{0D108BD9-81ED-4DB2-BD59-A6C34878D82A}">
                    <a16:rowId xmlns:a16="http://schemas.microsoft.com/office/drawing/2014/main" val="1589190008"/>
                  </a:ext>
                </a:extLst>
              </a:tr>
              <a:tr h="505060">
                <a:tc>
                  <a:txBody>
                    <a:bodyPr/>
                    <a:lstStyle/>
                    <a:p>
                      <a:pPr marL="0" marR="0" lvl="0" indent="0" algn="l" defTabSz="924282" rtl="0" eaLnBrk="1" fontAlgn="auto" latinLnBrk="0" hangingPunct="1">
                        <a:lnSpc>
                          <a:spcPct val="100000"/>
                        </a:lnSpc>
                        <a:spcBef>
                          <a:spcPts val="0"/>
                        </a:spcBef>
                        <a:spcAft>
                          <a:spcPts val="0"/>
                        </a:spcAft>
                        <a:buClrTx/>
                        <a:buSzTx/>
                        <a:buFontTx/>
                        <a:buNone/>
                        <a:tabLst>
                          <a:tab pos="2806700" algn="l"/>
                        </a:tabLst>
                        <a:defRPr/>
                      </a:pPr>
                      <a:r>
                        <a:rPr lang="en-IE" sz="1600" b="1" kern="1200" dirty="0">
                          <a:solidFill>
                            <a:schemeClr val="bg1">
                              <a:lumMod val="50000"/>
                            </a:schemeClr>
                          </a:solidFill>
                          <a:effectLst/>
                          <a:latin typeface="HelveticaNeueLT Std Lt Cn" panose="020B0406020202030204" charset="0"/>
                        </a:rPr>
                        <a:t>The number of fast food outlets should be restricted</a:t>
                      </a:r>
                      <a:endParaRPr lang="en-IE" sz="1600" b="1" kern="1200" dirty="0">
                        <a:solidFill>
                          <a:schemeClr val="bg1">
                            <a:lumMod val="50000"/>
                          </a:schemeClr>
                        </a:solidFill>
                        <a:effectLst/>
                        <a:latin typeface="HelveticaNeueLT Std Lt Cn" panose="020B0406020202030204" charset="0"/>
                        <a:cs typeface="Times New Roman" panose="02020603050405020304" pitchFamily="18" charset="0"/>
                      </a:endParaRPr>
                    </a:p>
                  </a:txBody>
                  <a:tcPr marT="36576" marB="36576" anchor="ctr">
                    <a:lnR w="38100" cap="flat" cmpd="sng" algn="ctr">
                      <a:solidFill>
                        <a:schemeClr val="bg1"/>
                      </a:solidFill>
                      <a:prstDash val="solid"/>
                      <a:round/>
                      <a:headEnd type="none" w="med" len="med"/>
                      <a:tailEnd type="none" w="med" len="med"/>
                    </a:lnR>
                  </a:tcP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rPr>
                        <a:t>56</a:t>
                      </a:r>
                      <a:endPar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endParaRPr>
                    </a:p>
                  </a:txBody>
                  <a:tcPr marT="36576" marB="36576" anchor="ctr">
                    <a:lnL w="38100" cap="flat" cmpd="sng" algn="ctr">
                      <a:solidFill>
                        <a:schemeClr val="bg1"/>
                      </a:solidFill>
                      <a:prstDash val="solid"/>
                      <a:round/>
                      <a:headEnd type="none" w="med" len="med"/>
                      <a:tailEnd type="none" w="med" len="med"/>
                    </a:lnL>
                  </a:tcP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rPr>
                        <a:t>60</a:t>
                      </a:r>
                      <a:endPar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endParaRPr>
                    </a:p>
                  </a:txBody>
                  <a:tcPr marT="36576" marB="36576" anchor="ct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rPr>
                        <a:t>49</a:t>
                      </a:r>
                      <a:endPar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endParaRPr>
                    </a:p>
                  </a:txBody>
                  <a:tcPr marT="36576" marB="36576" anchor="ctr">
                    <a:lnR w="38100" cap="flat" cmpd="sng" algn="ctr">
                      <a:solidFill>
                        <a:schemeClr val="bg1"/>
                      </a:solidFill>
                      <a:prstDash val="solid"/>
                      <a:round/>
                      <a:headEnd type="none" w="med" len="med"/>
                      <a:tailEnd type="none" w="med" len="med"/>
                    </a:lnR>
                  </a:tcPr>
                </a:tc>
                <a:tc>
                  <a:txBody>
                    <a:bodyPr/>
                    <a:lstStyle/>
                    <a:p>
                      <a:pPr marL="0" algn="ctr" defTabSz="924282" rtl="0" eaLnBrk="1" fontAlgn="b" latinLnBrk="0" hangingPunct="1"/>
                      <a:r>
                        <a:rPr lang="en-IE" sz="1600" b="1" kern="1200" dirty="0">
                          <a:solidFill>
                            <a:schemeClr val="tx2"/>
                          </a:solidFill>
                          <a:effectLst/>
                          <a:latin typeface="HelveticaNeueLT Std Lt Cn" panose="020B0406020202030204" charset="0"/>
                          <a:ea typeface="+mn-ea"/>
                          <a:cs typeface="Times New Roman" panose="02020603050405020304" pitchFamily="18" charset="0"/>
                        </a:rPr>
                        <a:t>52</a:t>
                      </a:r>
                    </a:p>
                  </a:txBody>
                  <a:tcPr marT="36576" marB="36576" anchor="ctr">
                    <a:lnL w="38100" cap="flat" cmpd="sng" algn="ctr">
                      <a:solidFill>
                        <a:schemeClr val="bg1"/>
                      </a:solidFill>
                      <a:prstDash val="solid"/>
                      <a:round/>
                      <a:headEnd type="none" w="med" len="med"/>
                      <a:tailEnd type="none" w="med" len="med"/>
                    </a:lnL>
                  </a:tcP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rPr>
                        <a:t>53</a:t>
                      </a:r>
                    </a:p>
                  </a:txBody>
                  <a:tcPr marT="36576" marB="36576" anchor="ct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rPr>
                        <a:t>51</a:t>
                      </a:r>
                    </a:p>
                  </a:txBody>
                  <a:tcPr marT="36576" marB="36576" anchor="ctr"/>
                </a:tc>
                <a:extLst>
                  <a:ext uri="{0D108BD9-81ED-4DB2-BD59-A6C34878D82A}">
                    <a16:rowId xmlns:a16="http://schemas.microsoft.com/office/drawing/2014/main" val="661345686"/>
                  </a:ext>
                </a:extLst>
              </a:tr>
              <a:tr h="505060">
                <a:tc>
                  <a:txBody>
                    <a:bodyPr/>
                    <a:lstStyle/>
                    <a:p>
                      <a:pPr marL="0" marR="0" lvl="0" indent="0" algn="l" defTabSz="924282" rtl="0" eaLnBrk="1" fontAlgn="auto" latinLnBrk="0" hangingPunct="1">
                        <a:lnSpc>
                          <a:spcPct val="100000"/>
                        </a:lnSpc>
                        <a:spcBef>
                          <a:spcPts val="0"/>
                        </a:spcBef>
                        <a:spcAft>
                          <a:spcPts val="0"/>
                        </a:spcAft>
                        <a:buClrTx/>
                        <a:buSzTx/>
                        <a:buFontTx/>
                        <a:buNone/>
                        <a:tabLst>
                          <a:tab pos="2806700" algn="l"/>
                        </a:tabLst>
                        <a:defRPr/>
                      </a:pPr>
                      <a:r>
                        <a:rPr lang="en-IE" sz="1600" b="1" kern="1200" dirty="0">
                          <a:solidFill>
                            <a:schemeClr val="bg1">
                              <a:lumMod val="50000"/>
                            </a:schemeClr>
                          </a:solidFill>
                          <a:effectLst/>
                          <a:latin typeface="HelveticaNeueLT Std Lt Cn" panose="020B0406020202030204" charset="0"/>
                        </a:rPr>
                        <a:t>It is expensive to eat healthily</a:t>
                      </a:r>
                      <a:endParaRPr lang="en-IE" sz="1600" b="1" kern="1200"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36576" marB="36576" anchor="ctr">
                    <a:lnR w="38100" cap="flat" cmpd="sng" algn="ctr">
                      <a:solidFill>
                        <a:schemeClr val="bg1"/>
                      </a:solidFill>
                      <a:prstDash val="solid"/>
                      <a:round/>
                      <a:headEnd type="none" w="med" len="med"/>
                      <a:tailEnd type="none" w="med" len="med"/>
                    </a:lnR>
                  </a:tcP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rPr>
                        <a:t>53</a:t>
                      </a:r>
                      <a:endPar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endParaRPr>
                    </a:p>
                  </a:txBody>
                  <a:tcPr marT="36576" marB="36576" anchor="ctr">
                    <a:lnL w="38100" cap="flat" cmpd="sng" algn="ctr">
                      <a:solidFill>
                        <a:schemeClr val="bg1"/>
                      </a:solidFill>
                      <a:prstDash val="solid"/>
                      <a:round/>
                      <a:headEnd type="none" w="med" len="med"/>
                      <a:tailEnd type="none" w="med" len="med"/>
                    </a:lnL>
                  </a:tcP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rPr>
                        <a:t>51</a:t>
                      </a:r>
                      <a:endPar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endParaRPr>
                    </a:p>
                  </a:txBody>
                  <a:tcPr marT="36576" marB="36576" anchor="ct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rPr>
                        <a:t>57</a:t>
                      </a:r>
                      <a:endPar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endParaRPr>
                    </a:p>
                  </a:txBody>
                  <a:tcPr marT="36576" marB="36576" anchor="ctr">
                    <a:lnR w="38100" cap="flat" cmpd="sng" algn="ctr">
                      <a:solidFill>
                        <a:schemeClr val="bg1"/>
                      </a:solidFill>
                      <a:prstDash val="solid"/>
                      <a:round/>
                      <a:headEnd type="none" w="med" len="med"/>
                      <a:tailEnd type="none" w="med" len="med"/>
                    </a:lnR>
                  </a:tcP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rPr>
                        <a:t>55</a:t>
                      </a:r>
                    </a:p>
                  </a:txBody>
                  <a:tcPr marT="36576" marB="36576" anchor="ctr">
                    <a:lnL w="38100" cap="flat" cmpd="sng" algn="ctr">
                      <a:solidFill>
                        <a:schemeClr val="bg1"/>
                      </a:solidFill>
                      <a:prstDash val="solid"/>
                      <a:round/>
                      <a:headEnd type="none" w="med" len="med"/>
                      <a:tailEnd type="none" w="med" len="med"/>
                    </a:lnL>
                  </a:tcP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rPr>
                        <a:t>54</a:t>
                      </a:r>
                    </a:p>
                  </a:txBody>
                  <a:tcPr marT="36576" marB="36576" anchor="ctr"/>
                </a:tc>
                <a:tc>
                  <a:txBody>
                    <a:bodyPr/>
                    <a:lstStyle/>
                    <a:p>
                      <a:pPr marL="0" algn="ctr" defTabSz="924282" rtl="0" eaLnBrk="1" fontAlgn="b" latinLnBrk="0" hangingPunct="1"/>
                      <a:r>
                        <a:rPr lang="en-IE" sz="1600" b="1" kern="1200" dirty="0">
                          <a:solidFill>
                            <a:schemeClr val="bg1">
                              <a:lumMod val="50000"/>
                            </a:schemeClr>
                          </a:solidFill>
                          <a:effectLst/>
                          <a:latin typeface="HelveticaNeueLT Std Lt Cn" panose="020B0406020202030204" charset="0"/>
                          <a:ea typeface="+mn-ea"/>
                          <a:cs typeface="Times New Roman" panose="02020603050405020304" pitchFamily="18" charset="0"/>
                        </a:rPr>
                        <a:t>57</a:t>
                      </a:r>
                    </a:p>
                  </a:txBody>
                  <a:tcPr marT="36576" marB="36576" anchor="ctr"/>
                </a:tc>
                <a:extLst>
                  <a:ext uri="{0D108BD9-81ED-4DB2-BD59-A6C34878D82A}">
                    <a16:rowId xmlns:a16="http://schemas.microsoft.com/office/drawing/2014/main" val="3640009070"/>
                  </a:ext>
                </a:extLst>
              </a:tr>
            </a:tbl>
          </a:graphicData>
        </a:graphic>
      </p:graphicFrame>
      <p:sp>
        <p:nvSpPr>
          <p:cNvPr id="15" name="Slide Number Placeholder 3">
            <a:extLst>
              <a:ext uri="{FF2B5EF4-FFF2-40B4-BE49-F238E27FC236}">
                <a16:creationId xmlns:a16="http://schemas.microsoft.com/office/drawing/2014/main" id="{45CFC9AB-C32A-4A3C-9BA8-EA335907CD7C}"/>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25</a:t>
            </a:fld>
            <a:r>
              <a:rPr lang="en-GB" dirty="0"/>
              <a:t> ‒ </a:t>
            </a:r>
          </a:p>
        </p:txBody>
      </p:sp>
    </p:spTree>
    <p:extLst>
      <p:ext uri="{BB962C8B-B14F-4D97-AF65-F5344CB8AC3E}">
        <p14:creationId xmlns:p14="http://schemas.microsoft.com/office/powerpoint/2010/main" val="265871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0" b="-40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latin typeface="HelveticaNeueLT Std Lt Cn" panose="020B0406020202030204" charset="0"/>
              </a:rPr>
              <a:t>Views on Own Weight </a:t>
            </a:r>
          </a:p>
        </p:txBody>
      </p:sp>
      <p:sp>
        <p:nvSpPr>
          <p:cNvPr id="13" name="Slide Number Placeholder 3">
            <a:extLst>
              <a:ext uri="{FF2B5EF4-FFF2-40B4-BE49-F238E27FC236}">
                <a16:creationId xmlns:a16="http://schemas.microsoft.com/office/drawing/2014/main" id="{6BE66BA7-7FDB-4CBF-89A1-5A53981B1DA7}"/>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solidFill>
                  <a:schemeClr val="bg1"/>
                </a:solidFill>
              </a:rPr>
              <a:pPr/>
              <a:t>26</a:t>
            </a:fld>
            <a:r>
              <a:rPr lang="en-GB" dirty="0">
                <a:solidFill>
                  <a:schemeClr val="bg1"/>
                </a:solidFill>
              </a:rPr>
              <a:t> ‒ </a:t>
            </a:r>
          </a:p>
        </p:txBody>
      </p:sp>
    </p:spTree>
    <p:extLst>
      <p:ext uri="{BB962C8B-B14F-4D97-AF65-F5344CB8AC3E}">
        <p14:creationId xmlns:p14="http://schemas.microsoft.com/office/powerpoint/2010/main" val="311852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6C290-BB83-4C8E-9E77-95A434C1551E}"/>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Best Description On Own Weight </a:t>
            </a:r>
          </a:p>
        </p:txBody>
      </p:sp>
      <p:sp>
        <p:nvSpPr>
          <p:cNvPr id="9" name="Text Placeholder 8">
            <a:extLst>
              <a:ext uri="{FF2B5EF4-FFF2-40B4-BE49-F238E27FC236}">
                <a16:creationId xmlns:a16="http://schemas.microsoft.com/office/drawing/2014/main" id="{B4041B8F-3A7D-44BF-A6E4-ABFADB43ADB0}"/>
              </a:ext>
            </a:extLst>
          </p:cNvPr>
          <p:cNvSpPr>
            <a:spLocks noGrp="1"/>
          </p:cNvSpPr>
          <p:nvPr>
            <p:ph type="body" sz="quarter" idx="15"/>
          </p:nvPr>
        </p:nvSpPr>
        <p:spPr>
          <a:xfrm>
            <a:off x="404786" y="883335"/>
            <a:ext cx="7708993" cy="323165"/>
          </a:xfrm>
        </p:spPr>
        <p:txBody>
          <a:bodyPr/>
          <a:lstStyle/>
          <a:p>
            <a:r>
              <a:rPr lang="en-IE" dirty="0">
                <a:latin typeface="HelveticaNeueLT Std Lt Cn" panose="020B0406020202030204" charset="0"/>
              </a:rPr>
              <a:t>6 in 10 adults on the island of Ireland believe that they are about the right weight</a:t>
            </a:r>
            <a:r>
              <a:rPr lang="en-IE" dirty="0"/>
              <a:t>.</a:t>
            </a:r>
          </a:p>
        </p:txBody>
      </p:sp>
      <p:sp>
        <p:nvSpPr>
          <p:cNvPr id="10" name="Text Placeholder 9">
            <a:extLst>
              <a:ext uri="{FF2B5EF4-FFF2-40B4-BE49-F238E27FC236}">
                <a16:creationId xmlns:a16="http://schemas.microsoft.com/office/drawing/2014/main" id="{C3FD6155-932A-4CC5-B3C8-068570093749}"/>
              </a:ext>
            </a:extLst>
          </p:cNvPr>
          <p:cNvSpPr>
            <a:spLocks noGrp="1"/>
          </p:cNvSpPr>
          <p:nvPr>
            <p:ph type="body" sz="quarter" idx="17"/>
          </p:nvPr>
        </p:nvSpPr>
        <p:spPr>
          <a:xfrm>
            <a:off x="506896" y="5909846"/>
            <a:ext cx="8686800" cy="338554"/>
          </a:xfrm>
        </p:spPr>
        <p:txBody>
          <a:bodyPr/>
          <a:lstStyle/>
          <a:p>
            <a:r>
              <a:rPr lang="en-IE" dirty="0"/>
              <a:t>Q.19a	Which of these statements on this showcard do you feel best describes your weight? 	</a:t>
            </a:r>
          </a:p>
          <a:p>
            <a:r>
              <a:rPr lang="en-IE" dirty="0"/>
              <a:t>Base:	All Respondents:  803 (IOI), 502 (ROI), 301 (NI)</a:t>
            </a:r>
          </a:p>
        </p:txBody>
      </p:sp>
      <p:sp>
        <p:nvSpPr>
          <p:cNvPr id="44" name="Rectangle 43">
            <a:extLst>
              <a:ext uri="{FF2B5EF4-FFF2-40B4-BE49-F238E27FC236}">
                <a16:creationId xmlns:a16="http://schemas.microsoft.com/office/drawing/2014/main" id="{4C210354-6C1B-4C5C-9224-BF55CECEDE90}"/>
              </a:ext>
            </a:extLst>
          </p:cNvPr>
          <p:cNvSpPr/>
          <p:nvPr/>
        </p:nvSpPr>
        <p:spPr>
          <a:xfrm>
            <a:off x="2089946" y="1494125"/>
            <a:ext cx="896473" cy="830997"/>
          </a:xfrm>
          <a:prstGeom prst="rect">
            <a:avLst/>
          </a:prstGeom>
        </p:spPr>
        <p:txBody>
          <a:bodyPr wrap="square">
            <a:spAutoFit/>
          </a:bodyPr>
          <a:lstStyle/>
          <a:p>
            <a:pPr algn="ctr"/>
            <a:r>
              <a:rPr lang="en-IE" sz="1600" b="1" dirty="0">
                <a:solidFill>
                  <a:schemeClr val="bg1">
                    <a:lumMod val="50000"/>
                  </a:schemeClr>
                </a:solidFill>
                <a:ea typeface="Times New Roman" panose="02020603050405020304" pitchFamily="18" charset="0"/>
                <a:cs typeface="Arial" panose="020B0604020202020204" pitchFamily="34" charset="0"/>
              </a:rPr>
              <a:t>IOI</a:t>
            </a:r>
          </a:p>
          <a:p>
            <a:pPr algn="ctr"/>
            <a:r>
              <a:rPr lang="en-IE" sz="1600" b="1" dirty="0">
                <a:solidFill>
                  <a:schemeClr val="bg1">
                    <a:lumMod val="50000"/>
                  </a:schemeClr>
                </a:solidFill>
                <a:cs typeface="Arial" panose="020B0604020202020204" pitchFamily="34" charset="0"/>
              </a:rPr>
              <a:t>(803)</a:t>
            </a:r>
          </a:p>
          <a:p>
            <a:pPr algn="ctr"/>
            <a:r>
              <a:rPr lang="en-IE" sz="1600" b="1" dirty="0">
                <a:solidFill>
                  <a:schemeClr val="bg1">
                    <a:lumMod val="50000"/>
                  </a:schemeClr>
                </a:solidFill>
                <a:cs typeface="Arial" panose="020B0604020202020204" pitchFamily="34" charset="0"/>
              </a:rPr>
              <a:t>%</a:t>
            </a:r>
            <a:endParaRPr lang="en-IE" sz="1600" b="1" dirty="0">
              <a:solidFill>
                <a:schemeClr val="bg1">
                  <a:lumMod val="50000"/>
                </a:schemeClr>
              </a:solidFill>
            </a:endParaRPr>
          </a:p>
        </p:txBody>
      </p:sp>
      <p:pic>
        <p:nvPicPr>
          <p:cNvPr id="45" name="Picture 44">
            <a:extLst>
              <a:ext uri="{FF2B5EF4-FFF2-40B4-BE49-F238E27FC236}">
                <a16:creationId xmlns:a16="http://schemas.microsoft.com/office/drawing/2014/main" id="{1FFFEF6F-CCCD-402E-8DAE-AE4402B0BD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4104" y="2344184"/>
            <a:ext cx="3815277" cy="2008364"/>
          </a:xfrm>
          <a:prstGeom prst="rect">
            <a:avLst/>
          </a:prstGeom>
        </p:spPr>
      </p:pic>
      <p:sp>
        <p:nvSpPr>
          <p:cNvPr id="46" name="Rectangle 45">
            <a:extLst>
              <a:ext uri="{FF2B5EF4-FFF2-40B4-BE49-F238E27FC236}">
                <a16:creationId xmlns:a16="http://schemas.microsoft.com/office/drawing/2014/main" id="{7C04F1A7-3582-4E6E-B412-76B5BD922C2F}"/>
              </a:ext>
            </a:extLst>
          </p:cNvPr>
          <p:cNvSpPr/>
          <p:nvPr/>
        </p:nvSpPr>
        <p:spPr>
          <a:xfrm>
            <a:off x="6065031" y="1494125"/>
            <a:ext cx="831232" cy="830997"/>
          </a:xfrm>
          <a:prstGeom prst="rect">
            <a:avLst/>
          </a:prstGeom>
        </p:spPr>
        <p:txBody>
          <a:bodyPr wrap="square">
            <a:spAutoFit/>
          </a:bodyPr>
          <a:lstStyle/>
          <a:p>
            <a:pPr algn="ctr"/>
            <a:r>
              <a:rPr lang="en-IE" sz="1600" b="1" dirty="0">
                <a:solidFill>
                  <a:schemeClr val="bg1">
                    <a:lumMod val="50000"/>
                  </a:schemeClr>
                </a:solidFill>
                <a:ea typeface="Times New Roman" panose="02020603050405020304" pitchFamily="18" charset="0"/>
                <a:cs typeface="Arial" panose="020B0604020202020204" pitchFamily="34" charset="0"/>
              </a:rPr>
              <a:t>ROI</a:t>
            </a:r>
          </a:p>
          <a:p>
            <a:pPr algn="ctr"/>
            <a:r>
              <a:rPr lang="en-IE" sz="1600" b="1" dirty="0">
                <a:solidFill>
                  <a:schemeClr val="bg1">
                    <a:lumMod val="50000"/>
                  </a:schemeClr>
                </a:solidFill>
                <a:cs typeface="Arial" panose="020B0604020202020204" pitchFamily="34" charset="0"/>
              </a:rPr>
              <a:t>(502)</a:t>
            </a:r>
          </a:p>
          <a:p>
            <a:pPr algn="ctr"/>
            <a:r>
              <a:rPr lang="en-IE" sz="1600" b="1" dirty="0">
                <a:solidFill>
                  <a:schemeClr val="bg1">
                    <a:lumMod val="50000"/>
                  </a:schemeClr>
                </a:solidFill>
                <a:cs typeface="Arial" panose="020B0604020202020204" pitchFamily="34" charset="0"/>
              </a:rPr>
              <a:t>%</a:t>
            </a:r>
            <a:endParaRPr lang="en-IE" sz="1600" b="1" dirty="0">
              <a:solidFill>
                <a:schemeClr val="bg1">
                  <a:lumMod val="50000"/>
                </a:schemeClr>
              </a:solidFill>
            </a:endParaRPr>
          </a:p>
        </p:txBody>
      </p:sp>
      <p:pic>
        <p:nvPicPr>
          <p:cNvPr id="47" name="Picture 46">
            <a:extLst>
              <a:ext uri="{FF2B5EF4-FFF2-40B4-BE49-F238E27FC236}">
                <a16:creationId xmlns:a16="http://schemas.microsoft.com/office/drawing/2014/main" id="{E3416771-283F-41BB-872E-52B6D529C7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05546" y="2344184"/>
            <a:ext cx="3815277" cy="2008364"/>
          </a:xfrm>
          <a:prstGeom prst="rect">
            <a:avLst/>
          </a:prstGeom>
        </p:spPr>
      </p:pic>
      <p:sp>
        <p:nvSpPr>
          <p:cNvPr id="48" name="Rectangle 47">
            <a:extLst>
              <a:ext uri="{FF2B5EF4-FFF2-40B4-BE49-F238E27FC236}">
                <a16:creationId xmlns:a16="http://schemas.microsoft.com/office/drawing/2014/main" id="{DFC278EC-7482-42FA-BF86-38A930AC61F2}"/>
              </a:ext>
            </a:extLst>
          </p:cNvPr>
          <p:cNvSpPr/>
          <p:nvPr/>
        </p:nvSpPr>
        <p:spPr>
          <a:xfrm>
            <a:off x="9742099" y="1494125"/>
            <a:ext cx="897147" cy="830997"/>
          </a:xfrm>
          <a:prstGeom prst="rect">
            <a:avLst/>
          </a:prstGeom>
        </p:spPr>
        <p:txBody>
          <a:bodyPr wrap="square">
            <a:spAutoFit/>
          </a:bodyPr>
          <a:lstStyle/>
          <a:p>
            <a:pPr algn="ctr"/>
            <a:r>
              <a:rPr lang="en-IE" sz="1600" b="1" dirty="0">
                <a:solidFill>
                  <a:schemeClr val="bg1">
                    <a:lumMod val="50000"/>
                  </a:schemeClr>
                </a:solidFill>
                <a:ea typeface="Times New Roman" panose="02020603050405020304" pitchFamily="18" charset="0"/>
                <a:cs typeface="Arial" panose="020B0604020202020204" pitchFamily="34" charset="0"/>
              </a:rPr>
              <a:t>NI</a:t>
            </a:r>
          </a:p>
          <a:p>
            <a:pPr algn="ctr"/>
            <a:r>
              <a:rPr lang="en-IE" sz="1600" b="1" dirty="0">
                <a:solidFill>
                  <a:schemeClr val="bg1">
                    <a:lumMod val="50000"/>
                  </a:schemeClr>
                </a:solidFill>
                <a:cs typeface="Arial" panose="020B0604020202020204" pitchFamily="34" charset="0"/>
              </a:rPr>
              <a:t>(301)</a:t>
            </a:r>
          </a:p>
          <a:p>
            <a:pPr algn="ctr"/>
            <a:r>
              <a:rPr lang="en-IE" sz="1600" b="1" dirty="0">
                <a:solidFill>
                  <a:schemeClr val="bg1">
                    <a:lumMod val="50000"/>
                  </a:schemeClr>
                </a:solidFill>
                <a:cs typeface="Arial" panose="020B0604020202020204" pitchFamily="34" charset="0"/>
              </a:rPr>
              <a:t>%</a:t>
            </a:r>
            <a:endParaRPr lang="en-IE" sz="1600" b="1" dirty="0">
              <a:solidFill>
                <a:schemeClr val="bg1">
                  <a:lumMod val="50000"/>
                </a:schemeClr>
              </a:solidFill>
            </a:endParaRPr>
          </a:p>
        </p:txBody>
      </p:sp>
      <p:pic>
        <p:nvPicPr>
          <p:cNvPr id="49" name="Picture 48">
            <a:extLst>
              <a:ext uri="{FF2B5EF4-FFF2-40B4-BE49-F238E27FC236}">
                <a16:creationId xmlns:a16="http://schemas.microsoft.com/office/drawing/2014/main" id="{9C81470E-1572-441A-91EC-D5622B21F6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13876" y="2344184"/>
            <a:ext cx="3815277" cy="2008364"/>
          </a:xfrm>
          <a:prstGeom prst="rect">
            <a:avLst/>
          </a:prstGeom>
        </p:spPr>
      </p:pic>
      <p:sp>
        <p:nvSpPr>
          <p:cNvPr id="50" name="TextBox 49">
            <a:extLst>
              <a:ext uri="{FF2B5EF4-FFF2-40B4-BE49-F238E27FC236}">
                <a16:creationId xmlns:a16="http://schemas.microsoft.com/office/drawing/2014/main" id="{FC4C9CE4-BE89-44C3-80B0-61CF5068B3EA}"/>
              </a:ext>
            </a:extLst>
          </p:cNvPr>
          <p:cNvSpPr txBox="1"/>
          <p:nvPr/>
        </p:nvSpPr>
        <p:spPr>
          <a:xfrm>
            <a:off x="757075" y="4335668"/>
            <a:ext cx="890016" cy="328295"/>
          </a:xfrm>
          <a:prstGeom prst="rect">
            <a:avLst/>
          </a:prstGeom>
          <a:solidFill>
            <a:srgbClr val="0070C0"/>
          </a:solidFill>
          <a:ln>
            <a:noFill/>
          </a:ln>
        </p:spPr>
        <p:txBody>
          <a:bodyPr vert="horz" wrap="none" lIns="0" tIns="0" rIns="0" bIns="0" rtlCol="0">
            <a:noAutofit/>
          </a:bodyPr>
          <a:lstStyle/>
          <a:p>
            <a:pPr marL="6351" algn="ctr"/>
            <a:r>
              <a:rPr lang="en-IE" sz="2133" b="1" dirty="0">
                <a:solidFill>
                  <a:schemeClr val="bg1"/>
                </a:solidFill>
              </a:rPr>
              <a:t>4%</a:t>
            </a:r>
          </a:p>
        </p:txBody>
      </p:sp>
      <p:sp>
        <p:nvSpPr>
          <p:cNvPr id="51" name="TextBox 50">
            <a:extLst>
              <a:ext uri="{FF2B5EF4-FFF2-40B4-BE49-F238E27FC236}">
                <a16:creationId xmlns:a16="http://schemas.microsoft.com/office/drawing/2014/main" id="{E1C7782D-2143-404D-BC62-85AEED4BEF20}"/>
              </a:ext>
            </a:extLst>
          </p:cNvPr>
          <p:cNvSpPr txBox="1"/>
          <p:nvPr/>
        </p:nvSpPr>
        <p:spPr>
          <a:xfrm>
            <a:off x="1676025" y="4335668"/>
            <a:ext cx="877824" cy="328295"/>
          </a:xfrm>
          <a:prstGeom prst="rect">
            <a:avLst/>
          </a:prstGeom>
          <a:solidFill>
            <a:schemeClr val="accent5"/>
          </a:solidFill>
          <a:ln>
            <a:noFill/>
          </a:ln>
        </p:spPr>
        <p:txBody>
          <a:bodyPr vert="horz" wrap="none" lIns="0" tIns="0" rIns="0" bIns="0" rtlCol="0">
            <a:noAutofit/>
          </a:bodyPr>
          <a:lstStyle/>
          <a:p>
            <a:pPr marL="6351" algn="ctr"/>
            <a:r>
              <a:rPr lang="en-IE" sz="2133" b="1" dirty="0">
                <a:solidFill>
                  <a:schemeClr val="bg1"/>
                </a:solidFill>
              </a:rPr>
              <a:t>49%</a:t>
            </a:r>
          </a:p>
        </p:txBody>
      </p:sp>
      <p:sp>
        <p:nvSpPr>
          <p:cNvPr id="52" name="TextBox 51">
            <a:extLst>
              <a:ext uri="{FF2B5EF4-FFF2-40B4-BE49-F238E27FC236}">
                <a16:creationId xmlns:a16="http://schemas.microsoft.com/office/drawing/2014/main" id="{1E12EAB1-92BF-4093-9A28-7AEFBCA81AE3}"/>
              </a:ext>
            </a:extLst>
          </p:cNvPr>
          <p:cNvSpPr txBox="1"/>
          <p:nvPr/>
        </p:nvSpPr>
        <p:spPr>
          <a:xfrm>
            <a:off x="2586512" y="4335668"/>
            <a:ext cx="914400" cy="328295"/>
          </a:xfrm>
          <a:prstGeom prst="rect">
            <a:avLst/>
          </a:prstGeom>
          <a:solidFill>
            <a:schemeClr val="accent2"/>
          </a:solidFill>
          <a:ln>
            <a:noFill/>
          </a:ln>
        </p:spPr>
        <p:txBody>
          <a:bodyPr vert="horz" wrap="none" lIns="0" tIns="0" rIns="0" bIns="0" rtlCol="0">
            <a:noAutofit/>
          </a:bodyPr>
          <a:lstStyle/>
          <a:p>
            <a:pPr marL="6351" algn="ctr"/>
            <a:r>
              <a:rPr lang="en-IE" sz="2133" b="1" dirty="0">
                <a:solidFill>
                  <a:schemeClr val="bg1"/>
                </a:solidFill>
              </a:rPr>
              <a:t>34%</a:t>
            </a:r>
          </a:p>
        </p:txBody>
      </p:sp>
      <p:sp>
        <p:nvSpPr>
          <p:cNvPr id="53" name="TextBox 52">
            <a:extLst>
              <a:ext uri="{FF2B5EF4-FFF2-40B4-BE49-F238E27FC236}">
                <a16:creationId xmlns:a16="http://schemas.microsoft.com/office/drawing/2014/main" id="{5CD96FBC-2481-4F2F-9D33-F899972655C6}"/>
              </a:ext>
            </a:extLst>
          </p:cNvPr>
          <p:cNvSpPr txBox="1"/>
          <p:nvPr/>
        </p:nvSpPr>
        <p:spPr>
          <a:xfrm>
            <a:off x="3534427" y="4335668"/>
            <a:ext cx="914400" cy="328295"/>
          </a:xfrm>
          <a:prstGeom prst="rect">
            <a:avLst/>
          </a:prstGeom>
          <a:solidFill>
            <a:schemeClr val="accent1"/>
          </a:solidFill>
          <a:ln>
            <a:noFill/>
          </a:ln>
        </p:spPr>
        <p:txBody>
          <a:bodyPr vert="horz" wrap="none" lIns="0" tIns="0" rIns="0" bIns="0" rtlCol="0">
            <a:noAutofit/>
          </a:bodyPr>
          <a:lstStyle/>
          <a:p>
            <a:pPr marL="6351" algn="ctr"/>
            <a:r>
              <a:rPr lang="en-IE" sz="2133" b="1" dirty="0">
                <a:solidFill>
                  <a:schemeClr val="bg1"/>
                </a:solidFill>
              </a:rPr>
              <a:t>12%</a:t>
            </a:r>
          </a:p>
        </p:txBody>
      </p:sp>
      <p:sp>
        <p:nvSpPr>
          <p:cNvPr id="54" name="TextBox 53">
            <a:extLst>
              <a:ext uri="{FF2B5EF4-FFF2-40B4-BE49-F238E27FC236}">
                <a16:creationId xmlns:a16="http://schemas.microsoft.com/office/drawing/2014/main" id="{D6E0F249-B3E4-4D26-B8DD-4598C4AE4150}"/>
              </a:ext>
            </a:extLst>
          </p:cNvPr>
          <p:cNvSpPr txBox="1"/>
          <p:nvPr/>
        </p:nvSpPr>
        <p:spPr>
          <a:xfrm>
            <a:off x="4594579" y="4335668"/>
            <a:ext cx="890016" cy="328295"/>
          </a:xfrm>
          <a:prstGeom prst="rect">
            <a:avLst/>
          </a:prstGeom>
          <a:solidFill>
            <a:srgbClr val="0070C0"/>
          </a:solidFill>
          <a:ln>
            <a:noFill/>
          </a:ln>
        </p:spPr>
        <p:txBody>
          <a:bodyPr vert="horz" wrap="none" lIns="0" tIns="0" rIns="0" bIns="0" rtlCol="0">
            <a:noAutofit/>
          </a:bodyPr>
          <a:lstStyle/>
          <a:p>
            <a:pPr marL="6351" algn="ctr"/>
            <a:r>
              <a:rPr lang="en-IE" sz="2133" b="1" dirty="0">
                <a:solidFill>
                  <a:schemeClr val="bg1"/>
                </a:solidFill>
              </a:rPr>
              <a:t>4%</a:t>
            </a:r>
          </a:p>
        </p:txBody>
      </p:sp>
      <p:sp>
        <p:nvSpPr>
          <p:cNvPr id="55" name="TextBox 54">
            <a:extLst>
              <a:ext uri="{FF2B5EF4-FFF2-40B4-BE49-F238E27FC236}">
                <a16:creationId xmlns:a16="http://schemas.microsoft.com/office/drawing/2014/main" id="{70E33CFA-E957-4E69-A514-7887A52E8038}"/>
              </a:ext>
            </a:extLst>
          </p:cNvPr>
          <p:cNvSpPr txBox="1"/>
          <p:nvPr/>
        </p:nvSpPr>
        <p:spPr>
          <a:xfrm>
            <a:off x="5507433" y="4335668"/>
            <a:ext cx="890016" cy="328295"/>
          </a:xfrm>
          <a:prstGeom prst="rect">
            <a:avLst/>
          </a:prstGeom>
          <a:solidFill>
            <a:schemeClr val="accent5"/>
          </a:solidFill>
          <a:ln>
            <a:noFill/>
          </a:ln>
        </p:spPr>
        <p:txBody>
          <a:bodyPr vert="horz" wrap="none" lIns="0" tIns="0" rIns="0" bIns="0" rtlCol="0">
            <a:noAutofit/>
          </a:bodyPr>
          <a:lstStyle/>
          <a:p>
            <a:pPr marL="6351" algn="ctr"/>
            <a:r>
              <a:rPr lang="en-IE" sz="2133" b="1" dirty="0">
                <a:solidFill>
                  <a:schemeClr val="bg1"/>
                </a:solidFill>
              </a:rPr>
              <a:t>50%</a:t>
            </a:r>
          </a:p>
        </p:txBody>
      </p:sp>
      <p:sp>
        <p:nvSpPr>
          <p:cNvPr id="56" name="TextBox 55">
            <a:extLst>
              <a:ext uri="{FF2B5EF4-FFF2-40B4-BE49-F238E27FC236}">
                <a16:creationId xmlns:a16="http://schemas.microsoft.com/office/drawing/2014/main" id="{45F1A855-3EBF-4DA9-B4C6-41C7D78DCAAE}"/>
              </a:ext>
            </a:extLst>
          </p:cNvPr>
          <p:cNvSpPr txBox="1"/>
          <p:nvPr/>
        </p:nvSpPr>
        <p:spPr>
          <a:xfrm>
            <a:off x="6424707" y="4335668"/>
            <a:ext cx="914400" cy="328295"/>
          </a:xfrm>
          <a:prstGeom prst="rect">
            <a:avLst/>
          </a:prstGeom>
          <a:solidFill>
            <a:schemeClr val="accent2"/>
          </a:solidFill>
          <a:ln>
            <a:noFill/>
          </a:ln>
        </p:spPr>
        <p:txBody>
          <a:bodyPr vert="horz" wrap="none" lIns="0" tIns="0" rIns="0" bIns="0" rtlCol="0">
            <a:noAutofit/>
          </a:bodyPr>
          <a:lstStyle/>
          <a:p>
            <a:pPr marL="6351" algn="ctr"/>
            <a:r>
              <a:rPr lang="en-IE" sz="2133" b="1" dirty="0">
                <a:solidFill>
                  <a:schemeClr val="bg1"/>
                </a:solidFill>
              </a:rPr>
              <a:t>34%</a:t>
            </a:r>
          </a:p>
        </p:txBody>
      </p:sp>
      <p:sp>
        <p:nvSpPr>
          <p:cNvPr id="57" name="TextBox 56">
            <a:extLst>
              <a:ext uri="{FF2B5EF4-FFF2-40B4-BE49-F238E27FC236}">
                <a16:creationId xmlns:a16="http://schemas.microsoft.com/office/drawing/2014/main" id="{7BEE0829-6AEB-436D-BB48-A70A7D336E79}"/>
              </a:ext>
            </a:extLst>
          </p:cNvPr>
          <p:cNvSpPr txBox="1"/>
          <p:nvPr/>
        </p:nvSpPr>
        <p:spPr>
          <a:xfrm>
            <a:off x="7373077" y="4335668"/>
            <a:ext cx="890016" cy="328295"/>
          </a:xfrm>
          <a:prstGeom prst="rect">
            <a:avLst/>
          </a:prstGeom>
          <a:solidFill>
            <a:schemeClr val="accent1"/>
          </a:solidFill>
          <a:ln>
            <a:noFill/>
          </a:ln>
        </p:spPr>
        <p:txBody>
          <a:bodyPr vert="horz" wrap="none" lIns="0" tIns="0" rIns="0" bIns="0" rtlCol="0">
            <a:noAutofit/>
          </a:bodyPr>
          <a:lstStyle/>
          <a:p>
            <a:pPr marL="6351" algn="ctr"/>
            <a:r>
              <a:rPr lang="en-IE" sz="2133" b="1" dirty="0">
                <a:solidFill>
                  <a:schemeClr val="bg1"/>
                </a:solidFill>
              </a:rPr>
              <a:t>11%</a:t>
            </a:r>
          </a:p>
        </p:txBody>
      </p:sp>
      <p:sp>
        <p:nvSpPr>
          <p:cNvPr id="58" name="TextBox 57">
            <a:extLst>
              <a:ext uri="{FF2B5EF4-FFF2-40B4-BE49-F238E27FC236}">
                <a16:creationId xmlns:a16="http://schemas.microsoft.com/office/drawing/2014/main" id="{0AE30DC9-74C1-4EBA-BB0D-AEF10B1CE147}"/>
              </a:ext>
            </a:extLst>
          </p:cNvPr>
          <p:cNvSpPr txBox="1"/>
          <p:nvPr/>
        </p:nvSpPr>
        <p:spPr>
          <a:xfrm>
            <a:off x="8416700" y="4335668"/>
            <a:ext cx="890016" cy="328295"/>
          </a:xfrm>
          <a:prstGeom prst="rect">
            <a:avLst/>
          </a:prstGeom>
          <a:solidFill>
            <a:srgbClr val="0070C0"/>
          </a:solidFill>
          <a:ln>
            <a:noFill/>
          </a:ln>
        </p:spPr>
        <p:txBody>
          <a:bodyPr vert="horz" wrap="none" lIns="0" tIns="0" rIns="0" bIns="0" rtlCol="0">
            <a:noAutofit/>
          </a:bodyPr>
          <a:lstStyle/>
          <a:p>
            <a:pPr marL="6351" algn="ctr"/>
            <a:r>
              <a:rPr lang="en-IE" sz="2133" b="1" dirty="0">
                <a:solidFill>
                  <a:schemeClr val="bg1"/>
                </a:solidFill>
              </a:rPr>
              <a:t>4%</a:t>
            </a:r>
          </a:p>
        </p:txBody>
      </p:sp>
      <p:sp>
        <p:nvSpPr>
          <p:cNvPr id="59" name="TextBox 58">
            <a:extLst>
              <a:ext uri="{FF2B5EF4-FFF2-40B4-BE49-F238E27FC236}">
                <a16:creationId xmlns:a16="http://schemas.microsoft.com/office/drawing/2014/main" id="{25A0F991-D47D-457F-929C-11149B96A724}"/>
              </a:ext>
            </a:extLst>
          </p:cNvPr>
          <p:cNvSpPr txBox="1"/>
          <p:nvPr/>
        </p:nvSpPr>
        <p:spPr>
          <a:xfrm>
            <a:off x="9317599" y="4335668"/>
            <a:ext cx="890016" cy="328295"/>
          </a:xfrm>
          <a:prstGeom prst="rect">
            <a:avLst/>
          </a:prstGeom>
          <a:solidFill>
            <a:schemeClr val="accent5"/>
          </a:solidFill>
          <a:ln>
            <a:noFill/>
          </a:ln>
        </p:spPr>
        <p:txBody>
          <a:bodyPr vert="horz" wrap="none" lIns="0" tIns="0" rIns="0" bIns="0" rtlCol="0">
            <a:noAutofit/>
          </a:bodyPr>
          <a:lstStyle/>
          <a:p>
            <a:pPr marL="6351" algn="ctr"/>
            <a:r>
              <a:rPr lang="en-IE" sz="2133" b="1" dirty="0">
                <a:solidFill>
                  <a:schemeClr val="bg1"/>
                </a:solidFill>
              </a:rPr>
              <a:t>48%</a:t>
            </a:r>
          </a:p>
        </p:txBody>
      </p:sp>
      <p:sp>
        <p:nvSpPr>
          <p:cNvPr id="60" name="TextBox 59">
            <a:extLst>
              <a:ext uri="{FF2B5EF4-FFF2-40B4-BE49-F238E27FC236}">
                <a16:creationId xmlns:a16="http://schemas.microsoft.com/office/drawing/2014/main" id="{D3335C8D-4B9F-4BFE-B60B-2C5D500C6C57}"/>
              </a:ext>
            </a:extLst>
          </p:cNvPr>
          <p:cNvSpPr txBox="1"/>
          <p:nvPr/>
        </p:nvSpPr>
        <p:spPr>
          <a:xfrm>
            <a:off x="10246373" y="4335668"/>
            <a:ext cx="914400" cy="328295"/>
          </a:xfrm>
          <a:prstGeom prst="rect">
            <a:avLst/>
          </a:prstGeom>
          <a:solidFill>
            <a:schemeClr val="accent2"/>
          </a:solidFill>
          <a:ln>
            <a:noFill/>
          </a:ln>
        </p:spPr>
        <p:txBody>
          <a:bodyPr vert="horz" wrap="none" lIns="0" tIns="0" rIns="0" bIns="0" rtlCol="0">
            <a:noAutofit/>
          </a:bodyPr>
          <a:lstStyle/>
          <a:p>
            <a:pPr marL="6351" algn="ctr"/>
            <a:r>
              <a:rPr lang="en-IE" sz="2133" b="1" dirty="0">
                <a:solidFill>
                  <a:schemeClr val="bg1"/>
                </a:solidFill>
              </a:rPr>
              <a:t>35%</a:t>
            </a:r>
          </a:p>
        </p:txBody>
      </p:sp>
      <p:sp>
        <p:nvSpPr>
          <p:cNvPr id="61" name="TextBox 60">
            <a:extLst>
              <a:ext uri="{FF2B5EF4-FFF2-40B4-BE49-F238E27FC236}">
                <a16:creationId xmlns:a16="http://schemas.microsoft.com/office/drawing/2014/main" id="{C3AA029F-AE59-45E2-A438-4E54A229D824}"/>
              </a:ext>
            </a:extLst>
          </p:cNvPr>
          <p:cNvSpPr txBox="1"/>
          <p:nvPr/>
        </p:nvSpPr>
        <p:spPr>
          <a:xfrm>
            <a:off x="11194288" y="4335668"/>
            <a:ext cx="890016" cy="328295"/>
          </a:xfrm>
          <a:prstGeom prst="rect">
            <a:avLst/>
          </a:prstGeom>
          <a:solidFill>
            <a:schemeClr val="accent1"/>
          </a:solidFill>
          <a:ln>
            <a:noFill/>
          </a:ln>
        </p:spPr>
        <p:txBody>
          <a:bodyPr vert="horz" wrap="none" lIns="0" tIns="0" rIns="0" bIns="0" rtlCol="0">
            <a:noAutofit/>
          </a:bodyPr>
          <a:lstStyle/>
          <a:p>
            <a:pPr marL="6351" algn="ctr"/>
            <a:r>
              <a:rPr lang="en-IE" sz="2133" b="1" dirty="0">
                <a:solidFill>
                  <a:schemeClr val="bg1"/>
                </a:solidFill>
              </a:rPr>
              <a:t>14%</a:t>
            </a:r>
          </a:p>
        </p:txBody>
      </p:sp>
      <p:sp>
        <p:nvSpPr>
          <p:cNvPr id="62" name="TextBox 61">
            <a:extLst>
              <a:ext uri="{FF2B5EF4-FFF2-40B4-BE49-F238E27FC236}">
                <a16:creationId xmlns:a16="http://schemas.microsoft.com/office/drawing/2014/main" id="{D16392F5-2511-4636-ADB0-4A3F8606AA43}"/>
              </a:ext>
            </a:extLst>
          </p:cNvPr>
          <p:cNvSpPr txBox="1"/>
          <p:nvPr/>
        </p:nvSpPr>
        <p:spPr>
          <a:xfrm>
            <a:off x="757075" y="4777105"/>
            <a:ext cx="890016" cy="328295"/>
          </a:xfrm>
          <a:prstGeom prst="rect">
            <a:avLst/>
          </a:prstGeom>
          <a:solidFill>
            <a:srgbClr val="0070C0"/>
          </a:solidFill>
          <a:ln>
            <a:noFill/>
          </a:ln>
        </p:spPr>
        <p:txBody>
          <a:bodyPr vert="horz" wrap="none" lIns="0" tIns="0" rIns="0" bIns="0" rtlCol="0">
            <a:noAutofit/>
          </a:bodyPr>
          <a:lstStyle/>
          <a:p>
            <a:pPr marL="6351" algn="ctr"/>
            <a:r>
              <a:rPr lang="en-IE" sz="2133" b="1" dirty="0">
                <a:solidFill>
                  <a:schemeClr val="bg1"/>
                </a:solidFill>
              </a:rPr>
              <a:t>3%</a:t>
            </a:r>
          </a:p>
        </p:txBody>
      </p:sp>
      <p:sp>
        <p:nvSpPr>
          <p:cNvPr id="63" name="TextBox 62">
            <a:extLst>
              <a:ext uri="{FF2B5EF4-FFF2-40B4-BE49-F238E27FC236}">
                <a16:creationId xmlns:a16="http://schemas.microsoft.com/office/drawing/2014/main" id="{F5256621-8B4C-421A-A4C5-1BF97BE3E612}"/>
              </a:ext>
            </a:extLst>
          </p:cNvPr>
          <p:cNvSpPr txBox="1"/>
          <p:nvPr/>
        </p:nvSpPr>
        <p:spPr>
          <a:xfrm>
            <a:off x="1676025" y="4777105"/>
            <a:ext cx="877824" cy="328295"/>
          </a:xfrm>
          <a:prstGeom prst="rect">
            <a:avLst/>
          </a:prstGeom>
          <a:solidFill>
            <a:schemeClr val="accent5"/>
          </a:solidFill>
          <a:ln>
            <a:noFill/>
          </a:ln>
        </p:spPr>
        <p:txBody>
          <a:bodyPr vert="horz" wrap="none" lIns="0" tIns="0" rIns="0" bIns="0" rtlCol="0">
            <a:noAutofit/>
          </a:bodyPr>
          <a:lstStyle/>
          <a:p>
            <a:pPr marL="6351" algn="ctr"/>
            <a:r>
              <a:rPr lang="en-IE" sz="2133" b="1" dirty="0">
                <a:solidFill>
                  <a:schemeClr val="bg1"/>
                </a:solidFill>
              </a:rPr>
              <a:t>54%</a:t>
            </a:r>
          </a:p>
        </p:txBody>
      </p:sp>
      <p:sp>
        <p:nvSpPr>
          <p:cNvPr id="64" name="TextBox 63">
            <a:extLst>
              <a:ext uri="{FF2B5EF4-FFF2-40B4-BE49-F238E27FC236}">
                <a16:creationId xmlns:a16="http://schemas.microsoft.com/office/drawing/2014/main" id="{50B3AD0C-E7BD-45F9-A414-D6004661996D}"/>
              </a:ext>
            </a:extLst>
          </p:cNvPr>
          <p:cNvSpPr txBox="1"/>
          <p:nvPr/>
        </p:nvSpPr>
        <p:spPr>
          <a:xfrm>
            <a:off x="2586512" y="4777105"/>
            <a:ext cx="914400" cy="328295"/>
          </a:xfrm>
          <a:prstGeom prst="rect">
            <a:avLst/>
          </a:prstGeom>
          <a:solidFill>
            <a:schemeClr val="accent2"/>
          </a:solidFill>
          <a:ln>
            <a:noFill/>
          </a:ln>
        </p:spPr>
        <p:txBody>
          <a:bodyPr vert="horz" wrap="none" lIns="0" tIns="0" rIns="0" bIns="0" rtlCol="0">
            <a:noAutofit/>
          </a:bodyPr>
          <a:lstStyle/>
          <a:p>
            <a:pPr marL="6351" algn="ctr"/>
            <a:r>
              <a:rPr lang="en-IE" sz="2133" b="1" dirty="0">
                <a:solidFill>
                  <a:schemeClr val="bg1"/>
                </a:solidFill>
              </a:rPr>
              <a:t>32%</a:t>
            </a:r>
          </a:p>
        </p:txBody>
      </p:sp>
      <p:sp>
        <p:nvSpPr>
          <p:cNvPr id="65" name="TextBox 64">
            <a:extLst>
              <a:ext uri="{FF2B5EF4-FFF2-40B4-BE49-F238E27FC236}">
                <a16:creationId xmlns:a16="http://schemas.microsoft.com/office/drawing/2014/main" id="{5339A544-6741-48FF-A585-9D5DD5A9C196}"/>
              </a:ext>
            </a:extLst>
          </p:cNvPr>
          <p:cNvSpPr txBox="1"/>
          <p:nvPr/>
        </p:nvSpPr>
        <p:spPr>
          <a:xfrm>
            <a:off x="3534427" y="4777105"/>
            <a:ext cx="914400" cy="328295"/>
          </a:xfrm>
          <a:prstGeom prst="rect">
            <a:avLst/>
          </a:prstGeom>
          <a:solidFill>
            <a:schemeClr val="accent1"/>
          </a:solidFill>
          <a:ln>
            <a:noFill/>
          </a:ln>
        </p:spPr>
        <p:txBody>
          <a:bodyPr vert="horz" wrap="none" lIns="0" tIns="0" rIns="0" bIns="0" rtlCol="0">
            <a:noAutofit/>
          </a:bodyPr>
          <a:lstStyle/>
          <a:p>
            <a:pPr marL="6351" algn="ctr"/>
            <a:r>
              <a:rPr lang="en-IE" sz="2133" b="1" dirty="0">
                <a:solidFill>
                  <a:schemeClr val="bg1"/>
                </a:solidFill>
              </a:rPr>
              <a:t>10%</a:t>
            </a:r>
          </a:p>
        </p:txBody>
      </p:sp>
      <p:sp>
        <p:nvSpPr>
          <p:cNvPr id="66" name="TextBox 65">
            <a:extLst>
              <a:ext uri="{FF2B5EF4-FFF2-40B4-BE49-F238E27FC236}">
                <a16:creationId xmlns:a16="http://schemas.microsoft.com/office/drawing/2014/main" id="{DECC371A-56E7-4D71-AAD4-56F9EC533C9C}"/>
              </a:ext>
            </a:extLst>
          </p:cNvPr>
          <p:cNvSpPr txBox="1"/>
          <p:nvPr/>
        </p:nvSpPr>
        <p:spPr>
          <a:xfrm>
            <a:off x="4594579" y="4777105"/>
            <a:ext cx="890016" cy="328295"/>
          </a:xfrm>
          <a:prstGeom prst="rect">
            <a:avLst/>
          </a:prstGeom>
          <a:solidFill>
            <a:srgbClr val="0070C0"/>
          </a:solidFill>
          <a:ln>
            <a:noFill/>
          </a:ln>
        </p:spPr>
        <p:txBody>
          <a:bodyPr vert="horz" wrap="none" lIns="0" tIns="0" rIns="0" bIns="0" rtlCol="0">
            <a:noAutofit/>
          </a:bodyPr>
          <a:lstStyle/>
          <a:p>
            <a:pPr marL="6351" algn="ctr"/>
            <a:r>
              <a:rPr lang="en-IE" sz="2133" b="1" dirty="0">
                <a:solidFill>
                  <a:schemeClr val="bg1"/>
                </a:solidFill>
              </a:rPr>
              <a:t>3%</a:t>
            </a:r>
          </a:p>
        </p:txBody>
      </p:sp>
      <p:sp>
        <p:nvSpPr>
          <p:cNvPr id="67" name="TextBox 66">
            <a:extLst>
              <a:ext uri="{FF2B5EF4-FFF2-40B4-BE49-F238E27FC236}">
                <a16:creationId xmlns:a16="http://schemas.microsoft.com/office/drawing/2014/main" id="{583BFEBD-4BED-4D96-9B69-9DE208567B59}"/>
              </a:ext>
            </a:extLst>
          </p:cNvPr>
          <p:cNvSpPr txBox="1"/>
          <p:nvPr/>
        </p:nvSpPr>
        <p:spPr>
          <a:xfrm>
            <a:off x="5507433" y="4777105"/>
            <a:ext cx="890016" cy="328295"/>
          </a:xfrm>
          <a:prstGeom prst="rect">
            <a:avLst/>
          </a:prstGeom>
          <a:solidFill>
            <a:schemeClr val="accent5"/>
          </a:solidFill>
          <a:ln>
            <a:noFill/>
          </a:ln>
        </p:spPr>
        <p:txBody>
          <a:bodyPr vert="horz" wrap="none" lIns="0" tIns="0" rIns="0" bIns="0" rtlCol="0">
            <a:noAutofit/>
          </a:bodyPr>
          <a:lstStyle/>
          <a:p>
            <a:pPr marL="6351" algn="ctr"/>
            <a:r>
              <a:rPr lang="en-IE" sz="2133" b="1" dirty="0">
                <a:solidFill>
                  <a:schemeClr val="bg1"/>
                </a:solidFill>
              </a:rPr>
              <a:t>57%</a:t>
            </a:r>
          </a:p>
        </p:txBody>
      </p:sp>
      <p:sp>
        <p:nvSpPr>
          <p:cNvPr id="68" name="TextBox 67">
            <a:extLst>
              <a:ext uri="{FF2B5EF4-FFF2-40B4-BE49-F238E27FC236}">
                <a16:creationId xmlns:a16="http://schemas.microsoft.com/office/drawing/2014/main" id="{7B882E70-2FB2-4240-A0CA-2344EE77E22B}"/>
              </a:ext>
            </a:extLst>
          </p:cNvPr>
          <p:cNvSpPr txBox="1"/>
          <p:nvPr/>
        </p:nvSpPr>
        <p:spPr>
          <a:xfrm>
            <a:off x="6424707" y="4777105"/>
            <a:ext cx="914400" cy="328295"/>
          </a:xfrm>
          <a:prstGeom prst="rect">
            <a:avLst/>
          </a:prstGeom>
          <a:solidFill>
            <a:schemeClr val="accent2"/>
          </a:solidFill>
          <a:ln>
            <a:noFill/>
          </a:ln>
        </p:spPr>
        <p:txBody>
          <a:bodyPr vert="horz" wrap="none" lIns="0" tIns="0" rIns="0" bIns="0" rtlCol="0">
            <a:noAutofit/>
          </a:bodyPr>
          <a:lstStyle/>
          <a:p>
            <a:pPr marL="6351" algn="ctr"/>
            <a:r>
              <a:rPr lang="en-IE" sz="2133" b="1" dirty="0">
                <a:solidFill>
                  <a:schemeClr val="bg1"/>
                </a:solidFill>
              </a:rPr>
              <a:t>32%</a:t>
            </a:r>
          </a:p>
        </p:txBody>
      </p:sp>
      <p:sp>
        <p:nvSpPr>
          <p:cNvPr id="69" name="TextBox 68">
            <a:extLst>
              <a:ext uri="{FF2B5EF4-FFF2-40B4-BE49-F238E27FC236}">
                <a16:creationId xmlns:a16="http://schemas.microsoft.com/office/drawing/2014/main" id="{26622AF2-C21B-48CF-A04F-9E8EAE7C9C7F}"/>
              </a:ext>
            </a:extLst>
          </p:cNvPr>
          <p:cNvSpPr txBox="1"/>
          <p:nvPr/>
        </p:nvSpPr>
        <p:spPr>
          <a:xfrm>
            <a:off x="7373077" y="4777105"/>
            <a:ext cx="890016" cy="328295"/>
          </a:xfrm>
          <a:prstGeom prst="rect">
            <a:avLst/>
          </a:prstGeom>
          <a:solidFill>
            <a:schemeClr val="accent1"/>
          </a:solidFill>
          <a:ln>
            <a:noFill/>
          </a:ln>
        </p:spPr>
        <p:txBody>
          <a:bodyPr vert="horz" wrap="none" lIns="0" tIns="0" rIns="0" bIns="0" rtlCol="0">
            <a:noAutofit/>
          </a:bodyPr>
          <a:lstStyle/>
          <a:p>
            <a:pPr marL="6351" algn="ctr"/>
            <a:r>
              <a:rPr lang="en-IE" sz="2133" b="1" dirty="0">
                <a:solidFill>
                  <a:schemeClr val="bg1"/>
                </a:solidFill>
              </a:rPr>
              <a:t>7%</a:t>
            </a:r>
          </a:p>
        </p:txBody>
      </p:sp>
      <p:sp>
        <p:nvSpPr>
          <p:cNvPr id="70" name="TextBox 69">
            <a:extLst>
              <a:ext uri="{FF2B5EF4-FFF2-40B4-BE49-F238E27FC236}">
                <a16:creationId xmlns:a16="http://schemas.microsoft.com/office/drawing/2014/main" id="{A93C280F-4773-433D-AB59-964049279D89}"/>
              </a:ext>
            </a:extLst>
          </p:cNvPr>
          <p:cNvSpPr txBox="1"/>
          <p:nvPr/>
        </p:nvSpPr>
        <p:spPr>
          <a:xfrm>
            <a:off x="8416700" y="4777105"/>
            <a:ext cx="890016" cy="328295"/>
          </a:xfrm>
          <a:prstGeom prst="rect">
            <a:avLst/>
          </a:prstGeom>
          <a:solidFill>
            <a:srgbClr val="0070C0"/>
          </a:solidFill>
          <a:ln>
            <a:noFill/>
          </a:ln>
        </p:spPr>
        <p:txBody>
          <a:bodyPr vert="horz" wrap="none" lIns="0" tIns="0" rIns="0" bIns="0" rtlCol="0">
            <a:noAutofit/>
          </a:bodyPr>
          <a:lstStyle/>
          <a:p>
            <a:pPr marL="6351" algn="ctr"/>
            <a:r>
              <a:rPr lang="en-IE" sz="2133" b="1" dirty="0">
                <a:solidFill>
                  <a:schemeClr val="bg1"/>
                </a:solidFill>
              </a:rPr>
              <a:t>3%</a:t>
            </a:r>
          </a:p>
        </p:txBody>
      </p:sp>
      <p:sp>
        <p:nvSpPr>
          <p:cNvPr id="71" name="TextBox 70">
            <a:extLst>
              <a:ext uri="{FF2B5EF4-FFF2-40B4-BE49-F238E27FC236}">
                <a16:creationId xmlns:a16="http://schemas.microsoft.com/office/drawing/2014/main" id="{C5A5ED66-9EF7-49EA-BE8B-70A7F6837F44}"/>
              </a:ext>
            </a:extLst>
          </p:cNvPr>
          <p:cNvSpPr txBox="1"/>
          <p:nvPr/>
        </p:nvSpPr>
        <p:spPr>
          <a:xfrm>
            <a:off x="9317599" y="4777105"/>
            <a:ext cx="890016" cy="328295"/>
          </a:xfrm>
          <a:prstGeom prst="rect">
            <a:avLst/>
          </a:prstGeom>
          <a:solidFill>
            <a:schemeClr val="accent5"/>
          </a:solidFill>
          <a:ln>
            <a:noFill/>
          </a:ln>
        </p:spPr>
        <p:txBody>
          <a:bodyPr vert="horz" wrap="none" lIns="0" tIns="0" rIns="0" bIns="0" rtlCol="0">
            <a:noAutofit/>
          </a:bodyPr>
          <a:lstStyle/>
          <a:p>
            <a:pPr marL="6351" algn="ctr"/>
            <a:r>
              <a:rPr lang="en-IE" sz="2133" b="1" dirty="0">
                <a:solidFill>
                  <a:schemeClr val="bg1"/>
                </a:solidFill>
              </a:rPr>
              <a:t>49%</a:t>
            </a:r>
          </a:p>
        </p:txBody>
      </p:sp>
      <p:sp>
        <p:nvSpPr>
          <p:cNvPr id="72" name="TextBox 71">
            <a:extLst>
              <a:ext uri="{FF2B5EF4-FFF2-40B4-BE49-F238E27FC236}">
                <a16:creationId xmlns:a16="http://schemas.microsoft.com/office/drawing/2014/main" id="{E7E8A657-E183-45E8-83D1-528B9C7D7E83}"/>
              </a:ext>
            </a:extLst>
          </p:cNvPr>
          <p:cNvSpPr txBox="1"/>
          <p:nvPr/>
        </p:nvSpPr>
        <p:spPr>
          <a:xfrm>
            <a:off x="10246373" y="4777105"/>
            <a:ext cx="914400" cy="328295"/>
          </a:xfrm>
          <a:prstGeom prst="rect">
            <a:avLst/>
          </a:prstGeom>
          <a:solidFill>
            <a:schemeClr val="accent2"/>
          </a:solidFill>
          <a:ln>
            <a:noFill/>
          </a:ln>
        </p:spPr>
        <p:txBody>
          <a:bodyPr vert="horz" wrap="none" lIns="0" tIns="0" rIns="0" bIns="0" rtlCol="0">
            <a:noAutofit/>
          </a:bodyPr>
          <a:lstStyle/>
          <a:p>
            <a:pPr marL="6351" algn="ctr"/>
            <a:r>
              <a:rPr lang="en-IE" sz="2133" b="1" dirty="0">
                <a:solidFill>
                  <a:schemeClr val="bg1"/>
                </a:solidFill>
              </a:rPr>
              <a:t>31%</a:t>
            </a:r>
          </a:p>
        </p:txBody>
      </p:sp>
      <p:sp>
        <p:nvSpPr>
          <p:cNvPr id="73" name="TextBox 72">
            <a:extLst>
              <a:ext uri="{FF2B5EF4-FFF2-40B4-BE49-F238E27FC236}">
                <a16:creationId xmlns:a16="http://schemas.microsoft.com/office/drawing/2014/main" id="{E0B58861-DE84-4E4F-8596-C25F50F07925}"/>
              </a:ext>
            </a:extLst>
          </p:cNvPr>
          <p:cNvSpPr txBox="1"/>
          <p:nvPr/>
        </p:nvSpPr>
        <p:spPr>
          <a:xfrm>
            <a:off x="11194288" y="4777105"/>
            <a:ext cx="890016" cy="328295"/>
          </a:xfrm>
          <a:prstGeom prst="rect">
            <a:avLst/>
          </a:prstGeom>
          <a:solidFill>
            <a:schemeClr val="accent1"/>
          </a:solidFill>
          <a:ln>
            <a:noFill/>
          </a:ln>
        </p:spPr>
        <p:txBody>
          <a:bodyPr vert="horz" wrap="none" lIns="0" tIns="0" rIns="0" bIns="0" rtlCol="0">
            <a:noAutofit/>
          </a:bodyPr>
          <a:lstStyle/>
          <a:p>
            <a:pPr marL="6351" algn="ctr"/>
            <a:r>
              <a:rPr lang="en-IE" sz="2133" b="1" dirty="0">
                <a:solidFill>
                  <a:schemeClr val="bg1"/>
                </a:solidFill>
              </a:rPr>
              <a:t>16%</a:t>
            </a:r>
          </a:p>
        </p:txBody>
      </p:sp>
      <p:sp>
        <p:nvSpPr>
          <p:cNvPr id="74" name="TextBox 73">
            <a:extLst>
              <a:ext uri="{FF2B5EF4-FFF2-40B4-BE49-F238E27FC236}">
                <a16:creationId xmlns:a16="http://schemas.microsoft.com/office/drawing/2014/main" id="{AF1170DF-B5E7-4B31-AADA-11D08EDC4F3C}"/>
              </a:ext>
            </a:extLst>
          </p:cNvPr>
          <p:cNvSpPr txBox="1"/>
          <p:nvPr/>
        </p:nvSpPr>
        <p:spPr>
          <a:xfrm>
            <a:off x="69386" y="4407925"/>
            <a:ext cx="553037" cy="246221"/>
          </a:xfrm>
          <a:prstGeom prst="rect">
            <a:avLst/>
          </a:prstGeom>
        </p:spPr>
        <p:txBody>
          <a:bodyPr vert="horz" wrap="none" lIns="0" tIns="0" rIns="0" bIns="0" rtlCol="0">
            <a:spAutoFit/>
          </a:bodyPr>
          <a:lstStyle/>
          <a:p>
            <a:pPr marL="6351"/>
            <a:r>
              <a:rPr lang="en-IE" sz="1600" b="1" dirty="0">
                <a:solidFill>
                  <a:schemeClr val="bg1">
                    <a:lumMod val="50000"/>
                  </a:schemeClr>
                </a:solidFill>
              </a:rPr>
              <a:t>ST 19</a:t>
            </a:r>
          </a:p>
        </p:txBody>
      </p:sp>
      <p:sp>
        <p:nvSpPr>
          <p:cNvPr id="75" name="TextBox 74">
            <a:extLst>
              <a:ext uri="{FF2B5EF4-FFF2-40B4-BE49-F238E27FC236}">
                <a16:creationId xmlns:a16="http://schemas.microsoft.com/office/drawing/2014/main" id="{556FAB14-14B2-4BE5-BCD2-4862EB5940D3}"/>
              </a:ext>
            </a:extLst>
          </p:cNvPr>
          <p:cNvSpPr txBox="1"/>
          <p:nvPr/>
        </p:nvSpPr>
        <p:spPr>
          <a:xfrm>
            <a:off x="69386" y="4818141"/>
            <a:ext cx="553037" cy="246221"/>
          </a:xfrm>
          <a:prstGeom prst="rect">
            <a:avLst/>
          </a:prstGeom>
        </p:spPr>
        <p:txBody>
          <a:bodyPr vert="horz" wrap="none" lIns="0" tIns="0" rIns="0" bIns="0" rtlCol="0">
            <a:spAutoFit/>
          </a:bodyPr>
          <a:lstStyle/>
          <a:p>
            <a:pPr marL="6351"/>
            <a:r>
              <a:rPr lang="en-IE" sz="1600" b="1" dirty="0">
                <a:solidFill>
                  <a:schemeClr val="bg1">
                    <a:lumMod val="50000"/>
                  </a:schemeClr>
                </a:solidFill>
              </a:rPr>
              <a:t>ST 20</a:t>
            </a:r>
          </a:p>
        </p:txBody>
      </p:sp>
      <p:sp>
        <p:nvSpPr>
          <p:cNvPr id="76" name="TextBox 75">
            <a:extLst>
              <a:ext uri="{FF2B5EF4-FFF2-40B4-BE49-F238E27FC236}">
                <a16:creationId xmlns:a16="http://schemas.microsoft.com/office/drawing/2014/main" id="{89777770-5DDE-4CDA-9791-DC2447FA86FD}"/>
              </a:ext>
            </a:extLst>
          </p:cNvPr>
          <p:cNvSpPr txBox="1"/>
          <p:nvPr/>
        </p:nvSpPr>
        <p:spPr>
          <a:xfrm>
            <a:off x="757075" y="5234305"/>
            <a:ext cx="890016" cy="328295"/>
          </a:xfrm>
          <a:prstGeom prst="rect">
            <a:avLst/>
          </a:prstGeom>
          <a:solidFill>
            <a:srgbClr val="0070C0"/>
          </a:solidFill>
          <a:ln>
            <a:noFill/>
          </a:ln>
        </p:spPr>
        <p:txBody>
          <a:bodyPr vert="horz" wrap="none" lIns="0" tIns="0" rIns="0" bIns="0" rtlCol="0">
            <a:noAutofit/>
          </a:bodyPr>
          <a:lstStyle/>
          <a:p>
            <a:pPr marL="6351" algn="ctr"/>
            <a:r>
              <a:rPr lang="en-IE" sz="2133" b="1" dirty="0">
                <a:solidFill>
                  <a:schemeClr val="bg1"/>
                </a:solidFill>
              </a:rPr>
              <a:t>4%</a:t>
            </a:r>
          </a:p>
        </p:txBody>
      </p:sp>
      <p:sp>
        <p:nvSpPr>
          <p:cNvPr id="77" name="TextBox 76">
            <a:extLst>
              <a:ext uri="{FF2B5EF4-FFF2-40B4-BE49-F238E27FC236}">
                <a16:creationId xmlns:a16="http://schemas.microsoft.com/office/drawing/2014/main" id="{7458E1C3-98BD-4175-9451-CA231D17DE15}"/>
              </a:ext>
            </a:extLst>
          </p:cNvPr>
          <p:cNvSpPr txBox="1"/>
          <p:nvPr/>
        </p:nvSpPr>
        <p:spPr>
          <a:xfrm>
            <a:off x="1676025" y="5234305"/>
            <a:ext cx="877824" cy="328295"/>
          </a:xfrm>
          <a:prstGeom prst="rect">
            <a:avLst/>
          </a:prstGeom>
          <a:solidFill>
            <a:schemeClr val="accent5"/>
          </a:solidFill>
          <a:ln>
            <a:noFill/>
          </a:ln>
        </p:spPr>
        <p:txBody>
          <a:bodyPr vert="horz" wrap="none" lIns="0" tIns="0" rIns="0" bIns="0" rtlCol="0">
            <a:noAutofit/>
          </a:bodyPr>
          <a:lstStyle/>
          <a:p>
            <a:pPr marL="6351" algn="ctr"/>
            <a:r>
              <a:rPr lang="en-IE" sz="2133" b="1" dirty="0">
                <a:solidFill>
                  <a:schemeClr val="bg1"/>
                </a:solidFill>
              </a:rPr>
              <a:t>60%</a:t>
            </a:r>
          </a:p>
        </p:txBody>
      </p:sp>
      <p:sp>
        <p:nvSpPr>
          <p:cNvPr id="78" name="TextBox 77">
            <a:extLst>
              <a:ext uri="{FF2B5EF4-FFF2-40B4-BE49-F238E27FC236}">
                <a16:creationId xmlns:a16="http://schemas.microsoft.com/office/drawing/2014/main" id="{4D4FAA71-83BE-4092-92D8-B7976E8ECE1E}"/>
              </a:ext>
            </a:extLst>
          </p:cNvPr>
          <p:cNvSpPr txBox="1"/>
          <p:nvPr/>
        </p:nvSpPr>
        <p:spPr>
          <a:xfrm>
            <a:off x="2586512" y="5234305"/>
            <a:ext cx="914400" cy="328295"/>
          </a:xfrm>
          <a:prstGeom prst="rect">
            <a:avLst/>
          </a:prstGeom>
          <a:solidFill>
            <a:schemeClr val="accent2"/>
          </a:solidFill>
          <a:ln>
            <a:noFill/>
          </a:ln>
        </p:spPr>
        <p:txBody>
          <a:bodyPr vert="horz" wrap="none" lIns="0" tIns="0" rIns="0" bIns="0" rtlCol="0">
            <a:noAutofit/>
          </a:bodyPr>
          <a:lstStyle/>
          <a:p>
            <a:pPr marL="6351" algn="ctr"/>
            <a:r>
              <a:rPr lang="en-IE" sz="2133" b="1" dirty="0">
                <a:solidFill>
                  <a:schemeClr val="bg1"/>
                </a:solidFill>
              </a:rPr>
              <a:t>26%</a:t>
            </a:r>
          </a:p>
        </p:txBody>
      </p:sp>
      <p:sp>
        <p:nvSpPr>
          <p:cNvPr id="79" name="TextBox 78">
            <a:extLst>
              <a:ext uri="{FF2B5EF4-FFF2-40B4-BE49-F238E27FC236}">
                <a16:creationId xmlns:a16="http://schemas.microsoft.com/office/drawing/2014/main" id="{3BD8BED1-FEC1-4CA5-AC7F-E6904639A829}"/>
              </a:ext>
            </a:extLst>
          </p:cNvPr>
          <p:cNvSpPr txBox="1"/>
          <p:nvPr/>
        </p:nvSpPr>
        <p:spPr>
          <a:xfrm>
            <a:off x="3534427" y="5234305"/>
            <a:ext cx="914400" cy="328295"/>
          </a:xfrm>
          <a:prstGeom prst="rect">
            <a:avLst/>
          </a:prstGeom>
          <a:solidFill>
            <a:schemeClr val="accent1"/>
          </a:solidFill>
          <a:ln>
            <a:noFill/>
          </a:ln>
        </p:spPr>
        <p:txBody>
          <a:bodyPr vert="horz" wrap="none" lIns="0" tIns="0" rIns="0" bIns="0" rtlCol="0">
            <a:noAutofit/>
          </a:bodyPr>
          <a:lstStyle/>
          <a:p>
            <a:pPr marL="6351" algn="ctr"/>
            <a:r>
              <a:rPr lang="en-IE" sz="2133" b="1" dirty="0">
                <a:solidFill>
                  <a:schemeClr val="bg1"/>
                </a:solidFill>
              </a:rPr>
              <a:t>10%</a:t>
            </a:r>
          </a:p>
        </p:txBody>
      </p:sp>
      <p:sp>
        <p:nvSpPr>
          <p:cNvPr id="80" name="TextBox 79">
            <a:extLst>
              <a:ext uri="{FF2B5EF4-FFF2-40B4-BE49-F238E27FC236}">
                <a16:creationId xmlns:a16="http://schemas.microsoft.com/office/drawing/2014/main" id="{45ADB5E7-E8DB-4B17-8442-2A81573FA03E}"/>
              </a:ext>
            </a:extLst>
          </p:cNvPr>
          <p:cNvSpPr txBox="1"/>
          <p:nvPr/>
        </p:nvSpPr>
        <p:spPr>
          <a:xfrm>
            <a:off x="4594579" y="5234305"/>
            <a:ext cx="890016" cy="328295"/>
          </a:xfrm>
          <a:prstGeom prst="rect">
            <a:avLst/>
          </a:prstGeom>
          <a:solidFill>
            <a:srgbClr val="0070C0"/>
          </a:solidFill>
          <a:ln>
            <a:noFill/>
          </a:ln>
        </p:spPr>
        <p:txBody>
          <a:bodyPr vert="horz" wrap="none" lIns="0" tIns="0" rIns="0" bIns="0" rtlCol="0">
            <a:noAutofit/>
          </a:bodyPr>
          <a:lstStyle/>
          <a:p>
            <a:pPr marL="6351" algn="ctr"/>
            <a:r>
              <a:rPr lang="en-IE" sz="2133" b="1" dirty="0">
                <a:solidFill>
                  <a:schemeClr val="bg1"/>
                </a:solidFill>
              </a:rPr>
              <a:t>4%</a:t>
            </a:r>
          </a:p>
        </p:txBody>
      </p:sp>
      <p:sp>
        <p:nvSpPr>
          <p:cNvPr id="82" name="TextBox 81">
            <a:extLst>
              <a:ext uri="{FF2B5EF4-FFF2-40B4-BE49-F238E27FC236}">
                <a16:creationId xmlns:a16="http://schemas.microsoft.com/office/drawing/2014/main" id="{BF56E170-4AD9-4290-B96A-156B5540C528}"/>
              </a:ext>
            </a:extLst>
          </p:cNvPr>
          <p:cNvSpPr txBox="1"/>
          <p:nvPr/>
        </p:nvSpPr>
        <p:spPr>
          <a:xfrm>
            <a:off x="5507433" y="5234305"/>
            <a:ext cx="890016" cy="328295"/>
          </a:xfrm>
          <a:prstGeom prst="rect">
            <a:avLst/>
          </a:prstGeom>
          <a:solidFill>
            <a:schemeClr val="accent5"/>
          </a:solidFill>
          <a:ln>
            <a:noFill/>
          </a:ln>
        </p:spPr>
        <p:txBody>
          <a:bodyPr vert="horz" wrap="none" lIns="0" tIns="0" rIns="0" bIns="0" rtlCol="0">
            <a:noAutofit/>
          </a:bodyPr>
          <a:lstStyle/>
          <a:p>
            <a:pPr marL="6351" algn="ctr"/>
            <a:r>
              <a:rPr lang="en-IE" sz="2133" b="1" dirty="0">
                <a:solidFill>
                  <a:schemeClr val="bg1"/>
                </a:solidFill>
              </a:rPr>
              <a:t>63%</a:t>
            </a:r>
          </a:p>
        </p:txBody>
      </p:sp>
      <p:sp>
        <p:nvSpPr>
          <p:cNvPr id="83" name="TextBox 82">
            <a:extLst>
              <a:ext uri="{FF2B5EF4-FFF2-40B4-BE49-F238E27FC236}">
                <a16:creationId xmlns:a16="http://schemas.microsoft.com/office/drawing/2014/main" id="{74F03EBB-36E8-47D2-B7D7-D9962362564D}"/>
              </a:ext>
            </a:extLst>
          </p:cNvPr>
          <p:cNvSpPr txBox="1"/>
          <p:nvPr/>
        </p:nvSpPr>
        <p:spPr>
          <a:xfrm>
            <a:off x="6424707" y="5234305"/>
            <a:ext cx="914400" cy="328295"/>
          </a:xfrm>
          <a:prstGeom prst="rect">
            <a:avLst/>
          </a:prstGeom>
          <a:solidFill>
            <a:schemeClr val="accent2"/>
          </a:solidFill>
          <a:ln>
            <a:noFill/>
          </a:ln>
        </p:spPr>
        <p:txBody>
          <a:bodyPr vert="horz" wrap="none" lIns="0" tIns="0" rIns="0" bIns="0" rtlCol="0">
            <a:noAutofit/>
          </a:bodyPr>
          <a:lstStyle/>
          <a:p>
            <a:pPr marL="6351" algn="ctr"/>
            <a:r>
              <a:rPr lang="en-IE" sz="2133" b="1" dirty="0">
                <a:solidFill>
                  <a:schemeClr val="bg1"/>
                </a:solidFill>
              </a:rPr>
              <a:t>25%</a:t>
            </a:r>
          </a:p>
        </p:txBody>
      </p:sp>
      <p:sp>
        <p:nvSpPr>
          <p:cNvPr id="84" name="TextBox 83">
            <a:extLst>
              <a:ext uri="{FF2B5EF4-FFF2-40B4-BE49-F238E27FC236}">
                <a16:creationId xmlns:a16="http://schemas.microsoft.com/office/drawing/2014/main" id="{B9DBC6CC-FF23-4A80-8F8E-00D2B483CBAA}"/>
              </a:ext>
            </a:extLst>
          </p:cNvPr>
          <p:cNvSpPr txBox="1"/>
          <p:nvPr/>
        </p:nvSpPr>
        <p:spPr>
          <a:xfrm>
            <a:off x="7373077" y="5234305"/>
            <a:ext cx="890016" cy="328295"/>
          </a:xfrm>
          <a:prstGeom prst="rect">
            <a:avLst/>
          </a:prstGeom>
          <a:solidFill>
            <a:schemeClr val="accent1"/>
          </a:solidFill>
          <a:ln>
            <a:noFill/>
          </a:ln>
        </p:spPr>
        <p:txBody>
          <a:bodyPr vert="horz" wrap="none" lIns="0" tIns="0" rIns="0" bIns="0" rtlCol="0">
            <a:noAutofit/>
          </a:bodyPr>
          <a:lstStyle/>
          <a:p>
            <a:pPr marL="6351" algn="ctr"/>
            <a:r>
              <a:rPr lang="en-IE" sz="2133" b="1" dirty="0">
                <a:solidFill>
                  <a:schemeClr val="bg1"/>
                </a:solidFill>
              </a:rPr>
              <a:t>7%</a:t>
            </a:r>
          </a:p>
        </p:txBody>
      </p:sp>
      <p:sp>
        <p:nvSpPr>
          <p:cNvPr id="85" name="TextBox 84">
            <a:extLst>
              <a:ext uri="{FF2B5EF4-FFF2-40B4-BE49-F238E27FC236}">
                <a16:creationId xmlns:a16="http://schemas.microsoft.com/office/drawing/2014/main" id="{06CFE30C-9E1A-4FEE-8F74-8B5B37FAF121}"/>
              </a:ext>
            </a:extLst>
          </p:cNvPr>
          <p:cNvSpPr txBox="1"/>
          <p:nvPr/>
        </p:nvSpPr>
        <p:spPr>
          <a:xfrm>
            <a:off x="8416700" y="5234305"/>
            <a:ext cx="890016" cy="328295"/>
          </a:xfrm>
          <a:prstGeom prst="rect">
            <a:avLst/>
          </a:prstGeom>
          <a:solidFill>
            <a:srgbClr val="0070C0"/>
          </a:solidFill>
          <a:ln>
            <a:noFill/>
          </a:ln>
        </p:spPr>
        <p:txBody>
          <a:bodyPr vert="horz" wrap="none" lIns="0" tIns="0" rIns="0" bIns="0" rtlCol="0">
            <a:noAutofit/>
          </a:bodyPr>
          <a:lstStyle/>
          <a:p>
            <a:pPr marL="6351" algn="ctr"/>
            <a:r>
              <a:rPr lang="en-IE" sz="2133" b="1" dirty="0">
                <a:solidFill>
                  <a:schemeClr val="bg1"/>
                </a:solidFill>
              </a:rPr>
              <a:t>3%</a:t>
            </a:r>
          </a:p>
        </p:txBody>
      </p:sp>
      <p:sp>
        <p:nvSpPr>
          <p:cNvPr id="86" name="TextBox 85">
            <a:extLst>
              <a:ext uri="{FF2B5EF4-FFF2-40B4-BE49-F238E27FC236}">
                <a16:creationId xmlns:a16="http://schemas.microsoft.com/office/drawing/2014/main" id="{6B876EC5-1289-410B-824D-CA0206ECDFBD}"/>
              </a:ext>
            </a:extLst>
          </p:cNvPr>
          <p:cNvSpPr txBox="1"/>
          <p:nvPr/>
        </p:nvSpPr>
        <p:spPr>
          <a:xfrm>
            <a:off x="9317599" y="5234305"/>
            <a:ext cx="890016" cy="328295"/>
          </a:xfrm>
          <a:prstGeom prst="rect">
            <a:avLst/>
          </a:prstGeom>
          <a:solidFill>
            <a:schemeClr val="accent5"/>
          </a:solidFill>
          <a:ln>
            <a:noFill/>
          </a:ln>
        </p:spPr>
        <p:txBody>
          <a:bodyPr vert="horz" wrap="none" lIns="0" tIns="0" rIns="0" bIns="0" rtlCol="0">
            <a:noAutofit/>
          </a:bodyPr>
          <a:lstStyle/>
          <a:p>
            <a:pPr marL="6351" algn="ctr"/>
            <a:r>
              <a:rPr lang="en-IE" sz="2133" b="1" dirty="0">
                <a:solidFill>
                  <a:schemeClr val="bg1"/>
                </a:solidFill>
              </a:rPr>
              <a:t>54%</a:t>
            </a:r>
          </a:p>
        </p:txBody>
      </p:sp>
      <p:sp>
        <p:nvSpPr>
          <p:cNvPr id="87" name="TextBox 86">
            <a:extLst>
              <a:ext uri="{FF2B5EF4-FFF2-40B4-BE49-F238E27FC236}">
                <a16:creationId xmlns:a16="http://schemas.microsoft.com/office/drawing/2014/main" id="{C4D8C487-A851-4FE6-BEB3-ECAA8DBDA827}"/>
              </a:ext>
            </a:extLst>
          </p:cNvPr>
          <p:cNvSpPr txBox="1"/>
          <p:nvPr/>
        </p:nvSpPr>
        <p:spPr>
          <a:xfrm>
            <a:off x="10246373" y="5234305"/>
            <a:ext cx="914400" cy="328295"/>
          </a:xfrm>
          <a:prstGeom prst="rect">
            <a:avLst/>
          </a:prstGeom>
          <a:solidFill>
            <a:schemeClr val="accent2"/>
          </a:solidFill>
          <a:ln>
            <a:noFill/>
          </a:ln>
        </p:spPr>
        <p:txBody>
          <a:bodyPr vert="horz" wrap="none" lIns="0" tIns="0" rIns="0" bIns="0" rtlCol="0">
            <a:noAutofit/>
          </a:bodyPr>
          <a:lstStyle/>
          <a:p>
            <a:pPr marL="6351" algn="ctr"/>
            <a:r>
              <a:rPr lang="en-IE" sz="2133" b="1" dirty="0">
                <a:solidFill>
                  <a:schemeClr val="bg1"/>
                </a:solidFill>
              </a:rPr>
              <a:t>27%</a:t>
            </a:r>
          </a:p>
        </p:txBody>
      </p:sp>
      <p:sp>
        <p:nvSpPr>
          <p:cNvPr id="88" name="TextBox 87">
            <a:extLst>
              <a:ext uri="{FF2B5EF4-FFF2-40B4-BE49-F238E27FC236}">
                <a16:creationId xmlns:a16="http://schemas.microsoft.com/office/drawing/2014/main" id="{80B0F6C6-3B0B-4867-B7A4-A89FA0592FA7}"/>
              </a:ext>
            </a:extLst>
          </p:cNvPr>
          <p:cNvSpPr txBox="1"/>
          <p:nvPr/>
        </p:nvSpPr>
        <p:spPr>
          <a:xfrm>
            <a:off x="11194288" y="5234305"/>
            <a:ext cx="890016" cy="328295"/>
          </a:xfrm>
          <a:prstGeom prst="rect">
            <a:avLst/>
          </a:prstGeom>
          <a:solidFill>
            <a:schemeClr val="accent1"/>
          </a:solidFill>
          <a:ln>
            <a:noFill/>
          </a:ln>
        </p:spPr>
        <p:txBody>
          <a:bodyPr vert="horz" wrap="none" lIns="0" tIns="0" rIns="0" bIns="0" rtlCol="0">
            <a:noAutofit/>
          </a:bodyPr>
          <a:lstStyle/>
          <a:p>
            <a:pPr marL="6351" algn="ctr"/>
            <a:r>
              <a:rPr lang="en-IE" sz="2133" b="1" dirty="0">
                <a:solidFill>
                  <a:schemeClr val="bg1"/>
                </a:solidFill>
              </a:rPr>
              <a:t>14%</a:t>
            </a:r>
          </a:p>
        </p:txBody>
      </p:sp>
      <p:sp>
        <p:nvSpPr>
          <p:cNvPr id="89" name="TextBox 88">
            <a:extLst>
              <a:ext uri="{FF2B5EF4-FFF2-40B4-BE49-F238E27FC236}">
                <a16:creationId xmlns:a16="http://schemas.microsoft.com/office/drawing/2014/main" id="{4A1DF718-7873-4133-81DB-DFE47A84A849}"/>
              </a:ext>
            </a:extLst>
          </p:cNvPr>
          <p:cNvSpPr txBox="1"/>
          <p:nvPr/>
        </p:nvSpPr>
        <p:spPr>
          <a:xfrm>
            <a:off x="69386" y="5275341"/>
            <a:ext cx="553037" cy="246221"/>
          </a:xfrm>
          <a:prstGeom prst="rect">
            <a:avLst/>
          </a:prstGeom>
        </p:spPr>
        <p:txBody>
          <a:bodyPr vert="horz" wrap="none" lIns="0" tIns="0" rIns="0" bIns="0" rtlCol="0">
            <a:spAutoFit/>
          </a:bodyPr>
          <a:lstStyle/>
          <a:p>
            <a:pPr marL="6351"/>
            <a:r>
              <a:rPr lang="en-IE" sz="1600" b="1" dirty="0">
                <a:solidFill>
                  <a:schemeClr val="bg1">
                    <a:lumMod val="50000"/>
                  </a:schemeClr>
                </a:solidFill>
              </a:rPr>
              <a:t>ST 21</a:t>
            </a:r>
          </a:p>
        </p:txBody>
      </p:sp>
      <p:cxnSp>
        <p:nvCxnSpPr>
          <p:cNvPr id="90" name="Straight Connector 35">
            <a:extLst>
              <a:ext uri="{FF2B5EF4-FFF2-40B4-BE49-F238E27FC236}">
                <a16:creationId xmlns:a16="http://schemas.microsoft.com/office/drawing/2014/main" id="{6F02F78C-674D-4C06-B624-439D70E44303}"/>
              </a:ext>
            </a:extLst>
          </p:cNvPr>
          <p:cNvCxnSpPr>
            <a:cxnSpLocks/>
          </p:cNvCxnSpPr>
          <p:nvPr/>
        </p:nvCxnSpPr>
        <p:spPr>
          <a:xfrm flipV="1">
            <a:off x="4520514" y="137160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1" name="Straight Connector 35">
            <a:extLst>
              <a:ext uri="{FF2B5EF4-FFF2-40B4-BE49-F238E27FC236}">
                <a16:creationId xmlns:a16="http://schemas.microsoft.com/office/drawing/2014/main" id="{B6A46EF7-5BE1-42FB-99FF-A327C65AB893}"/>
              </a:ext>
            </a:extLst>
          </p:cNvPr>
          <p:cNvCxnSpPr>
            <a:cxnSpLocks/>
          </p:cNvCxnSpPr>
          <p:nvPr/>
        </p:nvCxnSpPr>
        <p:spPr>
          <a:xfrm flipV="1">
            <a:off x="8330514" y="137160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2" name="Slide Number Placeholder 3">
            <a:extLst>
              <a:ext uri="{FF2B5EF4-FFF2-40B4-BE49-F238E27FC236}">
                <a16:creationId xmlns:a16="http://schemas.microsoft.com/office/drawing/2014/main" id="{43D015B0-5157-4D02-9658-924C938FF134}"/>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27</a:t>
            </a:fld>
            <a:r>
              <a:rPr lang="en-GB" dirty="0"/>
              <a:t> ‒ </a:t>
            </a:r>
          </a:p>
        </p:txBody>
      </p:sp>
      <p:sp>
        <p:nvSpPr>
          <p:cNvPr id="2" name="TextBox 1">
            <a:extLst>
              <a:ext uri="{FF2B5EF4-FFF2-40B4-BE49-F238E27FC236}">
                <a16:creationId xmlns:a16="http://schemas.microsoft.com/office/drawing/2014/main" id="{79987C04-396D-41C0-A368-DD197C06723F}"/>
              </a:ext>
            </a:extLst>
          </p:cNvPr>
          <p:cNvSpPr txBox="1"/>
          <p:nvPr/>
        </p:nvSpPr>
        <p:spPr>
          <a:xfrm>
            <a:off x="5736493" y="5765587"/>
            <a:ext cx="6250429" cy="230832"/>
          </a:xfrm>
          <a:prstGeom prst="rect">
            <a:avLst/>
          </a:prstGeom>
          <a:noFill/>
        </p:spPr>
        <p:txBody>
          <a:bodyPr wrap="none" rtlCol="0">
            <a:spAutoFit/>
          </a:bodyPr>
          <a:lstStyle/>
          <a:p>
            <a:r>
              <a:rPr lang="en-US" sz="900" i="1" dirty="0">
                <a:solidFill>
                  <a:schemeClr val="bg1">
                    <a:lumMod val="50000"/>
                  </a:schemeClr>
                </a:solidFill>
              </a:rPr>
              <a:t>Note: images shown for presentation purposes only, respondents were shown text statements only during the interview.</a:t>
            </a:r>
            <a:endParaRPr lang="en-IE" sz="900" i="1" dirty="0">
              <a:solidFill>
                <a:schemeClr val="bg1">
                  <a:lumMod val="50000"/>
                </a:schemeClr>
              </a:solidFill>
            </a:endParaRPr>
          </a:p>
        </p:txBody>
      </p:sp>
    </p:spTree>
    <p:extLst>
      <p:ext uri="{BB962C8B-B14F-4D97-AF65-F5344CB8AC3E}">
        <p14:creationId xmlns:p14="http://schemas.microsoft.com/office/powerpoint/2010/main" val="52965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6B216D-1855-49B5-9666-61F3C459EA71}"/>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Weighed Yourself At Home In Past 3 Months</a:t>
            </a:r>
          </a:p>
        </p:txBody>
      </p:sp>
      <p:sp>
        <p:nvSpPr>
          <p:cNvPr id="7" name="Text Placeholder 6">
            <a:extLst>
              <a:ext uri="{FF2B5EF4-FFF2-40B4-BE49-F238E27FC236}">
                <a16:creationId xmlns:a16="http://schemas.microsoft.com/office/drawing/2014/main" id="{7D3258AB-2C23-49CC-BD51-1F67B636917B}"/>
              </a:ext>
            </a:extLst>
          </p:cNvPr>
          <p:cNvSpPr>
            <a:spLocks noGrp="1"/>
          </p:cNvSpPr>
          <p:nvPr>
            <p:ph type="body" sz="quarter" idx="15"/>
          </p:nvPr>
        </p:nvSpPr>
        <p:spPr>
          <a:xfrm>
            <a:off x="404786" y="883335"/>
            <a:ext cx="10429289" cy="323165"/>
          </a:xfrm>
        </p:spPr>
        <p:txBody>
          <a:bodyPr/>
          <a:lstStyle/>
          <a:p>
            <a:r>
              <a:rPr lang="en-IE" dirty="0">
                <a:latin typeface="HelveticaNeueLT Std Lt Cn" panose="020B0406020202030204" charset="0"/>
              </a:rPr>
              <a:t>Just under half of all adults on the island of Ireland have weighed themselves at home in the past three months.</a:t>
            </a:r>
          </a:p>
        </p:txBody>
      </p:sp>
      <p:pic>
        <p:nvPicPr>
          <p:cNvPr id="10" name="Picture 9">
            <a:extLst>
              <a:ext uri="{FF2B5EF4-FFF2-40B4-BE49-F238E27FC236}">
                <a16:creationId xmlns:a16="http://schemas.microsoft.com/office/drawing/2014/main" id="{7F2ABAB5-261C-473B-BDEF-82B27E75A9B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69534" y="1523994"/>
            <a:ext cx="8218773" cy="4203207"/>
          </a:xfrm>
          <a:prstGeom prst="rect">
            <a:avLst/>
          </a:prstGeom>
        </p:spPr>
      </p:pic>
      <p:sp>
        <p:nvSpPr>
          <p:cNvPr id="11" name="Slide Number Placeholder 3">
            <a:extLst>
              <a:ext uri="{FF2B5EF4-FFF2-40B4-BE49-F238E27FC236}">
                <a16:creationId xmlns:a16="http://schemas.microsoft.com/office/drawing/2014/main" id="{D309D372-5595-46C1-B3E9-5BE83A34415F}"/>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28</a:t>
            </a:fld>
            <a:r>
              <a:rPr lang="en-GB" dirty="0"/>
              <a:t> ‒ </a:t>
            </a:r>
          </a:p>
        </p:txBody>
      </p:sp>
      <p:sp>
        <p:nvSpPr>
          <p:cNvPr id="2" name="TextBox 1">
            <a:extLst>
              <a:ext uri="{FF2B5EF4-FFF2-40B4-BE49-F238E27FC236}">
                <a16:creationId xmlns:a16="http://schemas.microsoft.com/office/drawing/2014/main" id="{8DB54358-7637-42FD-B175-D0A35E33E3EB}"/>
              </a:ext>
            </a:extLst>
          </p:cNvPr>
          <p:cNvSpPr txBox="1"/>
          <p:nvPr/>
        </p:nvSpPr>
        <p:spPr>
          <a:xfrm>
            <a:off x="7772400" y="6336931"/>
            <a:ext cx="1513556" cy="276999"/>
          </a:xfrm>
          <a:prstGeom prst="rect">
            <a:avLst/>
          </a:prstGeom>
          <a:noFill/>
        </p:spPr>
        <p:txBody>
          <a:bodyPr wrap="none" rtlCol="0">
            <a:spAutoFit/>
          </a:bodyPr>
          <a:lstStyle/>
          <a:p>
            <a:r>
              <a:rPr lang="en-US" sz="1200" i="1" dirty="0">
                <a:latin typeface="HelveticaNeueLT Std Lt Cn" panose="020B0406020202030204" charset="0"/>
              </a:rPr>
              <a:t>*No includes don’t know</a:t>
            </a:r>
            <a:endParaRPr lang="en-IE" sz="1200" i="1" dirty="0">
              <a:latin typeface="HelveticaNeueLT Std Lt Cn" panose="020B0406020202030204" charset="0"/>
            </a:endParaRPr>
          </a:p>
        </p:txBody>
      </p:sp>
    </p:spTree>
    <p:extLst>
      <p:ext uri="{BB962C8B-B14F-4D97-AF65-F5344CB8AC3E}">
        <p14:creationId xmlns:p14="http://schemas.microsoft.com/office/powerpoint/2010/main" val="110324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28AB85-3173-4CD7-9C43-8B36FB4F418B}"/>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Checked Your BMI In Past 3 Months</a:t>
            </a:r>
          </a:p>
        </p:txBody>
      </p:sp>
      <p:sp>
        <p:nvSpPr>
          <p:cNvPr id="8" name="Text Placeholder 7">
            <a:extLst>
              <a:ext uri="{FF2B5EF4-FFF2-40B4-BE49-F238E27FC236}">
                <a16:creationId xmlns:a16="http://schemas.microsoft.com/office/drawing/2014/main" id="{563E5399-6DB3-461E-B2B4-DDC036998F62}"/>
              </a:ext>
            </a:extLst>
          </p:cNvPr>
          <p:cNvSpPr>
            <a:spLocks noGrp="1"/>
          </p:cNvSpPr>
          <p:nvPr>
            <p:ph type="body" sz="quarter" idx="15"/>
          </p:nvPr>
        </p:nvSpPr>
        <p:spPr>
          <a:xfrm>
            <a:off x="404786" y="883335"/>
            <a:ext cx="9324948" cy="323165"/>
          </a:xfrm>
        </p:spPr>
        <p:txBody>
          <a:bodyPr/>
          <a:lstStyle/>
          <a:p>
            <a:r>
              <a:rPr lang="en-US" dirty="0">
                <a:latin typeface="HelveticaNeueLT Std Lt Cn" panose="020B0406020202030204" charset="0"/>
              </a:rPr>
              <a:t>A quarter have checked their BMI in the past 3 months, this was higher amongst those in NI vs ROI.</a:t>
            </a:r>
            <a:endParaRPr lang="en-IE" dirty="0">
              <a:latin typeface="HelveticaNeueLT Std Lt Cn" panose="020B0406020202030204" charset="0"/>
            </a:endParaRPr>
          </a:p>
        </p:txBody>
      </p:sp>
      <p:sp>
        <p:nvSpPr>
          <p:cNvPr id="12" name="Slide Number Placeholder 3">
            <a:extLst>
              <a:ext uri="{FF2B5EF4-FFF2-40B4-BE49-F238E27FC236}">
                <a16:creationId xmlns:a16="http://schemas.microsoft.com/office/drawing/2014/main" id="{A783270E-8AA6-4D3B-A6FF-20C0D7D93A32}"/>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29</a:t>
            </a:fld>
            <a:r>
              <a:rPr lang="en-GB" dirty="0"/>
              <a:t> ‒ </a:t>
            </a:r>
          </a:p>
        </p:txBody>
      </p:sp>
      <p:pic>
        <p:nvPicPr>
          <p:cNvPr id="3" name="Picture 2" descr="A close up of a logo&#10;&#10;Description automatically generated">
            <a:extLst>
              <a:ext uri="{FF2B5EF4-FFF2-40B4-BE49-F238E27FC236}">
                <a16:creationId xmlns:a16="http://schemas.microsoft.com/office/drawing/2014/main" id="{70299ADE-7614-476E-839C-E0066CB50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236702"/>
            <a:ext cx="7461508" cy="4778652"/>
          </a:xfrm>
          <a:prstGeom prst="rect">
            <a:avLst/>
          </a:prstGeom>
        </p:spPr>
      </p:pic>
      <p:sp>
        <p:nvSpPr>
          <p:cNvPr id="9" name="TextBox 8">
            <a:extLst>
              <a:ext uri="{FF2B5EF4-FFF2-40B4-BE49-F238E27FC236}">
                <a16:creationId xmlns:a16="http://schemas.microsoft.com/office/drawing/2014/main" id="{E7493830-0BD5-4402-9115-93F203C8D356}"/>
              </a:ext>
            </a:extLst>
          </p:cNvPr>
          <p:cNvSpPr txBox="1"/>
          <p:nvPr/>
        </p:nvSpPr>
        <p:spPr>
          <a:xfrm>
            <a:off x="7772400" y="6336931"/>
            <a:ext cx="1513556" cy="276999"/>
          </a:xfrm>
          <a:prstGeom prst="rect">
            <a:avLst/>
          </a:prstGeom>
          <a:noFill/>
        </p:spPr>
        <p:txBody>
          <a:bodyPr wrap="none" rtlCol="0">
            <a:spAutoFit/>
          </a:bodyPr>
          <a:lstStyle/>
          <a:p>
            <a:r>
              <a:rPr lang="en-US" sz="1200" i="1" dirty="0">
                <a:latin typeface="HelveticaNeueLT Std Lt Cn" panose="020B0406020202030204" charset="0"/>
              </a:rPr>
              <a:t>*No includes don’t know</a:t>
            </a:r>
            <a:endParaRPr lang="en-IE" sz="1200" i="1" dirty="0">
              <a:latin typeface="HelveticaNeueLT Std Lt Cn" panose="020B0406020202030204" charset="0"/>
            </a:endParaRPr>
          </a:p>
        </p:txBody>
      </p:sp>
    </p:spTree>
    <p:extLst>
      <p:ext uri="{BB962C8B-B14F-4D97-AF65-F5344CB8AC3E}">
        <p14:creationId xmlns:p14="http://schemas.microsoft.com/office/powerpoint/2010/main" val="162606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8577637-78A6-4A93-BECD-1E2FF3774658}"/>
              </a:ext>
            </a:extLst>
          </p:cNvPr>
          <p:cNvSpPr>
            <a:spLocks noGrp="1"/>
          </p:cNvSpPr>
          <p:nvPr>
            <p:ph type="body" sz="quarter" idx="13"/>
          </p:nvPr>
        </p:nvSpPr>
        <p:spPr>
          <a:xfrm>
            <a:off x="9828892" y="3287"/>
            <a:ext cx="1954381" cy="4067267"/>
          </a:xfrm>
        </p:spPr>
        <p:txBody>
          <a:bodyPr/>
          <a:lstStyle/>
          <a:p>
            <a:r>
              <a:rPr lang="en-IE" dirty="0">
                <a:latin typeface="HelveticaNeueLT Std Lt Cn" panose="020B0406020202030204" charset="0"/>
              </a:rPr>
              <a:t>1</a:t>
            </a:r>
          </a:p>
        </p:txBody>
      </p:sp>
      <p:sp>
        <p:nvSpPr>
          <p:cNvPr id="8" name="Title 7">
            <a:extLst>
              <a:ext uri="{FF2B5EF4-FFF2-40B4-BE49-F238E27FC236}">
                <a16:creationId xmlns:a16="http://schemas.microsoft.com/office/drawing/2014/main" id="{58694AB2-2B51-4CD4-8557-4D04717F8D24}"/>
              </a:ext>
            </a:extLst>
          </p:cNvPr>
          <p:cNvSpPr>
            <a:spLocks noGrp="1"/>
          </p:cNvSpPr>
          <p:nvPr>
            <p:ph type="title"/>
          </p:nvPr>
        </p:nvSpPr>
        <p:spPr>
          <a:xfrm>
            <a:off x="459207" y="546021"/>
            <a:ext cx="7551996" cy="849015"/>
          </a:xfrm>
        </p:spPr>
        <p:txBody>
          <a:bodyPr/>
          <a:lstStyle/>
          <a:p>
            <a:r>
              <a:rPr lang="en-IE" dirty="0">
                <a:latin typeface="HelveticaNeueLT Std Lt Cn" panose="020B0406020202030204" charset="0"/>
              </a:rPr>
              <a:t>INTRODUCTION</a:t>
            </a:r>
          </a:p>
        </p:txBody>
      </p:sp>
      <p:sp>
        <p:nvSpPr>
          <p:cNvPr id="12" name="Slide Number Placeholder 4">
            <a:extLst>
              <a:ext uri="{FF2B5EF4-FFF2-40B4-BE49-F238E27FC236}">
                <a16:creationId xmlns:a16="http://schemas.microsoft.com/office/drawing/2014/main" id="{A94F02F2-893A-48D6-A0BB-57D1F8519B56}"/>
              </a:ext>
            </a:extLst>
          </p:cNvPr>
          <p:cNvSpPr>
            <a:spLocks noGrp="1"/>
          </p:cNvSpPr>
          <p:nvPr>
            <p:ph type="sldNum" sz="quarter" idx="25"/>
          </p:nvPr>
        </p:nvSpPr>
        <p:spPr>
          <a:xfrm>
            <a:off x="577672" y="6219234"/>
            <a:ext cx="360037" cy="365125"/>
          </a:xfrm>
        </p:spPr>
        <p:txBody>
          <a:bodyPr/>
          <a:lstStyle/>
          <a:p>
            <a:fld id="{D61AABEC-672F-4B68-B914-690DA978312C}" type="slidenum">
              <a:rPr lang="en-GB" smtClean="0"/>
              <a:pPr/>
              <a:t>3</a:t>
            </a:fld>
            <a:r>
              <a:rPr lang="en-GB" dirty="0"/>
              <a:t> ‒ </a:t>
            </a:r>
          </a:p>
        </p:txBody>
      </p:sp>
    </p:spTree>
    <p:extLst>
      <p:ext uri="{BB962C8B-B14F-4D97-AF65-F5344CB8AC3E}">
        <p14:creationId xmlns:p14="http://schemas.microsoft.com/office/powerpoint/2010/main" val="299837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latin typeface="HelveticaNeueLT Std Lt Cn" panose="020B0406020202030204" charset="0"/>
              </a:rPr>
              <a:t>Handwashing </a:t>
            </a:r>
          </a:p>
        </p:txBody>
      </p:sp>
      <p:sp>
        <p:nvSpPr>
          <p:cNvPr id="7" name="Slide Number Placeholder 3">
            <a:extLst>
              <a:ext uri="{FF2B5EF4-FFF2-40B4-BE49-F238E27FC236}">
                <a16:creationId xmlns:a16="http://schemas.microsoft.com/office/drawing/2014/main" id="{8ED60DCF-71F6-42B5-8AC4-6B5B0A983360}"/>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solidFill>
                  <a:schemeClr val="bg1"/>
                </a:solidFill>
              </a:rPr>
              <a:pPr/>
              <a:t>30</a:t>
            </a:fld>
            <a:r>
              <a:rPr lang="en-GB" dirty="0">
                <a:solidFill>
                  <a:schemeClr val="bg1"/>
                </a:solidFill>
              </a:rPr>
              <a:t> ‒ </a:t>
            </a:r>
          </a:p>
        </p:txBody>
      </p:sp>
    </p:spTree>
    <p:extLst>
      <p:ext uri="{BB962C8B-B14F-4D97-AF65-F5344CB8AC3E}">
        <p14:creationId xmlns:p14="http://schemas.microsoft.com/office/powerpoint/2010/main" val="261732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163CF660-5769-4BA3-BB57-7395709178D6}"/>
              </a:ext>
            </a:extLst>
          </p:cNvPr>
          <p:cNvSpPr>
            <a:spLocks noGrp="1"/>
          </p:cNvSpPr>
          <p:nvPr>
            <p:ph type="title"/>
          </p:nvPr>
        </p:nvSpPr>
        <p:spPr/>
        <p:txBody>
          <a:bodyPr/>
          <a:lstStyle/>
          <a:p>
            <a:r>
              <a:rPr lang="en-IE" dirty="0">
                <a:latin typeface="HelveticaNeueLT Std Lt Cn" panose="020B0406020202030204" charset="0"/>
              </a:rPr>
              <a:t>Length Of Time Washing Hands</a:t>
            </a:r>
          </a:p>
        </p:txBody>
      </p:sp>
      <p:sp>
        <p:nvSpPr>
          <p:cNvPr id="27" name="Text Placeholder 26">
            <a:extLst>
              <a:ext uri="{FF2B5EF4-FFF2-40B4-BE49-F238E27FC236}">
                <a16:creationId xmlns:a16="http://schemas.microsoft.com/office/drawing/2014/main" id="{EF509ED2-2D23-4D5F-B51D-A7100F019E5F}"/>
              </a:ext>
            </a:extLst>
          </p:cNvPr>
          <p:cNvSpPr>
            <a:spLocks noGrp="1"/>
          </p:cNvSpPr>
          <p:nvPr>
            <p:ph type="body" sz="quarter" idx="15"/>
          </p:nvPr>
        </p:nvSpPr>
        <p:spPr>
          <a:xfrm>
            <a:off x="404786" y="883335"/>
            <a:ext cx="6881844" cy="323165"/>
          </a:xfrm>
        </p:spPr>
        <p:txBody>
          <a:bodyPr/>
          <a:lstStyle/>
          <a:p>
            <a:r>
              <a:rPr lang="en-IE" dirty="0">
                <a:latin typeface="HelveticaNeueLT Std Lt Cn" panose="020B0406020202030204" charset="0"/>
              </a:rPr>
              <a:t>Just over one third (34%) of adults wash their hands for 11-30 seconds.</a:t>
            </a:r>
          </a:p>
        </p:txBody>
      </p:sp>
      <p:sp>
        <p:nvSpPr>
          <p:cNvPr id="28" name="Text Placeholder 27">
            <a:extLst>
              <a:ext uri="{FF2B5EF4-FFF2-40B4-BE49-F238E27FC236}">
                <a16:creationId xmlns:a16="http://schemas.microsoft.com/office/drawing/2014/main" id="{DA08D4BA-6F1D-4AA0-A6FD-3EECCB5895F6}"/>
              </a:ext>
            </a:extLst>
          </p:cNvPr>
          <p:cNvSpPr>
            <a:spLocks noGrp="1"/>
          </p:cNvSpPr>
          <p:nvPr>
            <p:ph type="body" sz="quarter" idx="17"/>
          </p:nvPr>
        </p:nvSpPr>
        <p:spPr>
          <a:xfrm>
            <a:off x="506896" y="5909846"/>
            <a:ext cx="8686800" cy="338554"/>
          </a:xfrm>
        </p:spPr>
        <p:txBody>
          <a:bodyPr/>
          <a:lstStyle/>
          <a:p>
            <a:r>
              <a:rPr lang="en-IE" dirty="0"/>
              <a:t>Q.46	Thinking about the time you would typically spend washing your hands, which of the following statements on this showcard would best match the time spent? </a:t>
            </a:r>
          </a:p>
          <a:p>
            <a:r>
              <a:rPr lang="en-IE" dirty="0"/>
              <a:t>Base:	All Respondents:  803 (IOI), 502 (ROI), 301 (NI)</a:t>
            </a:r>
          </a:p>
        </p:txBody>
      </p:sp>
      <p:graphicFrame>
        <p:nvGraphicFramePr>
          <p:cNvPr id="31" name="Chart 30">
            <a:extLst>
              <a:ext uri="{FF2B5EF4-FFF2-40B4-BE49-F238E27FC236}">
                <a16:creationId xmlns:a16="http://schemas.microsoft.com/office/drawing/2014/main" id="{D3CB6CCF-28A5-4111-8A7E-62C237956DB1}"/>
              </a:ext>
            </a:extLst>
          </p:cNvPr>
          <p:cNvGraphicFramePr/>
          <p:nvPr>
            <p:extLst>
              <p:ext uri="{D42A27DB-BD31-4B8C-83A1-F6EECF244321}">
                <p14:modId xmlns:p14="http://schemas.microsoft.com/office/powerpoint/2010/main" val="2850776782"/>
              </p:ext>
            </p:extLst>
          </p:nvPr>
        </p:nvGraphicFramePr>
        <p:xfrm>
          <a:off x="427974" y="1459012"/>
          <a:ext cx="11535426" cy="4511197"/>
        </p:xfrm>
        <a:graphic>
          <a:graphicData uri="http://schemas.openxmlformats.org/drawingml/2006/chart">
            <c:chart xmlns:c="http://schemas.openxmlformats.org/drawingml/2006/chart" xmlns:r="http://schemas.openxmlformats.org/officeDocument/2006/relationships" r:id="rId2"/>
          </a:graphicData>
        </a:graphic>
      </p:graphicFrame>
      <p:sp>
        <p:nvSpPr>
          <p:cNvPr id="34" name="TextBox 33">
            <a:extLst>
              <a:ext uri="{FF2B5EF4-FFF2-40B4-BE49-F238E27FC236}">
                <a16:creationId xmlns:a16="http://schemas.microsoft.com/office/drawing/2014/main" id="{2E27A8D4-922A-4461-ABA7-9522E4608911}"/>
              </a:ext>
            </a:extLst>
          </p:cNvPr>
          <p:cNvSpPr txBox="1"/>
          <p:nvPr/>
        </p:nvSpPr>
        <p:spPr>
          <a:xfrm>
            <a:off x="7074088" y="1459011"/>
            <a:ext cx="724557" cy="246221"/>
          </a:xfrm>
          <a:prstGeom prst="rect">
            <a:avLst/>
          </a:prstGeom>
        </p:spPr>
        <p:txBody>
          <a:bodyPr vert="horz" wrap="none" lIns="0" tIns="0" rIns="0" bIns="0" rtlCol="0">
            <a:spAutoFit/>
          </a:bodyPr>
          <a:lstStyle/>
          <a:p>
            <a:pPr marL="6351" algn="ctr"/>
            <a:r>
              <a:rPr lang="en-IE" sz="1600" b="1" dirty="0">
                <a:solidFill>
                  <a:schemeClr val="bg1">
                    <a:lumMod val="50000"/>
                  </a:schemeClr>
                </a:solidFill>
              </a:rPr>
              <a:t>Gender</a:t>
            </a:r>
          </a:p>
        </p:txBody>
      </p:sp>
      <p:sp>
        <p:nvSpPr>
          <p:cNvPr id="35" name="TextBox 34">
            <a:extLst>
              <a:ext uri="{FF2B5EF4-FFF2-40B4-BE49-F238E27FC236}">
                <a16:creationId xmlns:a16="http://schemas.microsoft.com/office/drawing/2014/main" id="{9FF36FA1-710E-4751-9CEF-49AE5255E648}"/>
              </a:ext>
            </a:extLst>
          </p:cNvPr>
          <p:cNvSpPr txBox="1"/>
          <p:nvPr/>
        </p:nvSpPr>
        <p:spPr>
          <a:xfrm>
            <a:off x="9909721" y="1456745"/>
            <a:ext cx="392735" cy="246221"/>
          </a:xfrm>
          <a:prstGeom prst="rect">
            <a:avLst/>
          </a:prstGeom>
        </p:spPr>
        <p:txBody>
          <a:bodyPr vert="horz" wrap="none" lIns="0" tIns="0" rIns="0" bIns="0" rtlCol="0">
            <a:spAutoFit/>
          </a:bodyPr>
          <a:lstStyle/>
          <a:p>
            <a:pPr marL="6351" algn="ctr"/>
            <a:r>
              <a:rPr lang="en-IE" sz="1600" b="1" dirty="0">
                <a:solidFill>
                  <a:schemeClr val="bg1">
                    <a:lumMod val="50000"/>
                  </a:schemeClr>
                </a:solidFill>
              </a:rPr>
              <a:t>Age</a:t>
            </a:r>
          </a:p>
        </p:txBody>
      </p:sp>
      <p:sp>
        <p:nvSpPr>
          <p:cNvPr id="36" name="Slide Number Placeholder 3">
            <a:extLst>
              <a:ext uri="{FF2B5EF4-FFF2-40B4-BE49-F238E27FC236}">
                <a16:creationId xmlns:a16="http://schemas.microsoft.com/office/drawing/2014/main" id="{9A6895EB-C21A-40BB-9074-F904C62E4CE5}"/>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31</a:t>
            </a:fld>
            <a:r>
              <a:rPr lang="en-GB" dirty="0"/>
              <a:t> ‒ </a:t>
            </a:r>
          </a:p>
        </p:txBody>
      </p:sp>
      <p:cxnSp>
        <p:nvCxnSpPr>
          <p:cNvPr id="37" name="Straight Connector 35">
            <a:extLst>
              <a:ext uri="{FF2B5EF4-FFF2-40B4-BE49-F238E27FC236}">
                <a16:creationId xmlns:a16="http://schemas.microsoft.com/office/drawing/2014/main" id="{7C7FE06C-7F0B-4466-9838-6B1FD45297DD}"/>
              </a:ext>
            </a:extLst>
          </p:cNvPr>
          <p:cNvCxnSpPr>
            <a:cxnSpLocks/>
          </p:cNvCxnSpPr>
          <p:nvPr/>
        </p:nvCxnSpPr>
        <p:spPr>
          <a:xfrm flipV="1">
            <a:off x="8382000" y="137160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B85AB81-BCCB-469C-8289-6DA326208586}"/>
              </a:ext>
            </a:extLst>
          </p:cNvPr>
          <p:cNvSpPr txBox="1"/>
          <p:nvPr/>
        </p:nvSpPr>
        <p:spPr>
          <a:xfrm>
            <a:off x="5054908" y="1459012"/>
            <a:ext cx="553037" cy="246221"/>
          </a:xfrm>
          <a:prstGeom prst="rect">
            <a:avLst/>
          </a:prstGeom>
        </p:spPr>
        <p:txBody>
          <a:bodyPr vert="horz" wrap="none" lIns="0" tIns="0" rIns="0" bIns="0" rtlCol="0">
            <a:spAutoFit/>
          </a:bodyPr>
          <a:lstStyle/>
          <a:p>
            <a:pPr marL="6351" algn="ctr"/>
            <a:r>
              <a:rPr lang="en-IE" sz="1600" b="1" dirty="0">
                <a:solidFill>
                  <a:schemeClr val="bg1">
                    <a:lumMod val="50000"/>
                  </a:schemeClr>
                </a:solidFill>
              </a:rPr>
              <a:t>ST 21</a:t>
            </a:r>
          </a:p>
        </p:txBody>
      </p:sp>
      <p:cxnSp>
        <p:nvCxnSpPr>
          <p:cNvPr id="40" name="Straight Connector 35">
            <a:extLst>
              <a:ext uri="{FF2B5EF4-FFF2-40B4-BE49-F238E27FC236}">
                <a16:creationId xmlns:a16="http://schemas.microsoft.com/office/drawing/2014/main" id="{A1AD6E94-A0A8-468C-8724-A1DEFD40E01C}"/>
              </a:ext>
            </a:extLst>
          </p:cNvPr>
          <p:cNvCxnSpPr>
            <a:cxnSpLocks/>
          </p:cNvCxnSpPr>
          <p:nvPr/>
        </p:nvCxnSpPr>
        <p:spPr>
          <a:xfrm flipV="1">
            <a:off x="6629400" y="137160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AA50538-4720-4CD2-918A-423B140AB8E9}"/>
              </a:ext>
            </a:extLst>
          </p:cNvPr>
          <p:cNvSpPr txBox="1"/>
          <p:nvPr/>
        </p:nvSpPr>
        <p:spPr>
          <a:xfrm>
            <a:off x="3351626" y="1476312"/>
            <a:ext cx="553037" cy="246221"/>
          </a:xfrm>
          <a:prstGeom prst="rect">
            <a:avLst/>
          </a:prstGeom>
        </p:spPr>
        <p:txBody>
          <a:bodyPr vert="horz" wrap="none" lIns="0" tIns="0" rIns="0" bIns="0" rtlCol="0">
            <a:spAutoFit/>
          </a:bodyPr>
          <a:lstStyle/>
          <a:p>
            <a:pPr marL="6351" algn="ctr"/>
            <a:r>
              <a:rPr lang="en-IE" sz="1600" b="1" dirty="0">
                <a:solidFill>
                  <a:schemeClr val="bg1">
                    <a:lumMod val="50000"/>
                  </a:schemeClr>
                </a:solidFill>
              </a:rPr>
              <a:t>ST 20</a:t>
            </a:r>
          </a:p>
        </p:txBody>
      </p:sp>
      <p:cxnSp>
        <p:nvCxnSpPr>
          <p:cNvPr id="13" name="Straight Connector 35">
            <a:extLst>
              <a:ext uri="{FF2B5EF4-FFF2-40B4-BE49-F238E27FC236}">
                <a16:creationId xmlns:a16="http://schemas.microsoft.com/office/drawing/2014/main" id="{49FD35CF-CFBB-4EC0-9ACD-49AC8E1D2FB9}"/>
              </a:ext>
            </a:extLst>
          </p:cNvPr>
          <p:cNvCxnSpPr>
            <a:cxnSpLocks/>
          </p:cNvCxnSpPr>
          <p:nvPr/>
        </p:nvCxnSpPr>
        <p:spPr>
          <a:xfrm flipV="1">
            <a:off x="4038600" y="152400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5790C80-4D42-4AA0-BCF5-3359FCEF0BC5}"/>
              </a:ext>
            </a:extLst>
          </p:cNvPr>
          <p:cNvSpPr txBox="1"/>
          <p:nvPr/>
        </p:nvSpPr>
        <p:spPr>
          <a:xfrm>
            <a:off x="4378926" y="5727115"/>
            <a:ext cx="345471" cy="307777"/>
          </a:xfrm>
          <a:prstGeom prst="rect">
            <a:avLst/>
          </a:prstGeom>
          <a:noFill/>
        </p:spPr>
        <p:txBody>
          <a:bodyPr wrap="square" rtlCol="0">
            <a:spAutoFit/>
          </a:bodyPr>
          <a:lstStyle/>
          <a:p>
            <a:r>
              <a:rPr lang="en-US" sz="1400" dirty="0">
                <a:solidFill>
                  <a:srgbClr val="7F7F7F"/>
                </a:solidFill>
              </a:rPr>
              <a:t>-</a:t>
            </a:r>
            <a:endParaRPr lang="en-IE" sz="1400" dirty="0">
              <a:solidFill>
                <a:srgbClr val="7F7F7F"/>
              </a:solidFill>
            </a:endParaRPr>
          </a:p>
        </p:txBody>
      </p:sp>
      <p:sp>
        <p:nvSpPr>
          <p:cNvPr id="15" name="TextBox 14">
            <a:extLst>
              <a:ext uri="{FF2B5EF4-FFF2-40B4-BE49-F238E27FC236}">
                <a16:creationId xmlns:a16="http://schemas.microsoft.com/office/drawing/2014/main" id="{B927ADDB-2DEF-4F4C-8E79-7147FE4F2F8F}"/>
              </a:ext>
            </a:extLst>
          </p:cNvPr>
          <p:cNvSpPr txBox="1"/>
          <p:nvPr/>
        </p:nvSpPr>
        <p:spPr>
          <a:xfrm>
            <a:off x="5250717" y="5727115"/>
            <a:ext cx="345471" cy="307777"/>
          </a:xfrm>
          <a:prstGeom prst="rect">
            <a:avLst/>
          </a:prstGeom>
          <a:noFill/>
        </p:spPr>
        <p:txBody>
          <a:bodyPr wrap="square" rtlCol="0">
            <a:spAutoFit/>
          </a:bodyPr>
          <a:lstStyle/>
          <a:p>
            <a:r>
              <a:rPr lang="en-US" sz="1400" dirty="0">
                <a:solidFill>
                  <a:srgbClr val="7F7F7F"/>
                </a:solidFill>
              </a:rPr>
              <a:t>-</a:t>
            </a:r>
            <a:endParaRPr lang="en-IE" sz="1400" dirty="0">
              <a:solidFill>
                <a:srgbClr val="7F7F7F"/>
              </a:solidFill>
            </a:endParaRPr>
          </a:p>
        </p:txBody>
      </p:sp>
      <p:sp>
        <p:nvSpPr>
          <p:cNvPr id="16" name="TextBox 15">
            <a:extLst>
              <a:ext uri="{FF2B5EF4-FFF2-40B4-BE49-F238E27FC236}">
                <a16:creationId xmlns:a16="http://schemas.microsoft.com/office/drawing/2014/main" id="{DEE4522A-CD29-475D-8F37-C675F8CE6CB5}"/>
              </a:ext>
            </a:extLst>
          </p:cNvPr>
          <p:cNvSpPr txBox="1"/>
          <p:nvPr/>
        </p:nvSpPr>
        <p:spPr>
          <a:xfrm>
            <a:off x="6096000" y="5710649"/>
            <a:ext cx="345471" cy="307777"/>
          </a:xfrm>
          <a:prstGeom prst="rect">
            <a:avLst/>
          </a:prstGeom>
          <a:noFill/>
        </p:spPr>
        <p:txBody>
          <a:bodyPr wrap="square" rtlCol="0">
            <a:spAutoFit/>
          </a:bodyPr>
          <a:lstStyle/>
          <a:p>
            <a:r>
              <a:rPr lang="en-US" sz="1400" dirty="0">
                <a:solidFill>
                  <a:srgbClr val="7F7F7F"/>
                </a:solidFill>
              </a:rPr>
              <a:t>-</a:t>
            </a:r>
            <a:endParaRPr lang="en-IE" sz="1400" dirty="0">
              <a:solidFill>
                <a:srgbClr val="7F7F7F"/>
              </a:solidFill>
            </a:endParaRPr>
          </a:p>
        </p:txBody>
      </p:sp>
      <p:sp>
        <p:nvSpPr>
          <p:cNvPr id="17" name="TextBox 16">
            <a:extLst>
              <a:ext uri="{FF2B5EF4-FFF2-40B4-BE49-F238E27FC236}">
                <a16:creationId xmlns:a16="http://schemas.microsoft.com/office/drawing/2014/main" id="{3136DBC7-B833-4D3F-A4F2-D5FBF4F1009D}"/>
              </a:ext>
            </a:extLst>
          </p:cNvPr>
          <p:cNvSpPr txBox="1"/>
          <p:nvPr/>
        </p:nvSpPr>
        <p:spPr>
          <a:xfrm>
            <a:off x="6967155" y="5739224"/>
            <a:ext cx="345471" cy="307777"/>
          </a:xfrm>
          <a:prstGeom prst="rect">
            <a:avLst/>
          </a:prstGeom>
          <a:noFill/>
        </p:spPr>
        <p:txBody>
          <a:bodyPr wrap="square" rtlCol="0">
            <a:spAutoFit/>
          </a:bodyPr>
          <a:lstStyle/>
          <a:p>
            <a:r>
              <a:rPr lang="en-US" sz="1400" dirty="0">
                <a:solidFill>
                  <a:srgbClr val="7F7F7F"/>
                </a:solidFill>
              </a:rPr>
              <a:t>-</a:t>
            </a:r>
            <a:endParaRPr lang="en-IE" sz="1400" dirty="0">
              <a:solidFill>
                <a:srgbClr val="7F7F7F"/>
              </a:solidFill>
            </a:endParaRPr>
          </a:p>
        </p:txBody>
      </p:sp>
      <p:sp>
        <p:nvSpPr>
          <p:cNvPr id="18" name="TextBox 17">
            <a:extLst>
              <a:ext uri="{FF2B5EF4-FFF2-40B4-BE49-F238E27FC236}">
                <a16:creationId xmlns:a16="http://schemas.microsoft.com/office/drawing/2014/main" id="{D27596AE-E903-4081-89D3-99AA6AF7B904}"/>
              </a:ext>
            </a:extLst>
          </p:cNvPr>
          <p:cNvSpPr txBox="1"/>
          <p:nvPr/>
        </p:nvSpPr>
        <p:spPr>
          <a:xfrm>
            <a:off x="7838310" y="5720118"/>
            <a:ext cx="345471" cy="307777"/>
          </a:xfrm>
          <a:prstGeom prst="rect">
            <a:avLst/>
          </a:prstGeom>
          <a:noFill/>
        </p:spPr>
        <p:txBody>
          <a:bodyPr wrap="square" rtlCol="0">
            <a:spAutoFit/>
          </a:bodyPr>
          <a:lstStyle/>
          <a:p>
            <a:r>
              <a:rPr lang="en-US" sz="1400" dirty="0">
                <a:solidFill>
                  <a:srgbClr val="7F7F7F"/>
                </a:solidFill>
              </a:rPr>
              <a:t>-</a:t>
            </a:r>
            <a:endParaRPr lang="en-IE" sz="1400" dirty="0">
              <a:solidFill>
                <a:srgbClr val="7F7F7F"/>
              </a:solidFill>
            </a:endParaRPr>
          </a:p>
        </p:txBody>
      </p:sp>
      <p:sp>
        <p:nvSpPr>
          <p:cNvPr id="19" name="TextBox 18">
            <a:extLst>
              <a:ext uri="{FF2B5EF4-FFF2-40B4-BE49-F238E27FC236}">
                <a16:creationId xmlns:a16="http://schemas.microsoft.com/office/drawing/2014/main" id="{6F5AE9D6-DC5E-44D8-904D-D61BCC92F645}"/>
              </a:ext>
            </a:extLst>
          </p:cNvPr>
          <p:cNvSpPr txBox="1"/>
          <p:nvPr/>
        </p:nvSpPr>
        <p:spPr>
          <a:xfrm>
            <a:off x="8675874" y="5749844"/>
            <a:ext cx="345471" cy="307777"/>
          </a:xfrm>
          <a:prstGeom prst="rect">
            <a:avLst/>
          </a:prstGeom>
          <a:noFill/>
        </p:spPr>
        <p:txBody>
          <a:bodyPr wrap="square" rtlCol="0">
            <a:spAutoFit/>
          </a:bodyPr>
          <a:lstStyle/>
          <a:p>
            <a:r>
              <a:rPr lang="en-US" sz="1400" dirty="0">
                <a:solidFill>
                  <a:srgbClr val="7F7F7F"/>
                </a:solidFill>
              </a:rPr>
              <a:t>-</a:t>
            </a:r>
            <a:endParaRPr lang="en-IE" sz="1400" dirty="0">
              <a:solidFill>
                <a:srgbClr val="7F7F7F"/>
              </a:solidFill>
            </a:endParaRPr>
          </a:p>
        </p:txBody>
      </p:sp>
      <p:sp>
        <p:nvSpPr>
          <p:cNvPr id="20" name="TextBox 19">
            <a:extLst>
              <a:ext uri="{FF2B5EF4-FFF2-40B4-BE49-F238E27FC236}">
                <a16:creationId xmlns:a16="http://schemas.microsoft.com/office/drawing/2014/main" id="{B50CCC0E-45CF-42B4-9794-CA0D409C5DA5}"/>
              </a:ext>
            </a:extLst>
          </p:cNvPr>
          <p:cNvSpPr txBox="1"/>
          <p:nvPr/>
        </p:nvSpPr>
        <p:spPr>
          <a:xfrm>
            <a:off x="9529848" y="5749844"/>
            <a:ext cx="345471" cy="307777"/>
          </a:xfrm>
          <a:prstGeom prst="rect">
            <a:avLst/>
          </a:prstGeom>
          <a:noFill/>
        </p:spPr>
        <p:txBody>
          <a:bodyPr wrap="square" rtlCol="0">
            <a:spAutoFit/>
          </a:bodyPr>
          <a:lstStyle/>
          <a:p>
            <a:r>
              <a:rPr lang="en-US" sz="1400" dirty="0">
                <a:solidFill>
                  <a:srgbClr val="7F7F7F"/>
                </a:solidFill>
              </a:rPr>
              <a:t>-</a:t>
            </a:r>
            <a:endParaRPr lang="en-IE" sz="1400" dirty="0">
              <a:solidFill>
                <a:srgbClr val="7F7F7F"/>
              </a:solidFill>
            </a:endParaRPr>
          </a:p>
        </p:txBody>
      </p:sp>
      <p:sp>
        <p:nvSpPr>
          <p:cNvPr id="21" name="TextBox 20">
            <a:extLst>
              <a:ext uri="{FF2B5EF4-FFF2-40B4-BE49-F238E27FC236}">
                <a16:creationId xmlns:a16="http://schemas.microsoft.com/office/drawing/2014/main" id="{5F6ADAAA-0132-4216-BA69-2A011AD9D2CD}"/>
              </a:ext>
            </a:extLst>
          </p:cNvPr>
          <p:cNvSpPr txBox="1"/>
          <p:nvPr/>
        </p:nvSpPr>
        <p:spPr>
          <a:xfrm>
            <a:off x="10401153" y="5771346"/>
            <a:ext cx="345471" cy="307777"/>
          </a:xfrm>
          <a:prstGeom prst="rect">
            <a:avLst/>
          </a:prstGeom>
          <a:noFill/>
        </p:spPr>
        <p:txBody>
          <a:bodyPr wrap="square" rtlCol="0">
            <a:spAutoFit/>
          </a:bodyPr>
          <a:lstStyle/>
          <a:p>
            <a:r>
              <a:rPr lang="en-US" sz="1400" dirty="0">
                <a:solidFill>
                  <a:srgbClr val="7F7F7F"/>
                </a:solidFill>
              </a:rPr>
              <a:t>-</a:t>
            </a:r>
            <a:endParaRPr lang="en-IE" sz="1400" dirty="0">
              <a:solidFill>
                <a:srgbClr val="7F7F7F"/>
              </a:solidFill>
            </a:endParaRPr>
          </a:p>
        </p:txBody>
      </p:sp>
      <p:sp>
        <p:nvSpPr>
          <p:cNvPr id="22" name="TextBox 21">
            <a:extLst>
              <a:ext uri="{FF2B5EF4-FFF2-40B4-BE49-F238E27FC236}">
                <a16:creationId xmlns:a16="http://schemas.microsoft.com/office/drawing/2014/main" id="{841AD7CF-36F1-46D9-B3A7-E08EDFB83831}"/>
              </a:ext>
            </a:extLst>
          </p:cNvPr>
          <p:cNvSpPr txBox="1"/>
          <p:nvPr/>
        </p:nvSpPr>
        <p:spPr>
          <a:xfrm>
            <a:off x="11251095" y="5755209"/>
            <a:ext cx="345471" cy="307777"/>
          </a:xfrm>
          <a:prstGeom prst="rect">
            <a:avLst/>
          </a:prstGeom>
          <a:noFill/>
        </p:spPr>
        <p:txBody>
          <a:bodyPr wrap="square" rtlCol="0">
            <a:spAutoFit/>
          </a:bodyPr>
          <a:lstStyle/>
          <a:p>
            <a:r>
              <a:rPr lang="en-US" sz="1400" dirty="0">
                <a:solidFill>
                  <a:srgbClr val="7F7F7F"/>
                </a:solidFill>
              </a:rPr>
              <a:t>-</a:t>
            </a:r>
            <a:endParaRPr lang="en-IE" sz="1400" dirty="0">
              <a:solidFill>
                <a:srgbClr val="7F7F7F"/>
              </a:solidFill>
            </a:endParaRPr>
          </a:p>
        </p:txBody>
      </p:sp>
    </p:spTree>
    <p:extLst>
      <p:ext uri="{BB962C8B-B14F-4D97-AF65-F5344CB8AC3E}">
        <p14:creationId xmlns:p14="http://schemas.microsoft.com/office/powerpoint/2010/main" val="288952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FDF5DDD-A384-46BC-8F5E-D6F3C8577B09}"/>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Frequency Of Washing Hands - IOI </a:t>
            </a:r>
          </a:p>
        </p:txBody>
      </p:sp>
      <p:sp>
        <p:nvSpPr>
          <p:cNvPr id="10" name="Text Placeholder 9">
            <a:extLst>
              <a:ext uri="{FF2B5EF4-FFF2-40B4-BE49-F238E27FC236}">
                <a16:creationId xmlns:a16="http://schemas.microsoft.com/office/drawing/2014/main" id="{6AF3CA28-861D-481E-A5DB-49E6A7E01152}"/>
              </a:ext>
            </a:extLst>
          </p:cNvPr>
          <p:cNvSpPr>
            <a:spLocks noGrp="1"/>
          </p:cNvSpPr>
          <p:nvPr>
            <p:ph type="body" sz="quarter" idx="15"/>
          </p:nvPr>
        </p:nvSpPr>
        <p:spPr>
          <a:xfrm>
            <a:off x="404786" y="838200"/>
            <a:ext cx="6591700" cy="323165"/>
          </a:xfrm>
        </p:spPr>
        <p:txBody>
          <a:bodyPr/>
          <a:lstStyle/>
          <a:p>
            <a:r>
              <a:rPr lang="en-IE" dirty="0">
                <a:latin typeface="HelveticaNeueLT Std Lt Cn" panose="020B0406020202030204" charset="0"/>
              </a:rPr>
              <a:t>95% of adults claim to always wash their hands after using the toilet.</a:t>
            </a:r>
          </a:p>
        </p:txBody>
      </p:sp>
      <p:sp>
        <p:nvSpPr>
          <p:cNvPr id="11" name="Text Placeholder 10">
            <a:extLst>
              <a:ext uri="{FF2B5EF4-FFF2-40B4-BE49-F238E27FC236}">
                <a16:creationId xmlns:a16="http://schemas.microsoft.com/office/drawing/2014/main" id="{6C622038-C5F9-4279-B23E-F2EDDFCE250E}"/>
              </a:ext>
            </a:extLst>
          </p:cNvPr>
          <p:cNvSpPr>
            <a:spLocks noGrp="1"/>
          </p:cNvSpPr>
          <p:nvPr>
            <p:ph type="body" sz="quarter" idx="17"/>
          </p:nvPr>
        </p:nvSpPr>
        <p:spPr>
          <a:xfrm>
            <a:off x="506896" y="5909846"/>
            <a:ext cx="8686800" cy="338554"/>
          </a:xfrm>
        </p:spPr>
        <p:txBody>
          <a:bodyPr/>
          <a:lstStyle/>
          <a:p>
            <a:r>
              <a:rPr lang="en-IE" dirty="0"/>
              <a:t>Q.47	I’m now going to read out some examples of when you may or may not wash your hands. Thinking of a typical day, how often, if at all, would you wash your hands.</a:t>
            </a:r>
          </a:p>
          <a:p>
            <a:r>
              <a:rPr lang="en-IE" dirty="0"/>
              <a:t>Base:	All Respondents:  803</a:t>
            </a:r>
          </a:p>
        </p:txBody>
      </p:sp>
      <p:graphicFrame>
        <p:nvGraphicFramePr>
          <p:cNvPr id="14" name="Table 13">
            <a:extLst>
              <a:ext uri="{FF2B5EF4-FFF2-40B4-BE49-F238E27FC236}">
                <a16:creationId xmlns:a16="http://schemas.microsoft.com/office/drawing/2014/main" id="{FE5C218C-3C21-4007-A473-9ECEA99C64FD}"/>
              </a:ext>
            </a:extLst>
          </p:cNvPr>
          <p:cNvGraphicFramePr>
            <a:graphicFrameLocks noGrp="1"/>
          </p:cNvGraphicFramePr>
          <p:nvPr>
            <p:extLst>
              <p:ext uri="{D42A27DB-BD31-4B8C-83A1-F6EECF244321}">
                <p14:modId xmlns:p14="http://schemas.microsoft.com/office/powerpoint/2010/main" val="4054536028"/>
              </p:ext>
            </p:extLst>
          </p:nvPr>
        </p:nvGraphicFramePr>
        <p:xfrm>
          <a:off x="1023671" y="1219200"/>
          <a:ext cx="10144658" cy="4693920"/>
        </p:xfrm>
        <a:graphic>
          <a:graphicData uri="http://schemas.openxmlformats.org/drawingml/2006/table">
            <a:tbl>
              <a:tblPr firstRow="1" bandRow="1">
                <a:tableStyleId>{93296810-A885-4BE3-A3E7-6D5BEEA58F35}</a:tableStyleId>
              </a:tblPr>
              <a:tblGrid>
                <a:gridCol w="3292793">
                  <a:extLst>
                    <a:ext uri="{9D8B030D-6E8A-4147-A177-3AD203B41FA5}">
                      <a16:colId xmlns:a16="http://schemas.microsoft.com/office/drawing/2014/main" val="932369661"/>
                    </a:ext>
                  </a:extLst>
                </a:gridCol>
                <a:gridCol w="1661980">
                  <a:extLst>
                    <a:ext uri="{9D8B030D-6E8A-4147-A177-3AD203B41FA5}">
                      <a16:colId xmlns:a16="http://schemas.microsoft.com/office/drawing/2014/main" val="1825183760"/>
                    </a:ext>
                  </a:extLst>
                </a:gridCol>
                <a:gridCol w="1000291">
                  <a:extLst>
                    <a:ext uri="{9D8B030D-6E8A-4147-A177-3AD203B41FA5}">
                      <a16:colId xmlns:a16="http://schemas.microsoft.com/office/drawing/2014/main" val="521166831"/>
                    </a:ext>
                  </a:extLst>
                </a:gridCol>
                <a:gridCol w="1175954">
                  <a:extLst>
                    <a:ext uri="{9D8B030D-6E8A-4147-A177-3AD203B41FA5}">
                      <a16:colId xmlns:a16="http://schemas.microsoft.com/office/drawing/2014/main" val="548996568"/>
                    </a:ext>
                  </a:extLst>
                </a:gridCol>
                <a:gridCol w="824629">
                  <a:extLst>
                    <a:ext uri="{9D8B030D-6E8A-4147-A177-3AD203B41FA5}">
                      <a16:colId xmlns:a16="http://schemas.microsoft.com/office/drawing/2014/main" val="72086530"/>
                    </a:ext>
                  </a:extLst>
                </a:gridCol>
                <a:gridCol w="1000291">
                  <a:extLst>
                    <a:ext uri="{9D8B030D-6E8A-4147-A177-3AD203B41FA5}">
                      <a16:colId xmlns:a16="http://schemas.microsoft.com/office/drawing/2014/main" val="1201058156"/>
                    </a:ext>
                  </a:extLst>
                </a:gridCol>
                <a:gridCol w="1188720">
                  <a:extLst>
                    <a:ext uri="{9D8B030D-6E8A-4147-A177-3AD203B41FA5}">
                      <a16:colId xmlns:a16="http://schemas.microsoft.com/office/drawing/2014/main" val="2174468862"/>
                    </a:ext>
                  </a:extLst>
                </a:gridCol>
              </a:tblGrid>
              <a:tr h="182880">
                <a:tc>
                  <a:txBody>
                    <a:bodyPr/>
                    <a:lstStyle/>
                    <a:p>
                      <a:pPr marL="0" marR="0" algn="just">
                        <a:lnSpc>
                          <a:spcPct val="100000"/>
                        </a:lnSpc>
                        <a:spcBef>
                          <a:spcPts val="0"/>
                        </a:spcBef>
                        <a:spcAft>
                          <a:spcPts val="0"/>
                        </a:spcAft>
                      </a:pP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chemeClr val="tx2"/>
                    </a:solidFill>
                  </a:tcPr>
                </a:tc>
                <a:tc>
                  <a:txBody>
                    <a:bodyPr/>
                    <a:lstStyle/>
                    <a:p>
                      <a:pPr marL="0" marR="0" algn="just">
                        <a:lnSpc>
                          <a:spcPct val="100000"/>
                        </a:lnSpc>
                        <a:spcBef>
                          <a:spcPts val="0"/>
                        </a:spcBef>
                        <a:spcAft>
                          <a:spcPts val="0"/>
                        </a:spcAft>
                      </a:pP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lnB w="38100" cap="flat" cmpd="sng" algn="ctr">
                      <a:noFill/>
                      <a:prstDash val="solid"/>
                      <a:round/>
                      <a:headEnd type="none" w="med" len="med"/>
                      <a:tailEnd type="none" w="med" len="med"/>
                    </a:lnB>
                    <a:solidFill>
                      <a:schemeClr val="tx2"/>
                    </a:solidFill>
                  </a:tcPr>
                </a:tc>
                <a:tc>
                  <a:txBody>
                    <a:bodyPr/>
                    <a:lstStyle/>
                    <a:p>
                      <a:pPr marL="0" marR="0" algn="ctr">
                        <a:lnSpc>
                          <a:spcPct val="100000"/>
                        </a:lnSpc>
                        <a:spcBef>
                          <a:spcPts val="0"/>
                        </a:spcBef>
                        <a:spcAft>
                          <a:spcPts val="0"/>
                        </a:spcAft>
                      </a:pPr>
                      <a:r>
                        <a:rPr lang="pt-BR" sz="1400" b="1" dirty="0">
                          <a:solidFill>
                            <a:schemeClr val="bg1"/>
                          </a:solidFill>
                          <a:effectLst/>
                          <a:latin typeface="HelveticaNeueLT Std Lt Cn" panose="020B0406020202030204" charset="0"/>
                        </a:rPr>
                        <a:t>Always</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B w="38100" cap="flat" cmpd="sng" algn="ctr">
                      <a:noFill/>
                      <a:prstDash val="solid"/>
                      <a:round/>
                      <a:headEnd type="none" w="med" len="med"/>
                      <a:tailEnd type="none" w="med" len="med"/>
                    </a:lnB>
                    <a:solidFill>
                      <a:schemeClr val="tx2"/>
                    </a:solidFill>
                  </a:tcPr>
                </a:tc>
                <a:tc>
                  <a:txBody>
                    <a:bodyPr/>
                    <a:lstStyle/>
                    <a:p>
                      <a:pPr marL="0" marR="0" algn="ctr">
                        <a:lnSpc>
                          <a:spcPct val="100000"/>
                        </a:lnSpc>
                        <a:spcBef>
                          <a:spcPts val="0"/>
                        </a:spcBef>
                        <a:spcAft>
                          <a:spcPts val="0"/>
                        </a:spcAft>
                      </a:pPr>
                      <a:r>
                        <a:rPr lang="pt-BR" sz="1400" b="1" dirty="0">
                          <a:solidFill>
                            <a:schemeClr val="bg1"/>
                          </a:solidFill>
                          <a:effectLst/>
                          <a:latin typeface="HelveticaNeueLT Std Lt Cn" panose="020B0406020202030204" charset="0"/>
                        </a:rPr>
                        <a:t>Sometimes</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B w="38100" cap="flat" cmpd="sng" algn="ctr">
                      <a:noFill/>
                      <a:prstDash val="solid"/>
                      <a:round/>
                      <a:headEnd type="none" w="med" len="med"/>
                      <a:tailEnd type="none" w="med" len="med"/>
                    </a:lnB>
                    <a:solidFill>
                      <a:schemeClr val="tx2"/>
                    </a:solidFill>
                  </a:tcPr>
                </a:tc>
                <a:tc>
                  <a:txBody>
                    <a:bodyPr/>
                    <a:lstStyle/>
                    <a:p>
                      <a:pPr marL="0" marR="0" algn="ctr">
                        <a:lnSpc>
                          <a:spcPct val="100000"/>
                        </a:lnSpc>
                        <a:spcBef>
                          <a:spcPts val="0"/>
                        </a:spcBef>
                        <a:spcAft>
                          <a:spcPts val="0"/>
                        </a:spcAft>
                      </a:pPr>
                      <a:r>
                        <a:rPr lang="pt-BR" sz="1400" b="1" dirty="0">
                          <a:solidFill>
                            <a:schemeClr val="bg1"/>
                          </a:solidFill>
                          <a:effectLst/>
                          <a:latin typeface="HelveticaNeueLT Std Lt Cn" panose="020B0406020202030204" charset="0"/>
                        </a:rPr>
                        <a:t>Seldom</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B w="38100" cap="flat" cmpd="sng" algn="ctr">
                      <a:noFill/>
                      <a:prstDash val="solid"/>
                      <a:round/>
                      <a:headEnd type="none" w="med" len="med"/>
                      <a:tailEnd type="none" w="med" len="med"/>
                    </a:lnB>
                    <a:solidFill>
                      <a:schemeClr val="tx2"/>
                    </a:solidFill>
                  </a:tcPr>
                </a:tc>
                <a:tc>
                  <a:txBody>
                    <a:bodyPr/>
                    <a:lstStyle/>
                    <a:p>
                      <a:pPr marL="0" marR="0" algn="ctr">
                        <a:lnSpc>
                          <a:spcPct val="100000"/>
                        </a:lnSpc>
                        <a:spcBef>
                          <a:spcPts val="0"/>
                        </a:spcBef>
                        <a:spcAft>
                          <a:spcPts val="0"/>
                        </a:spcAft>
                      </a:pPr>
                      <a:r>
                        <a:rPr lang="pt-BR" sz="1400" b="1" dirty="0">
                          <a:solidFill>
                            <a:schemeClr val="bg1"/>
                          </a:solidFill>
                          <a:effectLst/>
                          <a:latin typeface="HelveticaNeueLT Std Lt Cn" panose="020B0406020202030204" charset="0"/>
                        </a:rPr>
                        <a:t>Never</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B w="38100" cap="flat" cmpd="sng" algn="ctr">
                      <a:noFill/>
                      <a:prstDash val="solid"/>
                      <a:round/>
                      <a:headEnd type="none" w="med" len="med"/>
                      <a:tailEnd type="none" w="med" len="med"/>
                    </a:lnB>
                    <a:solidFill>
                      <a:schemeClr val="tx2"/>
                    </a:solidFill>
                  </a:tcPr>
                </a:tc>
                <a:tc>
                  <a:txBody>
                    <a:bodyPr/>
                    <a:lstStyle/>
                    <a:p>
                      <a:pPr marL="0" marR="0" algn="ctr">
                        <a:lnSpc>
                          <a:spcPct val="100000"/>
                        </a:lnSpc>
                        <a:spcBef>
                          <a:spcPts val="0"/>
                        </a:spcBef>
                        <a:spcAft>
                          <a:spcPts val="0"/>
                        </a:spcAft>
                      </a:pPr>
                      <a:r>
                        <a:rPr lang="pt-BR" sz="1400" b="1" dirty="0">
                          <a:solidFill>
                            <a:schemeClr val="bg1"/>
                          </a:solidFill>
                          <a:effectLst/>
                          <a:latin typeface="HelveticaNeueLT Std Lt Cn" panose="020B0406020202030204" charset="0"/>
                        </a:rPr>
                        <a:t>Don’t know</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B w="381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972926652"/>
                  </a:ext>
                </a:extLst>
              </a:tr>
              <a:tr h="182880">
                <a:tc>
                  <a:txBody>
                    <a:bodyPr/>
                    <a:lstStyle/>
                    <a:p>
                      <a:pPr marL="0" marR="0" algn="just">
                        <a:lnSpc>
                          <a:spcPct val="100000"/>
                        </a:lnSpc>
                        <a:spcBef>
                          <a:spcPts val="0"/>
                        </a:spcBef>
                        <a:spcAft>
                          <a:spcPts val="0"/>
                        </a:spcAft>
                      </a:pP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tx2"/>
                    </a:solidFill>
                  </a:tcPr>
                </a:tc>
                <a:tc>
                  <a:txBody>
                    <a:bodyPr/>
                    <a:lstStyle/>
                    <a:p>
                      <a:pPr marL="0" marR="0" algn="just">
                        <a:lnSpc>
                          <a:spcPct val="100000"/>
                        </a:lnSpc>
                        <a:spcBef>
                          <a:spcPts val="0"/>
                        </a:spcBef>
                        <a:spcAft>
                          <a:spcPts val="0"/>
                        </a:spcAft>
                      </a:pP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tx2"/>
                    </a:solidFill>
                  </a:tcPr>
                </a:tc>
                <a:tc>
                  <a:txBody>
                    <a:bodyPr/>
                    <a:lstStyle/>
                    <a:p>
                      <a:pPr marL="0" marR="0" algn="ctr">
                        <a:lnSpc>
                          <a:spcPct val="10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t>
                      </a:r>
                    </a:p>
                  </a:txBody>
                  <a:tcPr marT="0" marB="0" anchor="ctr">
                    <a:lnT w="38100" cap="flat" cmpd="sng" algn="ctr">
                      <a:noFill/>
                      <a:prstDash val="solid"/>
                      <a:round/>
                      <a:headEnd type="none" w="med" len="med"/>
                      <a:tailEnd type="none" w="med" len="med"/>
                    </a:lnT>
                    <a:solidFill>
                      <a:schemeClr val="tx2"/>
                    </a:solidFill>
                  </a:tcPr>
                </a:tc>
                <a:tc>
                  <a:txBody>
                    <a:bodyPr/>
                    <a:lstStyle/>
                    <a:p>
                      <a:pPr marL="0" marR="0" algn="ctr">
                        <a:lnSpc>
                          <a:spcPct val="10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t>
                      </a:r>
                    </a:p>
                  </a:txBody>
                  <a:tcPr marT="0" marB="0" anchor="ctr">
                    <a:lnT w="38100" cap="flat" cmpd="sng" algn="ctr">
                      <a:noFill/>
                      <a:prstDash val="solid"/>
                      <a:round/>
                      <a:headEnd type="none" w="med" len="med"/>
                      <a:tailEnd type="none" w="med" len="med"/>
                    </a:lnT>
                    <a:solidFill>
                      <a:schemeClr val="tx2"/>
                    </a:solidFill>
                  </a:tcPr>
                </a:tc>
                <a:tc>
                  <a:txBody>
                    <a:bodyPr/>
                    <a:lstStyle/>
                    <a:p>
                      <a:pPr marL="0" marR="0" algn="ctr">
                        <a:lnSpc>
                          <a:spcPct val="10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t>
                      </a:r>
                    </a:p>
                  </a:txBody>
                  <a:tcPr marT="0" marB="0" anchor="ctr">
                    <a:lnT w="38100" cap="flat" cmpd="sng" algn="ctr">
                      <a:noFill/>
                      <a:prstDash val="solid"/>
                      <a:round/>
                      <a:headEnd type="none" w="med" len="med"/>
                      <a:tailEnd type="none" w="med" len="med"/>
                    </a:lnT>
                    <a:solidFill>
                      <a:schemeClr val="tx2"/>
                    </a:solidFill>
                  </a:tcPr>
                </a:tc>
                <a:tc>
                  <a:txBody>
                    <a:bodyPr/>
                    <a:lstStyle/>
                    <a:p>
                      <a:pPr marL="0" marR="0" algn="ctr">
                        <a:lnSpc>
                          <a:spcPct val="10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t>
                      </a:r>
                    </a:p>
                  </a:txBody>
                  <a:tcPr marT="0" marB="0" anchor="ctr">
                    <a:lnT w="38100" cap="flat" cmpd="sng" algn="ctr">
                      <a:noFill/>
                      <a:prstDash val="solid"/>
                      <a:round/>
                      <a:headEnd type="none" w="med" len="med"/>
                      <a:tailEnd type="none" w="med" len="med"/>
                    </a:lnT>
                    <a:solidFill>
                      <a:schemeClr val="tx2"/>
                    </a:solidFill>
                  </a:tcPr>
                </a:tc>
                <a:tc>
                  <a:txBody>
                    <a:bodyPr/>
                    <a:lstStyle/>
                    <a:p>
                      <a:pPr marL="0" marR="0" algn="ctr">
                        <a:lnSpc>
                          <a:spcPct val="10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t>
                      </a:r>
                    </a:p>
                  </a:txBody>
                  <a:tcPr marT="0" marB="0" anchor="ctr">
                    <a:lnT w="38100" cap="flat" cmpd="sng" algn="ctr">
                      <a:noFill/>
                      <a:prstDash val="solid"/>
                      <a:round/>
                      <a:headEnd type="none" w="med" len="med"/>
                      <a:tailEnd type="none" w="med" len="med"/>
                    </a:lnT>
                    <a:solidFill>
                      <a:schemeClr val="tx2"/>
                    </a:solidFill>
                  </a:tcPr>
                </a:tc>
                <a:extLst>
                  <a:ext uri="{0D108BD9-81ED-4DB2-BD59-A6C34878D82A}">
                    <a16:rowId xmlns:a16="http://schemas.microsoft.com/office/drawing/2014/main" val="1397816767"/>
                  </a:ext>
                </a:extLst>
              </a:tr>
              <a:tr h="21336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After using the toilet</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tx2"/>
                    </a:solidFill>
                  </a:tcPr>
                </a:tc>
                <a:tc>
                  <a:txBody>
                    <a:bodyPr/>
                    <a:lstStyle/>
                    <a:p>
                      <a:pPr marL="0" marR="0">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93</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5</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extLst>
                  <a:ext uri="{0D108BD9-81ED-4DB2-BD59-A6C34878D82A}">
                    <a16:rowId xmlns:a16="http://schemas.microsoft.com/office/drawing/2014/main" val="80454846"/>
                  </a:ext>
                </a:extLst>
              </a:tr>
              <a:tr h="213360">
                <a:tc vMerge="1">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95</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4</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a:t>
                      </a:r>
                    </a:p>
                  </a:txBody>
                  <a:tcPr marT="0" marB="0" anchor="ctr">
                    <a:solidFill>
                      <a:srgbClr val="009D9C">
                        <a:alpha val="20000"/>
                      </a:srgbClr>
                    </a:solidFill>
                  </a:tcPr>
                </a:tc>
                <a:extLst>
                  <a:ext uri="{0D108BD9-81ED-4DB2-BD59-A6C34878D82A}">
                    <a16:rowId xmlns:a16="http://schemas.microsoft.com/office/drawing/2014/main" val="1157343050"/>
                  </a:ext>
                </a:extLst>
              </a:tr>
              <a:tr h="21336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After handling raw meat</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90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5</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2</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extLst>
                  <a:ext uri="{0D108BD9-81ED-4DB2-BD59-A6C34878D82A}">
                    <a16:rowId xmlns:a16="http://schemas.microsoft.com/office/drawing/2014/main" val="3115770136"/>
                  </a:ext>
                </a:extLst>
              </a:tr>
              <a:tr h="213360">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89</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7</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US"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3</a:t>
                      </a:r>
                    </a:p>
                  </a:txBody>
                  <a:tcPr marT="0" marB="0" anchor="ctr">
                    <a:solidFill>
                      <a:srgbClr val="009D9C">
                        <a:alpha val="20000"/>
                      </a:srgbClr>
                    </a:solidFill>
                  </a:tcPr>
                </a:tc>
                <a:extLst>
                  <a:ext uri="{0D108BD9-81ED-4DB2-BD59-A6C34878D82A}">
                    <a16:rowId xmlns:a16="http://schemas.microsoft.com/office/drawing/2014/main" val="483239571"/>
                  </a:ext>
                </a:extLst>
              </a:tr>
              <a:tr h="21336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Before handling cooked meat </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tx2"/>
                    </a:solidFill>
                  </a:tcPr>
                </a:tc>
                <a:tc>
                  <a:txBody>
                    <a:bodyPr/>
                    <a:lstStyle/>
                    <a:p>
                      <a:pPr marL="0" marR="0">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75</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15</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4</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4</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2</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extLst>
                  <a:ext uri="{0D108BD9-81ED-4DB2-BD59-A6C34878D82A}">
                    <a16:rowId xmlns:a16="http://schemas.microsoft.com/office/drawing/2014/main" val="3532074913"/>
                  </a:ext>
                </a:extLst>
              </a:tr>
              <a:tr h="213360">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77</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14</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4</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2</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US"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2</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extLst>
                  <a:ext uri="{0D108BD9-81ED-4DB2-BD59-A6C34878D82A}">
                    <a16:rowId xmlns:a16="http://schemas.microsoft.com/office/drawing/2014/main" val="1950111764"/>
                  </a:ext>
                </a:extLst>
              </a:tr>
              <a:tr h="213360">
                <a:tc rowSpan="2">
                  <a:txBody>
                    <a:bodyPr/>
                    <a:lstStyle/>
                    <a:p>
                      <a:pPr marL="0" marR="0">
                        <a:lnSpc>
                          <a:spcPct val="10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After contact with pets/animals</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tx2"/>
                    </a:solidFill>
                  </a:tcPr>
                </a:tc>
                <a:tc>
                  <a:txBody>
                    <a:bodyPr/>
                    <a:lstStyle/>
                    <a:p>
                      <a:pPr marL="0" marR="0">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68</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22</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6</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3</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extLst>
                  <a:ext uri="{0D108BD9-81ED-4DB2-BD59-A6C34878D82A}">
                    <a16:rowId xmlns:a16="http://schemas.microsoft.com/office/drawing/2014/main" val="3946849784"/>
                  </a:ext>
                </a:extLst>
              </a:tr>
              <a:tr h="213360">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68</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22</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6</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3</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2</a:t>
                      </a:r>
                    </a:p>
                  </a:txBody>
                  <a:tcPr marT="0" marB="0" anchor="ctr">
                    <a:solidFill>
                      <a:srgbClr val="009D9C">
                        <a:alpha val="20000"/>
                      </a:srgbClr>
                    </a:solidFill>
                  </a:tcPr>
                </a:tc>
                <a:extLst>
                  <a:ext uri="{0D108BD9-81ED-4DB2-BD59-A6C34878D82A}">
                    <a16:rowId xmlns:a16="http://schemas.microsoft.com/office/drawing/2014/main" val="2466997054"/>
                  </a:ext>
                </a:extLst>
              </a:tr>
              <a:tr h="213360">
                <a:tc rowSpan="2">
                  <a:txBody>
                    <a:bodyPr/>
                    <a:lstStyle/>
                    <a:p>
                      <a:pPr marL="0" marR="0">
                        <a:lnSpc>
                          <a:spcPct val="10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Before eating </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tx2"/>
                    </a:solidFill>
                  </a:tcPr>
                </a:tc>
                <a:tc>
                  <a:txBody>
                    <a:bodyPr/>
                    <a:lstStyle/>
                    <a:p>
                      <a:pPr marL="0" marR="0">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51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35</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9</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5</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extLst>
                  <a:ext uri="{0D108BD9-81ED-4DB2-BD59-A6C34878D82A}">
                    <a16:rowId xmlns:a16="http://schemas.microsoft.com/office/drawing/2014/main" val="2089737751"/>
                  </a:ext>
                </a:extLst>
              </a:tr>
              <a:tr h="213360">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52</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33</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10</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5</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a:t>
                      </a:r>
                    </a:p>
                  </a:txBody>
                  <a:tcPr marT="0" marB="0" anchor="ctr">
                    <a:solidFill>
                      <a:srgbClr val="009D9C">
                        <a:alpha val="20000"/>
                      </a:srgbClr>
                    </a:solidFill>
                  </a:tcPr>
                </a:tc>
                <a:extLst>
                  <a:ext uri="{0D108BD9-81ED-4DB2-BD59-A6C34878D82A}">
                    <a16:rowId xmlns:a16="http://schemas.microsoft.com/office/drawing/2014/main" val="2945715741"/>
                  </a:ext>
                </a:extLst>
              </a:tr>
              <a:tr h="213360">
                <a:tc rowSpan="2">
                  <a:txBody>
                    <a:bodyPr/>
                    <a:lstStyle/>
                    <a:p>
                      <a:pPr marL="0" marR="0">
                        <a:lnSpc>
                          <a:spcPct val="10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When you sneeze or blow your nose</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tx2"/>
                    </a:solidFill>
                  </a:tcPr>
                </a:tc>
                <a:tc>
                  <a:txBody>
                    <a:bodyPr/>
                    <a:lstStyle/>
                    <a:p>
                      <a:pPr marL="0" marR="0">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38</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36</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18</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8</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extLst>
                  <a:ext uri="{0D108BD9-81ED-4DB2-BD59-A6C34878D82A}">
                    <a16:rowId xmlns:a16="http://schemas.microsoft.com/office/drawing/2014/main" val="3440349875"/>
                  </a:ext>
                </a:extLst>
              </a:tr>
              <a:tr h="213360">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38</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36</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17</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8</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a:t>
                      </a:r>
                    </a:p>
                  </a:txBody>
                  <a:tcPr marT="0" marB="0" anchor="ctr">
                    <a:solidFill>
                      <a:srgbClr val="009D9C">
                        <a:alpha val="20000"/>
                      </a:srgbClr>
                    </a:solidFill>
                  </a:tcPr>
                </a:tc>
                <a:extLst>
                  <a:ext uri="{0D108BD9-81ED-4DB2-BD59-A6C34878D82A}">
                    <a16:rowId xmlns:a16="http://schemas.microsoft.com/office/drawing/2014/main" val="3845238772"/>
                  </a:ext>
                </a:extLst>
              </a:tr>
              <a:tr h="213360">
                <a:tc rowSpan="2">
                  <a:txBody>
                    <a:bodyPr/>
                    <a:lstStyle/>
                    <a:p>
                      <a:pPr marL="0" marR="0">
                        <a:lnSpc>
                          <a:spcPct val="10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When you arrive home</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tx2"/>
                    </a:solidFill>
                  </a:tcPr>
                </a:tc>
                <a:tc>
                  <a:txBody>
                    <a:bodyPr/>
                    <a:lstStyle/>
                    <a:p>
                      <a:pPr marL="0" marR="0">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37</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35</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15</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12</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extLst>
                  <a:ext uri="{0D108BD9-81ED-4DB2-BD59-A6C34878D82A}">
                    <a16:rowId xmlns:a16="http://schemas.microsoft.com/office/drawing/2014/main" val="3126231265"/>
                  </a:ext>
                </a:extLst>
              </a:tr>
              <a:tr h="213360">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35</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33</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15</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14</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2</a:t>
                      </a:r>
                    </a:p>
                  </a:txBody>
                  <a:tcPr marT="0" marB="0" anchor="ctr">
                    <a:solidFill>
                      <a:srgbClr val="009D9C">
                        <a:alpha val="20000"/>
                      </a:srgbClr>
                    </a:solidFill>
                  </a:tcPr>
                </a:tc>
                <a:extLst>
                  <a:ext uri="{0D108BD9-81ED-4DB2-BD59-A6C34878D82A}">
                    <a16:rowId xmlns:a16="http://schemas.microsoft.com/office/drawing/2014/main" val="1953689134"/>
                  </a:ext>
                </a:extLst>
              </a:tr>
              <a:tr h="213360">
                <a:tc rowSpan="2">
                  <a:txBody>
                    <a:bodyPr/>
                    <a:lstStyle/>
                    <a:p>
                      <a:pPr marL="0" marR="0">
                        <a:lnSpc>
                          <a:spcPct val="10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When you cough</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tx2"/>
                    </a:solidFill>
                  </a:tcPr>
                </a:tc>
                <a:tc>
                  <a:txBody>
                    <a:bodyPr/>
                    <a:lstStyle/>
                    <a:p>
                      <a:pPr marL="0" marR="0">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29</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34</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22</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14</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extLst>
                  <a:ext uri="{0D108BD9-81ED-4DB2-BD59-A6C34878D82A}">
                    <a16:rowId xmlns:a16="http://schemas.microsoft.com/office/drawing/2014/main" val="1334668923"/>
                  </a:ext>
                </a:extLst>
              </a:tr>
              <a:tr h="213360">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33</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34</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21</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12</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a:t>
                      </a:r>
                    </a:p>
                  </a:txBody>
                  <a:tcPr marT="0" marB="0" anchor="ctr">
                    <a:solidFill>
                      <a:srgbClr val="009D9C">
                        <a:alpha val="20000"/>
                      </a:srgbClr>
                    </a:solidFill>
                  </a:tcPr>
                </a:tc>
                <a:extLst>
                  <a:ext uri="{0D108BD9-81ED-4DB2-BD59-A6C34878D82A}">
                    <a16:rowId xmlns:a16="http://schemas.microsoft.com/office/drawing/2014/main" val="1775176158"/>
                  </a:ext>
                </a:extLst>
              </a:tr>
              <a:tr h="213360">
                <a:tc rowSpan="2">
                  <a:txBody>
                    <a:bodyPr/>
                    <a:lstStyle/>
                    <a:p>
                      <a:pPr marL="0" marR="0">
                        <a:lnSpc>
                          <a:spcPct val="10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When you arrive in work</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tx2"/>
                    </a:solidFill>
                  </a:tcPr>
                </a:tc>
                <a:tc>
                  <a:txBody>
                    <a:bodyPr/>
                    <a:lstStyle/>
                    <a:p>
                      <a:pPr marL="0" marR="0">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32</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14</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12</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extLst>
                  <a:ext uri="{0D108BD9-81ED-4DB2-BD59-A6C34878D82A}">
                    <a16:rowId xmlns:a16="http://schemas.microsoft.com/office/drawing/2014/main" val="3346277650"/>
                  </a:ext>
                </a:extLst>
              </a:tr>
              <a:tr h="213360">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30</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20</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14</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21</a:t>
                      </a: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16</a:t>
                      </a:r>
                    </a:p>
                  </a:txBody>
                  <a:tcPr marT="0" marB="0" anchor="ctr">
                    <a:solidFill>
                      <a:srgbClr val="009D9C">
                        <a:alpha val="20000"/>
                      </a:srgbClr>
                    </a:solidFill>
                  </a:tcPr>
                </a:tc>
                <a:extLst>
                  <a:ext uri="{0D108BD9-81ED-4DB2-BD59-A6C34878D82A}">
                    <a16:rowId xmlns:a16="http://schemas.microsoft.com/office/drawing/2014/main" val="924499902"/>
                  </a:ext>
                </a:extLst>
              </a:tr>
              <a:tr h="213360">
                <a:tc rowSpan="2">
                  <a:txBody>
                    <a:bodyPr/>
                    <a:lstStyle/>
                    <a:p>
                      <a:pPr marL="0" marR="0">
                        <a:lnSpc>
                          <a:spcPct val="10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After eating</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28</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30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24</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17</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tc>
                  <a:txBody>
                    <a:bodyPr/>
                    <a:lstStyle/>
                    <a:p>
                      <a:pPr marL="0" marR="0" algn="ctr">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extLst>
                  <a:ext uri="{0D108BD9-81ED-4DB2-BD59-A6C34878D82A}">
                    <a16:rowId xmlns:a16="http://schemas.microsoft.com/office/drawing/2014/main" val="1665626951"/>
                  </a:ext>
                </a:extLst>
              </a:tr>
              <a:tr h="213360">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a:lnSpc>
                          <a:spcPct val="100000"/>
                        </a:lnSpc>
                      </a:pPr>
                      <a:r>
                        <a:rPr lang="en-IE" sz="1400" b="1" dirty="0">
                          <a:solidFill>
                            <a:schemeClr val="bg1">
                              <a:lumMod val="50000"/>
                            </a:schemeClr>
                          </a:solidFill>
                          <a:latin typeface="HelveticaNeueLT Std Lt Cn" panose="020B0406020202030204" charset="0"/>
                        </a:rPr>
                        <a:t>30</a:t>
                      </a:r>
                    </a:p>
                  </a:txBody>
                  <a:tcPr marT="0" marB="0" anchor="ctr">
                    <a:solidFill>
                      <a:srgbClr val="009D9C">
                        <a:alpha val="20000"/>
                      </a:srgbClr>
                    </a:solidFill>
                  </a:tcPr>
                </a:tc>
                <a:tc>
                  <a:txBody>
                    <a:bodyPr/>
                    <a:lstStyle/>
                    <a:p>
                      <a:pPr algn="ctr">
                        <a:lnSpc>
                          <a:spcPct val="100000"/>
                        </a:lnSpc>
                      </a:pPr>
                      <a:r>
                        <a:rPr lang="en-IE" sz="1400" b="1" dirty="0">
                          <a:solidFill>
                            <a:schemeClr val="bg1">
                              <a:lumMod val="50000"/>
                            </a:schemeClr>
                          </a:solidFill>
                          <a:latin typeface="HelveticaNeueLT Std Lt Cn" panose="020B0406020202030204" charset="0"/>
                        </a:rPr>
                        <a:t>32</a:t>
                      </a:r>
                    </a:p>
                  </a:txBody>
                  <a:tcPr marT="0" marB="0" anchor="ctr">
                    <a:solidFill>
                      <a:srgbClr val="009D9C">
                        <a:alpha val="20000"/>
                      </a:srgbClr>
                    </a:solidFill>
                  </a:tcPr>
                </a:tc>
                <a:tc>
                  <a:txBody>
                    <a:bodyPr/>
                    <a:lstStyle/>
                    <a:p>
                      <a:pPr algn="ctr">
                        <a:lnSpc>
                          <a:spcPct val="100000"/>
                        </a:lnSpc>
                      </a:pPr>
                      <a:r>
                        <a:rPr lang="en-IE" sz="1400" b="1" dirty="0">
                          <a:solidFill>
                            <a:schemeClr val="bg1">
                              <a:lumMod val="50000"/>
                            </a:schemeClr>
                          </a:solidFill>
                          <a:latin typeface="HelveticaNeueLT Std Lt Cn" panose="020B0406020202030204" charset="0"/>
                        </a:rPr>
                        <a:t>22</a:t>
                      </a:r>
                    </a:p>
                  </a:txBody>
                  <a:tcPr marT="0" marB="0" anchor="ctr">
                    <a:solidFill>
                      <a:srgbClr val="009D9C">
                        <a:alpha val="20000"/>
                      </a:srgbClr>
                    </a:solidFill>
                  </a:tcPr>
                </a:tc>
                <a:tc>
                  <a:txBody>
                    <a:bodyPr/>
                    <a:lstStyle/>
                    <a:p>
                      <a:pPr algn="ctr">
                        <a:lnSpc>
                          <a:spcPct val="100000"/>
                        </a:lnSpc>
                      </a:pPr>
                      <a:r>
                        <a:rPr lang="en-IE" sz="1400" b="1" dirty="0">
                          <a:solidFill>
                            <a:schemeClr val="bg1">
                              <a:lumMod val="50000"/>
                            </a:schemeClr>
                          </a:solidFill>
                          <a:latin typeface="HelveticaNeueLT Std Lt Cn" panose="020B0406020202030204" charset="0"/>
                        </a:rPr>
                        <a:t>16</a:t>
                      </a:r>
                    </a:p>
                  </a:txBody>
                  <a:tcPr marT="0" marB="0" anchor="ctr">
                    <a:solidFill>
                      <a:srgbClr val="009D9C">
                        <a:alpha val="20000"/>
                      </a:srgbClr>
                    </a:solidFill>
                  </a:tcPr>
                </a:tc>
                <a:tc>
                  <a:txBody>
                    <a:bodyPr/>
                    <a:lstStyle/>
                    <a:p>
                      <a:pPr algn="ctr">
                        <a:lnSpc>
                          <a:spcPct val="100000"/>
                        </a:lnSpc>
                      </a:pPr>
                      <a:r>
                        <a:rPr lang="en-IE" sz="1400" b="1" dirty="0">
                          <a:solidFill>
                            <a:schemeClr val="bg1">
                              <a:lumMod val="50000"/>
                            </a:schemeClr>
                          </a:solidFill>
                          <a:latin typeface="HelveticaNeueLT Std Lt Cn" panose="020B0406020202030204" charset="0"/>
                        </a:rPr>
                        <a:t>*</a:t>
                      </a:r>
                    </a:p>
                  </a:txBody>
                  <a:tcPr marT="0" marB="0" anchor="ctr">
                    <a:solidFill>
                      <a:srgbClr val="009D9C">
                        <a:alpha val="20000"/>
                      </a:srgbClr>
                    </a:solidFill>
                  </a:tcPr>
                </a:tc>
                <a:extLst>
                  <a:ext uri="{0D108BD9-81ED-4DB2-BD59-A6C34878D82A}">
                    <a16:rowId xmlns:a16="http://schemas.microsoft.com/office/drawing/2014/main" val="881910818"/>
                  </a:ext>
                </a:extLst>
              </a:tr>
            </a:tbl>
          </a:graphicData>
        </a:graphic>
      </p:graphicFrame>
      <p:sp>
        <p:nvSpPr>
          <p:cNvPr id="15" name="Slide Number Placeholder 3">
            <a:extLst>
              <a:ext uri="{FF2B5EF4-FFF2-40B4-BE49-F238E27FC236}">
                <a16:creationId xmlns:a16="http://schemas.microsoft.com/office/drawing/2014/main" id="{14FE3233-ACA4-4257-AA64-5C1A6686F1DB}"/>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32</a:t>
            </a:fld>
            <a:r>
              <a:rPr lang="en-GB" dirty="0"/>
              <a:t> ‒ </a:t>
            </a:r>
          </a:p>
        </p:txBody>
      </p:sp>
      <p:cxnSp>
        <p:nvCxnSpPr>
          <p:cNvPr id="16" name="Straight Connector 35">
            <a:extLst>
              <a:ext uri="{FF2B5EF4-FFF2-40B4-BE49-F238E27FC236}">
                <a16:creationId xmlns:a16="http://schemas.microsoft.com/office/drawing/2014/main" id="{C726645D-01F0-40B5-BA31-E9170D17F608}"/>
              </a:ext>
            </a:extLst>
          </p:cNvPr>
          <p:cNvCxnSpPr>
            <a:cxnSpLocks/>
          </p:cNvCxnSpPr>
          <p:nvPr/>
        </p:nvCxnSpPr>
        <p:spPr>
          <a:xfrm rot="5400000" flipV="1">
            <a:off x="6096000" y="-4060202"/>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5" name="Straight Connector 35">
            <a:extLst>
              <a:ext uri="{FF2B5EF4-FFF2-40B4-BE49-F238E27FC236}">
                <a16:creationId xmlns:a16="http://schemas.microsoft.com/office/drawing/2014/main" id="{33944E0E-6206-496A-A05D-732A34C87961}"/>
              </a:ext>
            </a:extLst>
          </p:cNvPr>
          <p:cNvCxnSpPr>
            <a:cxnSpLocks/>
          </p:cNvCxnSpPr>
          <p:nvPr/>
        </p:nvCxnSpPr>
        <p:spPr>
          <a:xfrm rot="5400000" flipV="1">
            <a:off x="6096000" y="-3633601"/>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Straight Connector 35">
            <a:extLst>
              <a:ext uri="{FF2B5EF4-FFF2-40B4-BE49-F238E27FC236}">
                <a16:creationId xmlns:a16="http://schemas.microsoft.com/office/drawing/2014/main" id="{AC563C57-DF13-4B4C-8FBA-EA47378706DC}"/>
              </a:ext>
            </a:extLst>
          </p:cNvPr>
          <p:cNvCxnSpPr>
            <a:cxnSpLocks/>
          </p:cNvCxnSpPr>
          <p:nvPr/>
        </p:nvCxnSpPr>
        <p:spPr>
          <a:xfrm rot="5400000" flipV="1">
            <a:off x="6096000" y="-3207000"/>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Straight Connector 35">
            <a:extLst>
              <a:ext uri="{FF2B5EF4-FFF2-40B4-BE49-F238E27FC236}">
                <a16:creationId xmlns:a16="http://schemas.microsoft.com/office/drawing/2014/main" id="{9569FA85-9FCB-466A-A3DE-4366FAF1877B}"/>
              </a:ext>
            </a:extLst>
          </p:cNvPr>
          <p:cNvCxnSpPr>
            <a:cxnSpLocks/>
          </p:cNvCxnSpPr>
          <p:nvPr/>
        </p:nvCxnSpPr>
        <p:spPr>
          <a:xfrm rot="5400000" flipV="1">
            <a:off x="6096000" y="-2780399"/>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8" name="Straight Connector 35">
            <a:extLst>
              <a:ext uri="{FF2B5EF4-FFF2-40B4-BE49-F238E27FC236}">
                <a16:creationId xmlns:a16="http://schemas.microsoft.com/office/drawing/2014/main" id="{3BF1B61B-DDD2-474C-8B33-8EA78D873776}"/>
              </a:ext>
            </a:extLst>
          </p:cNvPr>
          <p:cNvCxnSpPr>
            <a:cxnSpLocks/>
          </p:cNvCxnSpPr>
          <p:nvPr/>
        </p:nvCxnSpPr>
        <p:spPr>
          <a:xfrm rot="5400000" flipV="1">
            <a:off x="6096000" y="-2353798"/>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Straight Connector 35">
            <a:extLst>
              <a:ext uri="{FF2B5EF4-FFF2-40B4-BE49-F238E27FC236}">
                <a16:creationId xmlns:a16="http://schemas.microsoft.com/office/drawing/2014/main" id="{EAD3AFF9-1828-4519-9674-E86D5D251F3D}"/>
              </a:ext>
            </a:extLst>
          </p:cNvPr>
          <p:cNvCxnSpPr>
            <a:cxnSpLocks/>
          </p:cNvCxnSpPr>
          <p:nvPr/>
        </p:nvCxnSpPr>
        <p:spPr>
          <a:xfrm rot="5400000" flipV="1">
            <a:off x="6096000" y="-1500596"/>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0" name="Straight Connector 35">
            <a:extLst>
              <a:ext uri="{FF2B5EF4-FFF2-40B4-BE49-F238E27FC236}">
                <a16:creationId xmlns:a16="http://schemas.microsoft.com/office/drawing/2014/main" id="{25799DD0-228F-4CB0-B811-354A7E443741}"/>
              </a:ext>
            </a:extLst>
          </p:cNvPr>
          <p:cNvCxnSpPr>
            <a:cxnSpLocks/>
          </p:cNvCxnSpPr>
          <p:nvPr/>
        </p:nvCxnSpPr>
        <p:spPr>
          <a:xfrm rot="5400000" flipV="1">
            <a:off x="6096000" y="-1927197"/>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Straight Connector 35">
            <a:extLst>
              <a:ext uri="{FF2B5EF4-FFF2-40B4-BE49-F238E27FC236}">
                <a16:creationId xmlns:a16="http://schemas.microsoft.com/office/drawing/2014/main" id="{D45B194D-1592-42FF-A097-77EB552FB535}"/>
              </a:ext>
            </a:extLst>
          </p:cNvPr>
          <p:cNvCxnSpPr>
            <a:cxnSpLocks/>
          </p:cNvCxnSpPr>
          <p:nvPr/>
        </p:nvCxnSpPr>
        <p:spPr>
          <a:xfrm rot="5400000" flipV="1">
            <a:off x="6096000" y="-1073995"/>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Straight Connector 35">
            <a:extLst>
              <a:ext uri="{FF2B5EF4-FFF2-40B4-BE49-F238E27FC236}">
                <a16:creationId xmlns:a16="http://schemas.microsoft.com/office/drawing/2014/main" id="{8F07DF0C-5B6D-4FDA-95FE-C08E3CB18A2C}"/>
              </a:ext>
            </a:extLst>
          </p:cNvPr>
          <p:cNvCxnSpPr>
            <a:cxnSpLocks/>
          </p:cNvCxnSpPr>
          <p:nvPr/>
        </p:nvCxnSpPr>
        <p:spPr>
          <a:xfrm rot="5400000" flipV="1">
            <a:off x="6096000" y="-647396"/>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0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805BCF8F-7DDD-4C93-87BE-3FC725879F60}"/>
              </a:ext>
            </a:extLst>
          </p:cNvPr>
          <p:cNvGraphicFramePr>
            <a:graphicFrameLocks noGrp="1"/>
          </p:cNvGraphicFramePr>
          <p:nvPr>
            <p:extLst>
              <p:ext uri="{D42A27DB-BD31-4B8C-83A1-F6EECF244321}">
                <p14:modId xmlns:p14="http://schemas.microsoft.com/office/powerpoint/2010/main" val="1242695795"/>
              </p:ext>
            </p:extLst>
          </p:nvPr>
        </p:nvGraphicFramePr>
        <p:xfrm>
          <a:off x="1023671" y="1219201"/>
          <a:ext cx="10144658" cy="4690642"/>
        </p:xfrm>
        <a:graphic>
          <a:graphicData uri="http://schemas.openxmlformats.org/drawingml/2006/table">
            <a:tbl>
              <a:tblPr firstRow="1">
                <a:tableStyleId>{21E4AEA4-8DFA-4A89-87EB-49C32662AFE0}</a:tableStyleId>
              </a:tblPr>
              <a:tblGrid>
                <a:gridCol w="3292793">
                  <a:extLst>
                    <a:ext uri="{9D8B030D-6E8A-4147-A177-3AD203B41FA5}">
                      <a16:colId xmlns:a16="http://schemas.microsoft.com/office/drawing/2014/main" val="932369661"/>
                    </a:ext>
                  </a:extLst>
                </a:gridCol>
                <a:gridCol w="1661980">
                  <a:extLst>
                    <a:ext uri="{9D8B030D-6E8A-4147-A177-3AD203B41FA5}">
                      <a16:colId xmlns:a16="http://schemas.microsoft.com/office/drawing/2014/main" val="1825183760"/>
                    </a:ext>
                  </a:extLst>
                </a:gridCol>
                <a:gridCol w="1000291">
                  <a:extLst>
                    <a:ext uri="{9D8B030D-6E8A-4147-A177-3AD203B41FA5}">
                      <a16:colId xmlns:a16="http://schemas.microsoft.com/office/drawing/2014/main" val="521166831"/>
                    </a:ext>
                  </a:extLst>
                </a:gridCol>
                <a:gridCol w="1175954">
                  <a:extLst>
                    <a:ext uri="{9D8B030D-6E8A-4147-A177-3AD203B41FA5}">
                      <a16:colId xmlns:a16="http://schemas.microsoft.com/office/drawing/2014/main" val="548996568"/>
                    </a:ext>
                  </a:extLst>
                </a:gridCol>
                <a:gridCol w="824629">
                  <a:extLst>
                    <a:ext uri="{9D8B030D-6E8A-4147-A177-3AD203B41FA5}">
                      <a16:colId xmlns:a16="http://schemas.microsoft.com/office/drawing/2014/main" val="72086530"/>
                    </a:ext>
                  </a:extLst>
                </a:gridCol>
                <a:gridCol w="1000291">
                  <a:extLst>
                    <a:ext uri="{9D8B030D-6E8A-4147-A177-3AD203B41FA5}">
                      <a16:colId xmlns:a16="http://schemas.microsoft.com/office/drawing/2014/main" val="1201058156"/>
                    </a:ext>
                  </a:extLst>
                </a:gridCol>
                <a:gridCol w="1188720">
                  <a:extLst>
                    <a:ext uri="{9D8B030D-6E8A-4147-A177-3AD203B41FA5}">
                      <a16:colId xmlns:a16="http://schemas.microsoft.com/office/drawing/2014/main" val="2174468862"/>
                    </a:ext>
                  </a:extLst>
                </a:gridCol>
              </a:tblGrid>
              <a:tr h="216391">
                <a:tc>
                  <a:txBody>
                    <a:bodyPr/>
                    <a:lstStyle/>
                    <a:p>
                      <a:pPr marL="0" marR="0" algn="just">
                        <a:lnSpc>
                          <a:spcPct val="100000"/>
                        </a:lnSpc>
                        <a:spcBef>
                          <a:spcPts val="0"/>
                        </a:spcBef>
                        <a:spcAft>
                          <a:spcPts val="0"/>
                        </a:spcAft>
                      </a:pP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tcPr>
                </a:tc>
                <a:tc>
                  <a:txBody>
                    <a:bodyPr/>
                    <a:lstStyle/>
                    <a:p>
                      <a:pPr marL="0" marR="0" algn="just">
                        <a:lnSpc>
                          <a:spcPct val="100000"/>
                        </a:lnSpc>
                        <a:spcBef>
                          <a:spcPts val="0"/>
                        </a:spcBef>
                        <a:spcAft>
                          <a:spcPts val="0"/>
                        </a:spcAft>
                      </a:pP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lnB w="38100" cap="flat" cmpd="sng" algn="ctr">
                      <a:noFill/>
                      <a:prstDash val="solid"/>
                      <a:round/>
                      <a:headEnd type="none" w="med" len="med"/>
                      <a:tailEnd type="none" w="med" len="med"/>
                    </a:lnB>
                  </a:tcPr>
                </a:tc>
                <a:tc>
                  <a:txBody>
                    <a:bodyPr/>
                    <a:lstStyle/>
                    <a:p>
                      <a:pPr marL="0" marR="0" algn="ctr">
                        <a:lnSpc>
                          <a:spcPct val="100000"/>
                        </a:lnSpc>
                        <a:spcBef>
                          <a:spcPts val="0"/>
                        </a:spcBef>
                        <a:spcAft>
                          <a:spcPts val="0"/>
                        </a:spcAft>
                      </a:pPr>
                      <a:r>
                        <a:rPr lang="pt-BR" sz="1400" dirty="0">
                          <a:effectLst/>
                          <a:latin typeface="HelveticaNeueLT Std Lt Cn" panose="020B0406020202030204" charset="0"/>
                        </a:rPr>
                        <a:t>Always</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B w="38100" cap="flat" cmpd="sng" algn="ctr">
                      <a:noFill/>
                      <a:prstDash val="solid"/>
                      <a:round/>
                      <a:headEnd type="none" w="med" len="med"/>
                      <a:tailEnd type="none" w="med" len="med"/>
                    </a:lnB>
                  </a:tcPr>
                </a:tc>
                <a:tc>
                  <a:txBody>
                    <a:bodyPr/>
                    <a:lstStyle/>
                    <a:p>
                      <a:pPr marL="0" marR="0" algn="ctr">
                        <a:lnSpc>
                          <a:spcPct val="100000"/>
                        </a:lnSpc>
                        <a:spcBef>
                          <a:spcPts val="0"/>
                        </a:spcBef>
                        <a:spcAft>
                          <a:spcPts val="0"/>
                        </a:spcAft>
                      </a:pPr>
                      <a:r>
                        <a:rPr lang="pt-BR" sz="1400" dirty="0">
                          <a:effectLst/>
                          <a:latin typeface="HelveticaNeueLT Std Lt Cn" panose="020B0406020202030204" charset="0"/>
                        </a:rPr>
                        <a:t>Sometimes</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B w="38100" cap="flat" cmpd="sng" algn="ctr">
                      <a:noFill/>
                      <a:prstDash val="solid"/>
                      <a:round/>
                      <a:headEnd type="none" w="med" len="med"/>
                      <a:tailEnd type="none" w="med" len="med"/>
                    </a:lnB>
                  </a:tcPr>
                </a:tc>
                <a:tc>
                  <a:txBody>
                    <a:bodyPr/>
                    <a:lstStyle/>
                    <a:p>
                      <a:pPr marL="0" marR="0" algn="ctr">
                        <a:lnSpc>
                          <a:spcPct val="100000"/>
                        </a:lnSpc>
                        <a:spcBef>
                          <a:spcPts val="0"/>
                        </a:spcBef>
                        <a:spcAft>
                          <a:spcPts val="0"/>
                        </a:spcAft>
                      </a:pPr>
                      <a:r>
                        <a:rPr lang="pt-BR" sz="1400" dirty="0">
                          <a:effectLst/>
                          <a:latin typeface="HelveticaNeueLT Std Lt Cn" panose="020B0406020202030204" charset="0"/>
                        </a:rPr>
                        <a:t>Seldom</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B w="38100" cap="flat" cmpd="sng" algn="ctr">
                      <a:noFill/>
                      <a:prstDash val="solid"/>
                      <a:round/>
                      <a:headEnd type="none" w="med" len="med"/>
                      <a:tailEnd type="none" w="med" len="med"/>
                    </a:lnB>
                  </a:tcPr>
                </a:tc>
                <a:tc>
                  <a:txBody>
                    <a:bodyPr/>
                    <a:lstStyle/>
                    <a:p>
                      <a:pPr marL="0" marR="0" algn="ctr">
                        <a:lnSpc>
                          <a:spcPct val="100000"/>
                        </a:lnSpc>
                        <a:spcBef>
                          <a:spcPts val="0"/>
                        </a:spcBef>
                        <a:spcAft>
                          <a:spcPts val="0"/>
                        </a:spcAft>
                      </a:pPr>
                      <a:r>
                        <a:rPr lang="pt-BR" sz="1400" dirty="0">
                          <a:effectLst/>
                          <a:latin typeface="HelveticaNeueLT Std Lt Cn" panose="020B0406020202030204" charset="0"/>
                        </a:rPr>
                        <a:t>Never</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B w="38100" cap="flat" cmpd="sng" algn="ctr">
                      <a:noFill/>
                      <a:prstDash val="solid"/>
                      <a:round/>
                      <a:headEnd type="none" w="med" len="med"/>
                      <a:tailEnd type="none" w="med" len="med"/>
                    </a:lnB>
                  </a:tcPr>
                </a:tc>
                <a:tc>
                  <a:txBody>
                    <a:bodyPr/>
                    <a:lstStyle/>
                    <a:p>
                      <a:pPr marL="0" marR="0" algn="ctr">
                        <a:lnSpc>
                          <a:spcPct val="100000"/>
                        </a:lnSpc>
                        <a:spcBef>
                          <a:spcPts val="0"/>
                        </a:spcBef>
                        <a:spcAft>
                          <a:spcPts val="0"/>
                        </a:spcAft>
                      </a:pPr>
                      <a:r>
                        <a:rPr lang="pt-BR" sz="1400" dirty="0">
                          <a:effectLst/>
                          <a:latin typeface="HelveticaNeueLT Std Lt Cn" panose="020B0406020202030204" charset="0"/>
                        </a:rPr>
                        <a:t>Don’t know</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tcPr>
                </a:tc>
                <a:extLst>
                  <a:ext uri="{0D108BD9-81ED-4DB2-BD59-A6C34878D82A}">
                    <a16:rowId xmlns:a16="http://schemas.microsoft.com/office/drawing/2014/main" val="972926652"/>
                  </a:ext>
                </a:extLst>
              </a:tr>
              <a:tr h="216391">
                <a:tc>
                  <a:txBody>
                    <a:bodyPr/>
                    <a:lstStyle/>
                    <a:p>
                      <a:pPr marL="0" marR="0" algn="just">
                        <a:lnSpc>
                          <a:spcPct val="100000"/>
                        </a:lnSpc>
                        <a:spcBef>
                          <a:spcPts val="0"/>
                        </a:spcBef>
                        <a:spcAft>
                          <a:spcPts val="0"/>
                        </a:spcAft>
                      </a:pP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2"/>
                    </a:solidFill>
                  </a:tcPr>
                </a:tc>
                <a:tc>
                  <a:txBody>
                    <a:bodyPr/>
                    <a:lstStyle/>
                    <a:p>
                      <a:pPr marL="0" marR="0" algn="just">
                        <a:lnSpc>
                          <a:spcPct val="100000"/>
                        </a:lnSpc>
                        <a:spcBef>
                          <a:spcPts val="0"/>
                        </a:spcBef>
                        <a:spcAft>
                          <a:spcPts val="0"/>
                        </a:spcAft>
                      </a:pP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accent2"/>
                    </a:solidFill>
                  </a:tcPr>
                </a:tc>
                <a:tc>
                  <a:txBody>
                    <a:bodyPr/>
                    <a:lstStyle/>
                    <a:p>
                      <a:pPr marL="0" marR="0" algn="ctr">
                        <a:lnSpc>
                          <a:spcPct val="100000"/>
                        </a:lnSpc>
                        <a:spcBef>
                          <a:spcPts val="0"/>
                        </a:spcBef>
                        <a:spcAft>
                          <a:spcPts val="0"/>
                        </a:spcAft>
                      </a:pPr>
                      <a:r>
                        <a:rPr lang="en-IE" sz="1400" b="1" dirty="0">
                          <a:solidFill>
                            <a:schemeClr val="bg1"/>
                          </a:solidFill>
                          <a:effectLst/>
                          <a:latin typeface="HelveticaNeueLT Std Lt Cn" panose="020B0406020202030204" charset="0"/>
                        </a:rPr>
                        <a:t>%</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T w="38100" cap="flat" cmpd="sng" algn="ctr">
                      <a:noFill/>
                      <a:prstDash val="solid"/>
                      <a:round/>
                      <a:headEnd type="none" w="med" len="med"/>
                      <a:tailEnd type="none" w="med" len="med"/>
                    </a:lnT>
                    <a:solidFill>
                      <a:schemeClr val="accent2"/>
                    </a:solidFill>
                  </a:tcPr>
                </a:tc>
                <a:tc>
                  <a:txBody>
                    <a:bodyPr/>
                    <a:lstStyle/>
                    <a:p>
                      <a:pPr marL="0" marR="0" algn="ctr">
                        <a:lnSpc>
                          <a:spcPct val="100000"/>
                        </a:lnSpc>
                        <a:spcBef>
                          <a:spcPts val="0"/>
                        </a:spcBef>
                        <a:spcAft>
                          <a:spcPts val="0"/>
                        </a:spcAft>
                      </a:pPr>
                      <a:r>
                        <a:rPr lang="en-IE" sz="1400" b="1" dirty="0">
                          <a:solidFill>
                            <a:schemeClr val="bg1"/>
                          </a:solidFill>
                          <a:effectLst/>
                          <a:latin typeface="HelveticaNeueLT Std Lt Cn" panose="020B0406020202030204" charset="0"/>
                        </a:rPr>
                        <a:t>%</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T w="38100" cap="flat" cmpd="sng" algn="ctr">
                      <a:noFill/>
                      <a:prstDash val="solid"/>
                      <a:round/>
                      <a:headEnd type="none" w="med" len="med"/>
                      <a:tailEnd type="none" w="med" len="med"/>
                    </a:lnT>
                    <a:solidFill>
                      <a:schemeClr val="accent2"/>
                    </a:solidFill>
                  </a:tcPr>
                </a:tc>
                <a:tc>
                  <a:txBody>
                    <a:bodyPr/>
                    <a:lstStyle/>
                    <a:p>
                      <a:pPr marL="0" marR="0" algn="ctr">
                        <a:lnSpc>
                          <a:spcPct val="100000"/>
                        </a:lnSpc>
                        <a:spcBef>
                          <a:spcPts val="0"/>
                        </a:spcBef>
                        <a:spcAft>
                          <a:spcPts val="0"/>
                        </a:spcAft>
                      </a:pPr>
                      <a:r>
                        <a:rPr lang="en-IE" sz="1400" b="1" dirty="0">
                          <a:solidFill>
                            <a:schemeClr val="bg1"/>
                          </a:solidFill>
                          <a:effectLst/>
                          <a:latin typeface="HelveticaNeueLT Std Lt Cn" panose="020B0406020202030204" charset="0"/>
                        </a:rPr>
                        <a:t>%</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T w="38100" cap="flat" cmpd="sng" algn="ctr">
                      <a:noFill/>
                      <a:prstDash val="solid"/>
                      <a:round/>
                      <a:headEnd type="none" w="med" len="med"/>
                      <a:tailEnd type="none" w="med" len="med"/>
                    </a:lnT>
                    <a:solidFill>
                      <a:schemeClr val="accent2"/>
                    </a:solidFill>
                  </a:tcPr>
                </a:tc>
                <a:tc>
                  <a:txBody>
                    <a:bodyPr/>
                    <a:lstStyle/>
                    <a:p>
                      <a:pPr marL="0" marR="0" algn="ctr">
                        <a:lnSpc>
                          <a:spcPct val="100000"/>
                        </a:lnSpc>
                        <a:spcBef>
                          <a:spcPts val="0"/>
                        </a:spcBef>
                        <a:spcAft>
                          <a:spcPts val="0"/>
                        </a:spcAft>
                      </a:pPr>
                      <a:r>
                        <a:rPr lang="en-IE" sz="1400" b="1" dirty="0">
                          <a:solidFill>
                            <a:schemeClr val="bg1"/>
                          </a:solidFill>
                          <a:effectLst/>
                          <a:latin typeface="HelveticaNeueLT Std Lt Cn" panose="020B0406020202030204" charset="0"/>
                        </a:rPr>
                        <a:t>%</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T w="38100" cap="flat" cmpd="sng" algn="ctr">
                      <a:noFill/>
                      <a:prstDash val="solid"/>
                      <a:round/>
                      <a:headEnd type="none" w="med" len="med"/>
                      <a:tailEnd type="none" w="med" len="med"/>
                    </a:lnT>
                    <a:solidFill>
                      <a:schemeClr val="accent2"/>
                    </a:solidFill>
                  </a:tcPr>
                </a:tc>
                <a:tc>
                  <a:txBody>
                    <a:bodyPr/>
                    <a:lstStyle/>
                    <a:p>
                      <a:pPr marL="0" marR="0" algn="ctr">
                        <a:lnSpc>
                          <a:spcPct val="100000"/>
                        </a:lnSpc>
                        <a:spcBef>
                          <a:spcPts val="0"/>
                        </a:spcBef>
                        <a:spcAft>
                          <a:spcPts val="0"/>
                        </a:spcAft>
                      </a:pPr>
                      <a:r>
                        <a:rPr lang="en-IE" sz="1400" b="1" dirty="0">
                          <a:solidFill>
                            <a:schemeClr val="bg1"/>
                          </a:solidFill>
                          <a:effectLst/>
                          <a:latin typeface="HelveticaNeueLT Std Lt Cn" panose="020B0406020202030204" charset="0"/>
                        </a:rPr>
                        <a:t>%</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2"/>
                    </a:solidFill>
                  </a:tcPr>
                </a:tc>
                <a:extLst>
                  <a:ext uri="{0D108BD9-81ED-4DB2-BD59-A6C34878D82A}">
                    <a16:rowId xmlns:a16="http://schemas.microsoft.com/office/drawing/2014/main" val="1397816767"/>
                  </a:ext>
                </a:extLst>
              </a:tr>
              <a:tr h="212893">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solidFill>
                          <a:effectLst/>
                          <a:latin typeface="HelveticaNeueLT Std Lt Cn" panose="020B0406020202030204" charset="0"/>
                        </a:rPr>
                        <a:t>After using the toilet</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2"/>
                    </a:solidFill>
                  </a:tcPr>
                </a:tc>
                <a:tc>
                  <a:txBody>
                    <a:bodyPr/>
                    <a:lstStyle/>
                    <a:p>
                      <a:pPr marL="0" marR="0">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92</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6</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80454846"/>
                  </a:ext>
                </a:extLst>
              </a:tr>
              <a:tr h="212893">
                <a:tc vMerge="1">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algn="ctr">
                        <a:lnSpc>
                          <a:spcPct val="90000"/>
                        </a:lnSpc>
                      </a:pPr>
                      <a:r>
                        <a:rPr lang="en-IE" sz="1400" b="1" dirty="0">
                          <a:solidFill>
                            <a:schemeClr val="bg1">
                              <a:lumMod val="50000"/>
                            </a:schemeClr>
                          </a:solidFill>
                          <a:latin typeface="HelveticaNeueLT Std Lt Cn" panose="020B0406020202030204" charset="0"/>
                        </a:rPr>
                        <a:t>93</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6</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a:t>
                      </a: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157343050"/>
                  </a:ext>
                </a:extLst>
              </a:tr>
              <a:tr h="212893">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solidFill>
                          <a:effectLst/>
                          <a:latin typeface="HelveticaNeueLT Std Lt Cn" panose="020B0406020202030204" charset="0"/>
                        </a:rPr>
                        <a:t>After handling raw meat</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2"/>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90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7</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2</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115770136"/>
                  </a:ext>
                </a:extLst>
              </a:tr>
              <a:tr h="212893">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algn="ctr">
                        <a:lnSpc>
                          <a:spcPct val="90000"/>
                        </a:lnSpc>
                      </a:pPr>
                      <a:r>
                        <a:rPr lang="en-IE" sz="1400" b="1" dirty="0">
                          <a:solidFill>
                            <a:schemeClr val="bg1">
                              <a:lumMod val="50000"/>
                            </a:schemeClr>
                          </a:solidFill>
                          <a:latin typeface="HelveticaNeueLT Std Lt Cn" panose="020B0406020202030204" charset="0"/>
                        </a:rPr>
                        <a:t>85</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9</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1</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1</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3</a:t>
                      </a: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83239571"/>
                  </a:ext>
                </a:extLst>
              </a:tr>
              <a:tr h="212893">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solidFill>
                          <a:effectLst/>
                          <a:latin typeface="HelveticaNeueLT Std Lt Cn" panose="020B0406020202030204" charset="0"/>
                        </a:rPr>
                        <a:t>Before handling cooked meat </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2"/>
                    </a:solidFill>
                  </a:tcPr>
                </a:tc>
                <a:tc>
                  <a:txBody>
                    <a:bodyPr/>
                    <a:lstStyle/>
                    <a:p>
                      <a:pPr marL="0" marR="0">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76</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16</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3</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3</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2</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532074913"/>
                  </a:ext>
                </a:extLst>
              </a:tr>
              <a:tr h="212893">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algn="ctr">
                        <a:lnSpc>
                          <a:spcPct val="90000"/>
                        </a:lnSpc>
                      </a:pPr>
                      <a:r>
                        <a:rPr lang="en-IE" sz="1400" b="1" dirty="0">
                          <a:solidFill>
                            <a:schemeClr val="bg1">
                              <a:lumMod val="50000"/>
                            </a:schemeClr>
                          </a:solidFill>
                          <a:latin typeface="HelveticaNeueLT Std Lt Cn" panose="020B0406020202030204" charset="0"/>
                        </a:rPr>
                        <a:t>74</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17</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5</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2</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3</a:t>
                      </a: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950111764"/>
                  </a:ext>
                </a:extLst>
              </a:tr>
              <a:tr h="212893">
                <a:tc rowSpan="2">
                  <a:txBody>
                    <a:bodyPr/>
                    <a:lstStyle/>
                    <a:p>
                      <a:pPr marL="0" marR="0">
                        <a:lnSpc>
                          <a:spcPct val="90000"/>
                        </a:lnSpc>
                        <a:spcBef>
                          <a:spcPts val="0"/>
                        </a:spcBef>
                        <a:spcAft>
                          <a:spcPts val="0"/>
                        </a:spcAft>
                      </a:pPr>
                      <a:r>
                        <a:rPr lang="en-IE" sz="1400" b="1" dirty="0">
                          <a:solidFill>
                            <a:schemeClr val="bg1"/>
                          </a:solidFill>
                          <a:effectLst/>
                          <a:latin typeface="HelveticaNeueLT Std Lt Cn" panose="020B0406020202030204" charset="0"/>
                        </a:rPr>
                        <a:t>After contact with pets/animals</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2"/>
                    </a:solidFill>
                  </a:tcPr>
                </a:tc>
                <a:tc>
                  <a:txBody>
                    <a:bodyPr/>
                    <a:lstStyle/>
                    <a:p>
                      <a:pPr marL="0" marR="0">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69</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25</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5</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46849784"/>
                  </a:ext>
                </a:extLst>
              </a:tr>
              <a:tr h="212893">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algn="ctr">
                        <a:lnSpc>
                          <a:spcPct val="90000"/>
                        </a:lnSpc>
                      </a:pPr>
                      <a:r>
                        <a:rPr lang="en-IE" sz="1400" b="1" dirty="0">
                          <a:solidFill>
                            <a:schemeClr val="bg1">
                              <a:lumMod val="50000"/>
                            </a:schemeClr>
                          </a:solidFill>
                          <a:latin typeface="HelveticaNeueLT Std Lt Cn" panose="020B0406020202030204" charset="0"/>
                        </a:rPr>
                        <a:t>66</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24</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6</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1</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2</a:t>
                      </a: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66997054"/>
                  </a:ext>
                </a:extLst>
              </a:tr>
              <a:tr h="212893">
                <a:tc rowSpan="2">
                  <a:txBody>
                    <a:bodyPr/>
                    <a:lstStyle/>
                    <a:p>
                      <a:pPr marL="0" marR="0">
                        <a:lnSpc>
                          <a:spcPct val="90000"/>
                        </a:lnSpc>
                        <a:spcBef>
                          <a:spcPts val="0"/>
                        </a:spcBef>
                        <a:spcAft>
                          <a:spcPts val="0"/>
                        </a:spcAft>
                      </a:pPr>
                      <a:r>
                        <a:rPr lang="en-IE" sz="1400" b="1" dirty="0">
                          <a:solidFill>
                            <a:schemeClr val="bg1"/>
                          </a:solidFill>
                          <a:effectLst/>
                          <a:latin typeface="HelveticaNeueLT Std Lt Cn" panose="020B0406020202030204" charset="0"/>
                        </a:rPr>
                        <a:t>Before eating </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2"/>
                    </a:solidFill>
                  </a:tcPr>
                </a:tc>
                <a:tc>
                  <a:txBody>
                    <a:bodyPr/>
                    <a:lstStyle/>
                    <a:p>
                      <a:pPr marL="0" marR="0">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47</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39</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10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4</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089737751"/>
                  </a:ext>
                </a:extLst>
              </a:tr>
              <a:tr h="212893">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algn="ctr">
                        <a:lnSpc>
                          <a:spcPct val="90000"/>
                        </a:lnSpc>
                      </a:pPr>
                      <a:r>
                        <a:rPr lang="en-IE" sz="1400" b="1" dirty="0">
                          <a:solidFill>
                            <a:schemeClr val="bg1">
                              <a:lumMod val="50000"/>
                            </a:schemeClr>
                          </a:solidFill>
                          <a:latin typeface="HelveticaNeueLT Std Lt Cn" panose="020B0406020202030204" charset="0"/>
                        </a:rPr>
                        <a:t>46</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40</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11</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3</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a:t>
                      </a: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945715741"/>
                  </a:ext>
                </a:extLst>
              </a:tr>
              <a:tr h="212893">
                <a:tc rowSpan="2">
                  <a:txBody>
                    <a:bodyPr/>
                    <a:lstStyle/>
                    <a:p>
                      <a:pPr marL="0" marR="0">
                        <a:lnSpc>
                          <a:spcPct val="90000"/>
                        </a:lnSpc>
                        <a:spcBef>
                          <a:spcPts val="0"/>
                        </a:spcBef>
                        <a:spcAft>
                          <a:spcPts val="0"/>
                        </a:spcAft>
                      </a:pPr>
                      <a:r>
                        <a:rPr lang="en-IE" sz="1400" b="1" dirty="0">
                          <a:solidFill>
                            <a:schemeClr val="bg1"/>
                          </a:solidFill>
                          <a:effectLst/>
                          <a:latin typeface="HelveticaNeueLT Std Lt Cn" panose="020B0406020202030204" charset="0"/>
                        </a:rPr>
                        <a:t>When you sneeze or blow your nose</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2"/>
                    </a:solidFill>
                  </a:tcPr>
                </a:tc>
                <a:tc>
                  <a:txBody>
                    <a:bodyPr/>
                    <a:lstStyle/>
                    <a:p>
                      <a:pPr marL="0" marR="0">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34</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39</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17</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9</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440349875"/>
                  </a:ext>
                </a:extLst>
              </a:tr>
              <a:tr h="212893">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36</a:t>
                      </a: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39</a:t>
                      </a: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19</a:t>
                      </a: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4</a:t>
                      </a: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a:t>
                      </a: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845238772"/>
                  </a:ext>
                </a:extLst>
              </a:tr>
              <a:tr h="212893">
                <a:tc rowSpan="2">
                  <a:txBody>
                    <a:bodyPr/>
                    <a:lstStyle/>
                    <a:p>
                      <a:pPr marL="0" marR="0">
                        <a:lnSpc>
                          <a:spcPct val="90000"/>
                        </a:lnSpc>
                        <a:spcBef>
                          <a:spcPts val="0"/>
                        </a:spcBef>
                        <a:spcAft>
                          <a:spcPts val="0"/>
                        </a:spcAft>
                      </a:pPr>
                      <a:r>
                        <a:rPr lang="en-IE" sz="1400" b="1" dirty="0">
                          <a:solidFill>
                            <a:schemeClr val="bg1"/>
                          </a:solidFill>
                          <a:effectLst/>
                          <a:latin typeface="HelveticaNeueLT Std Lt Cn" panose="020B0406020202030204" charset="0"/>
                        </a:rPr>
                        <a:t>When you arrive home</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2"/>
                    </a:solidFill>
                  </a:tcPr>
                </a:tc>
                <a:tc>
                  <a:txBody>
                    <a:bodyPr/>
                    <a:lstStyle/>
                    <a:p>
                      <a:pPr marL="0" marR="0">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33</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38</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7</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126231265"/>
                  </a:ext>
                </a:extLst>
              </a:tr>
              <a:tr h="212893">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32</a:t>
                      </a: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38</a:t>
                      </a: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18</a:t>
                      </a: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10</a:t>
                      </a: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2</a:t>
                      </a: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953689134"/>
                  </a:ext>
                </a:extLst>
              </a:tr>
              <a:tr h="212893">
                <a:tc rowSpan="2">
                  <a:txBody>
                    <a:bodyPr/>
                    <a:lstStyle/>
                    <a:p>
                      <a:pPr marL="0" marR="0">
                        <a:lnSpc>
                          <a:spcPct val="90000"/>
                        </a:lnSpc>
                        <a:spcBef>
                          <a:spcPts val="0"/>
                        </a:spcBef>
                        <a:spcAft>
                          <a:spcPts val="0"/>
                        </a:spcAft>
                      </a:pPr>
                      <a:r>
                        <a:rPr lang="en-IE" sz="1400" b="1" dirty="0">
                          <a:solidFill>
                            <a:schemeClr val="bg1"/>
                          </a:solidFill>
                          <a:effectLst/>
                          <a:latin typeface="HelveticaNeueLT Std Lt Cn" panose="020B0406020202030204" charset="0"/>
                        </a:rPr>
                        <a:t>When you cough</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2"/>
                    </a:solidFill>
                  </a:tcPr>
                </a:tc>
                <a:tc>
                  <a:txBody>
                    <a:bodyPr/>
                    <a:lstStyle/>
                    <a:p>
                      <a:pPr marL="0" marR="0">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26</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36</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26</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11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708405627"/>
                  </a:ext>
                </a:extLst>
              </a:tr>
              <a:tr h="212893">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2"/>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30</a:t>
                      </a: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39</a:t>
                      </a: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23</a:t>
                      </a: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7</a:t>
                      </a: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a:t>
                      </a: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155540610"/>
                  </a:ext>
                </a:extLst>
              </a:tr>
              <a:tr h="212893">
                <a:tc rowSpan="2">
                  <a:txBody>
                    <a:bodyPr/>
                    <a:lstStyle/>
                    <a:p>
                      <a:pPr marL="0" marR="0">
                        <a:lnSpc>
                          <a:spcPct val="90000"/>
                        </a:lnSpc>
                        <a:spcBef>
                          <a:spcPts val="0"/>
                        </a:spcBef>
                        <a:spcAft>
                          <a:spcPts val="0"/>
                        </a:spcAft>
                      </a:pPr>
                      <a:r>
                        <a:rPr lang="en-IE" sz="1400" b="1" dirty="0">
                          <a:solidFill>
                            <a:schemeClr val="bg1"/>
                          </a:solidFill>
                          <a:effectLst/>
                          <a:latin typeface="HelveticaNeueLT Std Lt Cn" panose="020B0406020202030204" charset="0"/>
                        </a:rPr>
                        <a:t>When you arrive in work</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2"/>
                    </a:solidFill>
                  </a:tcPr>
                </a:tc>
                <a:tc>
                  <a:txBody>
                    <a:bodyPr/>
                    <a:lstStyle/>
                    <a:p>
                      <a:pPr marL="0" marR="0">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27</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25</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17</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11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346277650"/>
                  </a:ext>
                </a:extLst>
              </a:tr>
              <a:tr h="212893">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26</a:t>
                      </a: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25</a:t>
                      </a: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15</a:t>
                      </a: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19</a:t>
                      </a: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16</a:t>
                      </a: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924499902"/>
                  </a:ext>
                </a:extLst>
              </a:tr>
              <a:tr h="212893">
                <a:tc rowSpan="2">
                  <a:txBody>
                    <a:bodyPr/>
                    <a:lstStyle/>
                    <a:p>
                      <a:pPr marL="0" marR="0">
                        <a:lnSpc>
                          <a:spcPct val="90000"/>
                        </a:lnSpc>
                        <a:spcBef>
                          <a:spcPts val="0"/>
                        </a:spcBef>
                        <a:spcAft>
                          <a:spcPts val="0"/>
                        </a:spcAft>
                      </a:pPr>
                      <a:r>
                        <a:rPr lang="en-IE" sz="1400" b="1" dirty="0">
                          <a:solidFill>
                            <a:schemeClr val="bg1"/>
                          </a:solidFill>
                          <a:effectLst/>
                          <a:latin typeface="HelveticaNeueLT Std Lt Cn" panose="020B0406020202030204" charset="0"/>
                        </a:rPr>
                        <a:t>After eating</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2"/>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24</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34</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27</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14</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665626951"/>
                  </a:ext>
                </a:extLst>
              </a:tr>
              <a:tr h="212893">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tcPr>
                </a:tc>
                <a:tc>
                  <a:txBody>
                    <a:bodyPr/>
                    <a:lstStyle/>
                    <a:p>
                      <a:pPr algn="ctr">
                        <a:lnSpc>
                          <a:spcPct val="90000"/>
                        </a:lnSpc>
                      </a:pPr>
                      <a:r>
                        <a:rPr lang="en-IE" sz="1400" b="1" dirty="0">
                          <a:solidFill>
                            <a:schemeClr val="bg1">
                              <a:lumMod val="50000"/>
                            </a:schemeClr>
                          </a:solidFill>
                          <a:latin typeface="HelveticaNeueLT Std Lt Cn" panose="020B0406020202030204" charset="0"/>
                        </a:rPr>
                        <a:t>25</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37</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23</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15</a:t>
                      </a:r>
                    </a:p>
                  </a:txBody>
                  <a:tcPr marT="0" marB="0" anchor="ctr"/>
                </a:tc>
                <a:tc>
                  <a:txBody>
                    <a:bodyPr/>
                    <a:lstStyle/>
                    <a:p>
                      <a:pPr algn="ctr">
                        <a:lnSpc>
                          <a:spcPct val="90000"/>
                        </a:lnSpc>
                      </a:pPr>
                      <a:r>
                        <a:rPr lang="en-IE" sz="1400" b="1" dirty="0">
                          <a:solidFill>
                            <a:schemeClr val="bg1">
                              <a:lumMod val="50000"/>
                            </a:schemeClr>
                          </a:solidFill>
                          <a:latin typeface="HelveticaNeueLT Std Lt Cn" panose="020B0406020202030204" charset="0"/>
                        </a:rPr>
                        <a:t>*</a:t>
                      </a:r>
                    </a:p>
                  </a:txBody>
                  <a:tcPr marT="0" marB="0" anchor="ct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881910818"/>
                  </a:ext>
                </a:extLst>
              </a:tr>
            </a:tbl>
          </a:graphicData>
        </a:graphic>
      </p:graphicFrame>
      <p:sp>
        <p:nvSpPr>
          <p:cNvPr id="8" name="Title 7">
            <a:extLst>
              <a:ext uri="{FF2B5EF4-FFF2-40B4-BE49-F238E27FC236}">
                <a16:creationId xmlns:a16="http://schemas.microsoft.com/office/drawing/2014/main" id="{DEE8D2D9-3262-47A4-88D5-55A105E62F54}"/>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Frequency Of Washing Hands - ROI </a:t>
            </a:r>
          </a:p>
        </p:txBody>
      </p:sp>
      <p:sp>
        <p:nvSpPr>
          <p:cNvPr id="11" name="Text Placeholder 10">
            <a:extLst>
              <a:ext uri="{FF2B5EF4-FFF2-40B4-BE49-F238E27FC236}">
                <a16:creationId xmlns:a16="http://schemas.microsoft.com/office/drawing/2014/main" id="{00FAC1BD-10AE-47D0-9784-69B406EFC71A}"/>
              </a:ext>
            </a:extLst>
          </p:cNvPr>
          <p:cNvSpPr>
            <a:spLocks noGrp="1"/>
          </p:cNvSpPr>
          <p:nvPr>
            <p:ph type="body" sz="quarter" idx="17"/>
          </p:nvPr>
        </p:nvSpPr>
        <p:spPr>
          <a:xfrm>
            <a:off x="506896" y="5909846"/>
            <a:ext cx="8686800" cy="338554"/>
          </a:xfrm>
        </p:spPr>
        <p:txBody>
          <a:bodyPr/>
          <a:lstStyle/>
          <a:p>
            <a:r>
              <a:rPr lang="en-IE" dirty="0"/>
              <a:t>Q.47	I’m now going to read out some examples of when you may or may not wash your hands. Thinking of a typical day, how often, if at all, would you wash your hands.</a:t>
            </a:r>
          </a:p>
          <a:p>
            <a:r>
              <a:rPr lang="en-IE" dirty="0"/>
              <a:t>Base:	All ROI Respondents:  502</a:t>
            </a:r>
          </a:p>
        </p:txBody>
      </p:sp>
      <p:sp>
        <p:nvSpPr>
          <p:cNvPr id="15" name="Slide Number Placeholder 3">
            <a:extLst>
              <a:ext uri="{FF2B5EF4-FFF2-40B4-BE49-F238E27FC236}">
                <a16:creationId xmlns:a16="http://schemas.microsoft.com/office/drawing/2014/main" id="{6C77E11E-79CD-40D9-8FBA-CDE58C5F6C81}"/>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33</a:t>
            </a:fld>
            <a:r>
              <a:rPr lang="en-GB" dirty="0"/>
              <a:t> ‒ </a:t>
            </a:r>
          </a:p>
        </p:txBody>
      </p:sp>
      <p:cxnSp>
        <p:nvCxnSpPr>
          <p:cNvPr id="38" name="Straight Connector 35">
            <a:extLst>
              <a:ext uri="{FF2B5EF4-FFF2-40B4-BE49-F238E27FC236}">
                <a16:creationId xmlns:a16="http://schemas.microsoft.com/office/drawing/2014/main" id="{E37FCC7E-5430-4F3D-BCB3-E2A51684E60A}"/>
              </a:ext>
            </a:extLst>
          </p:cNvPr>
          <p:cNvCxnSpPr>
            <a:cxnSpLocks/>
          </p:cNvCxnSpPr>
          <p:nvPr/>
        </p:nvCxnSpPr>
        <p:spPr>
          <a:xfrm rot="5400000" flipV="1">
            <a:off x="6096000" y="-4051324"/>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9" name="Straight Connector 35">
            <a:extLst>
              <a:ext uri="{FF2B5EF4-FFF2-40B4-BE49-F238E27FC236}">
                <a16:creationId xmlns:a16="http://schemas.microsoft.com/office/drawing/2014/main" id="{B6FCA291-E290-4C58-94DE-75D71AA67E84}"/>
              </a:ext>
            </a:extLst>
          </p:cNvPr>
          <p:cNvCxnSpPr>
            <a:cxnSpLocks/>
          </p:cNvCxnSpPr>
          <p:nvPr/>
        </p:nvCxnSpPr>
        <p:spPr>
          <a:xfrm rot="5400000" flipV="1">
            <a:off x="6096000" y="-3626094"/>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0" name="Straight Connector 35">
            <a:extLst>
              <a:ext uri="{FF2B5EF4-FFF2-40B4-BE49-F238E27FC236}">
                <a16:creationId xmlns:a16="http://schemas.microsoft.com/office/drawing/2014/main" id="{9AB12FC5-5C86-4526-AFA9-3B506D669ADF}"/>
              </a:ext>
            </a:extLst>
          </p:cNvPr>
          <p:cNvCxnSpPr>
            <a:cxnSpLocks/>
          </p:cNvCxnSpPr>
          <p:nvPr/>
        </p:nvCxnSpPr>
        <p:spPr>
          <a:xfrm rot="5400000" flipV="1">
            <a:off x="6096000" y="-3200864"/>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1" name="Straight Connector 35">
            <a:extLst>
              <a:ext uri="{FF2B5EF4-FFF2-40B4-BE49-F238E27FC236}">
                <a16:creationId xmlns:a16="http://schemas.microsoft.com/office/drawing/2014/main" id="{52962BBF-EFC7-4FD6-9124-46920E3F8522}"/>
              </a:ext>
            </a:extLst>
          </p:cNvPr>
          <p:cNvCxnSpPr>
            <a:cxnSpLocks/>
          </p:cNvCxnSpPr>
          <p:nvPr/>
        </p:nvCxnSpPr>
        <p:spPr>
          <a:xfrm rot="5400000" flipV="1">
            <a:off x="6096000" y="-2775634"/>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3" name="Straight Connector 35">
            <a:extLst>
              <a:ext uri="{FF2B5EF4-FFF2-40B4-BE49-F238E27FC236}">
                <a16:creationId xmlns:a16="http://schemas.microsoft.com/office/drawing/2014/main" id="{3833240C-6E6A-4AA1-AA38-898502E257AE}"/>
              </a:ext>
            </a:extLst>
          </p:cNvPr>
          <p:cNvCxnSpPr>
            <a:cxnSpLocks/>
          </p:cNvCxnSpPr>
          <p:nvPr/>
        </p:nvCxnSpPr>
        <p:spPr>
          <a:xfrm rot="5400000" flipV="1">
            <a:off x="6096000" y="-1925174"/>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4" name="Straight Connector 35">
            <a:extLst>
              <a:ext uri="{FF2B5EF4-FFF2-40B4-BE49-F238E27FC236}">
                <a16:creationId xmlns:a16="http://schemas.microsoft.com/office/drawing/2014/main" id="{F1AC677D-3478-446B-A70E-355B8605E8BF}"/>
              </a:ext>
            </a:extLst>
          </p:cNvPr>
          <p:cNvCxnSpPr>
            <a:cxnSpLocks/>
          </p:cNvCxnSpPr>
          <p:nvPr/>
        </p:nvCxnSpPr>
        <p:spPr>
          <a:xfrm rot="5400000" flipV="1">
            <a:off x="6096000" y="-2350404"/>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5" name="Straight Connector 35">
            <a:extLst>
              <a:ext uri="{FF2B5EF4-FFF2-40B4-BE49-F238E27FC236}">
                <a16:creationId xmlns:a16="http://schemas.microsoft.com/office/drawing/2014/main" id="{49646F04-7AB2-42CA-A5A5-E802B901F9E4}"/>
              </a:ext>
            </a:extLst>
          </p:cNvPr>
          <p:cNvCxnSpPr>
            <a:cxnSpLocks/>
          </p:cNvCxnSpPr>
          <p:nvPr/>
        </p:nvCxnSpPr>
        <p:spPr>
          <a:xfrm rot="5400000" flipV="1">
            <a:off x="6096000" y="-1499944"/>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 name="Straight Connector 35">
            <a:extLst>
              <a:ext uri="{FF2B5EF4-FFF2-40B4-BE49-F238E27FC236}">
                <a16:creationId xmlns:a16="http://schemas.microsoft.com/office/drawing/2014/main" id="{95562487-B033-4EF7-87A3-D3731138361B}"/>
              </a:ext>
            </a:extLst>
          </p:cNvPr>
          <p:cNvCxnSpPr>
            <a:cxnSpLocks/>
          </p:cNvCxnSpPr>
          <p:nvPr/>
        </p:nvCxnSpPr>
        <p:spPr>
          <a:xfrm rot="5400000" flipV="1">
            <a:off x="6087122" y="-1074714"/>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Straight Connector 35">
            <a:extLst>
              <a:ext uri="{FF2B5EF4-FFF2-40B4-BE49-F238E27FC236}">
                <a16:creationId xmlns:a16="http://schemas.microsoft.com/office/drawing/2014/main" id="{9A187158-E873-404C-9446-81422813A194}"/>
              </a:ext>
            </a:extLst>
          </p:cNvPr>
          <p:cNvCxnSpPr>
            <a:cxnSpLocks/>
          </p:cNvCxnSpPr>
          <p:nvPr/>
        </p:nvCxnSpPr>
        <p:spPr>
          <a:xfrm rot="5400000" flipV="1">
            <a:off x="6096000" y="-649485"/>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5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08383E1-B2D6-4994-A3FA-96DF2CAEE95D}"/>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Frequency Of Washing Hands - NI </a:t>
            </a:r>
          </a:p>
        </p:txBody>
      </p:sp>
      <p:sp>
        <p:nvSpPr>
          <p:cNvPr id="11" name="Text Placeholder 10">
            <a:extLst>
              <a:ext uri="{FF2B5EF4-FFF2-40B4-BE49-F238E27FC236}">
                <a16:creationId xmlns:a16="http://schemas.microsoft.com/office/drawing/2014/main" id="{DFBADC58-0249-4BA4-A1EA-6651DBACF072}"/>
              </a:ext>
            </a:extLst>
          </p:cNvPr>
          <p:cNvSpPr>
            <a:spLocks noGrp="1"/>
          </p:cNvSpPr>
          <p:nvPr>
            <p:ph type="body" sz="quarter" idx="17"/>
          </p:nvPr>
        </p:nvSpPr>
        <p:spPr>
          <a:xfrm>
            <a:off x="506896" y="5909846"/>
            <a:ext cx="8686800" cy="338554"/>
          </a:xfrm>
        </p:spPr>
        <p:txBody>
          <a:bodyPr/>
          <a:lstStyle/>
          <a:p>
            <a:r>
              <a:rPr lang="en-IE" dirty="0"/>
              <a:t>Q.47	I’m now going to read out some examples of when you may or may not wash your hands. Thinking of a typical day, how often, if at all, would you wash your hands.</a:t>
            </a:r>
          </a:p>
          <a:p>
            <a:r>
              <a:rPr lang="en-IE" dirty="0"/>
              <a:t>Base:	All NI Respondents:  301</a:t>
            </a:r>
          </a:p>
        </p:txBody>
      </p:sp>
      <p:sp>
        <p:nvSpPr>
          <p:cNvPr id="15" name="Slide Number Placeholder 3">
            <a:extLst>
              <a:ext uri="{FF2B5EF4-FFF2-40B4-BE49-F238E27FC236}">
                <a16:creationId xmlns:a16="http://schemas.microsoft.com/office/drawing/2014/main" id="{09562B87-0439-4A1C-8CAB-3BCE740DA2C1}"/>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34</a:t>
            </a:fld>
            <a:r>
              <a:rPr lang="en-GB" dirty="0"/>
              <a:t> ‒ </a:t>
            </a:r>
          </a:p>
        </p:txBody>
      </p:sp>
      <p:graphicFrame>
        <p:nvGraphicFramePr>
          <p:cNvPr id="16" name="Table 15">
            <a:extLst>
              <a:ext uri="{FF2B5EF4-FFF2-40B4-BE49-F238E27FC236}">
                <a16:creationId xmlns:a16="http://schemas.microsoft.com/office/drawing/2014/main" id="{BCA3E2B5-39B9-4781-9A55-14591E9A5F38}"/>
              </a:ext>
            </a:extLst>
          </p:cNvPr>
          <p:cNvGraphicFramePr>
            <a:graphicFrameLocks noGrp="1"/>
          </p:cNvGraphicFramePr>
          <p:nvPr>
            <p:extLst>
              <p:ext uri="{D42A27DB-BD31-4B8C-83A1-F6EECF244321}">
                <p14:modId xmlns:p14="http://schemas.microsoft.com/office/powerpoint/2010/main" val="3157186030"/>
              </p:ext>
            </p:extLst>
          </p:nvPr>
        </p:nvGraphicFramePr>
        <p:xfrm>
          <a:off x="1023671" y="1219198"/>
          <a:ext cx="10144658" cy="4697788"/>
        </p:xfrm>
        <a:graphic>
          <a:graphicData uri="http://schemas.openxmlformats.org/drawingml/2006/table">
            <a:tbl>
              <a:tblPr firstRow="1" bandRow="1">
                <a:tableStyleId>{93296810-A885-4BE3-A3E7-6D5BEEA58F35}</a:tableStyleId>
              </a:tblPr>
              <a:tblGrid>
                <a:gridCol w="3292793">
                  <a:extLst>
                    <a:ext uri="{9D8B030D-6E8A-4147-A177-3AD203B41FA5}">
                      <a16:colId xmlns:a16="http://schemas.microsoft.com/office/drawing/2014/main" val="932369661"/>
                    </a:ext>
                  </a:extLst>
                </a:gridCol>
                <a:gridCol w="1661980">
                  <a:extLst>
                    <a:ext uri="{9D8B030D-6E8A-4147-A177-3AD203B41FA5}">
                      <a16:colId xmlns:a16="http://schemas.microsoft.com/office/drawing/2014/main" val="1825183760"/>
                    </a:ext>
                  </a:extLst>
                </a:gridCol>
                <a:gridCol w="1000291">
                  <a:extLst>
                    <a:ext uri="{9D8B030D-6E8A-4147-A177-3AD203B41FA5}">
                      <a16:colId xmlns:a16="http://schemas.microsoft.com/office/drawing/2014/main" val="521166831"/>
                    </a:ext>
                  </a:extLst>
                </a:gridCol>
                <a:gridCol w="1175954">
                  <a:extLst>
                    <a:ext uri="{9D8B030D-6E8A-4147-A177-3AD203B41FA5}">
                      <a16:colId xmlns:a16="http://schemas.microsoft.com/office/drawing/2014/main" val="548996568"/>
                    </a:ext>
                  </a:extLst>
                </a:gridCol>
                <a:gridCol w="824629">
                  <a:extLst>
                    <a:ext uri="{9D8B030D-6E8A-4147-A177-3AD203B41FA5}">
                      <a16:colId xmlns:a16="http://schemas.microsoft.com/office/drawing/2014/main" val="72086530"/>
                    </a:ext>
                  </a:extLst>
                </a:gridCol>
                <a:gridCol w="1000291">
                  <a:extLst>
                    <a:ext uri="{9D8B030D-6E8A-4147-A177-3AD203B41FA5}">
                      <a16:colId xmlns:a16="http://schemas.microsoft.com/office/drawing/2014/main" val="1201058156"/>
                    </a:ext>
                  </a:extLst>
                </a:gridCol>
                <a:gridCol w="1188720">
                  <a:extLst>
                    <a:ext uri="{9D8B030D-6E8A-4147-A177-3AD203B41FA5}">
                      <a16:colId xmlns:a16="http://schemas.microsoft.com/office/drawing/2014/main" val="2174468862"/>
                    </a:ext>
                  </a:extLst>
                </a:gridCol>
              </a:tblGrid>
              <a:tr h="219605">
                <a:tc>
                  <a:txBody>
                    <a:bodyPr/>
                    <a:lstStyle/>
                    <a:p>
                      <a:pPr marL="0" marR="0" algn="just">
                        <a:lnSpc>
                          <a:spcPct val="100000"/>
                        </a:lnSpc>
                        <a:spcBef>
                          <a:spcPts val="0"/>
                        </a:spcBef>
                        <a:spcAft>
                          <a:spcPts val="0"/>
                        </a:spcAft>
                      </a:pP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chemeClr val="accent6">
                        <a:lumMod val="90000"/>
                      </a:schemeClr>
                    </a:solidFill>
                  </a:tcPr>
                </a:tc>
                <a:tc>
                  <a:txBody>
                    <a:bodyPr/>
                    <a:lstStyle/>
                    <a:p>
                      <a:pPr marL="0" marR="0" algn="just">
                        <a:lnSpc>
                          <a:spcPct val="100000"/>
                        </a:lnSpc>
                        <a:spcBef>
                          <a:spcPts val="0"/>
                        </a:spcBef>
                        <a:spcAft>
                          <a:spcPts val="0"/>
                        </a:spcAft>
                      </a:pP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lnB w="38100" cap="flat" cmpd="sng" algn="ctr">
                      <a:noFill/>
                      <a:prstDash val="solid"/>
                      <a:round/>
                      <a:headEnd type="none" w="med" len="med"/>
                      <a:tailEnd type="none" w="med" len="med"/>
                    </a:lnB>
                    <a:solidFill>
                      <a:schemeClr val="accent6">
                        <a:lumMod val="90000"/>
                      </a:schemeClr>
                    </a:solidFill>
                  </a:tcPr>
                </a:tc>
                <a:tc>
                  <a:txBody>
                    <a:bodyPr/>
                    <a:lstStyle/>
                    <a:p>
                      <a:pPr marL="0" marR="0" algn="ctr">
                        <a:lnSpc>
                          <a:spcPct val="100000"/>
                        </a:lnSpc>
                        <a:spcBef>
                          <a:spcPts val="0"/>
                        </a:spcBef>
                        <a:spcAft>
                          <a:spcPts val="0"/>
                        </a:spcAft>
                      </a:pPr>
                      <a:r>
                        <a:rPr lang="pt-BR" sz="1400" b="1" dirty="0">
                          <a:solidFill>
                            <a:schemeClr val="bg1"/>
                          </a:solidFill>
                          <a:effectLst/>
                          <a:latin typeface="HelveticaNeueLT Std Lt Cn" panose="020B0406020202030204" charset="0"/>
                        </a:rPr>
                        <a:t>Always</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B w="38100" cap="flat" cmpd="sng" algn="ctr">
                      <a:noFill/>
                      <a:prstDash val="solid"/>
                      <a:round/>
                      <a:headEnd type="none" w="med" len="med"/>
                      <a:tailEnd type="none" w="med" len="med"/>
                    </a:lnB>
                    <a:solidFill>
                      <a:schemeClr val="accent6">
                        <a:lumMod val="90000"/>
                      </a:schemeClr>
                    </a:solidFill>
                  </a:tcPr>
                </a:tc>
                <a:tc>
                  <a:txBody>
                    <a:bodyPr/>
                    <a:lstStyle/>
                    <a:p>
                      <a:pPr marL="0" marR="0" algn="ctr">
                        <a:lnSpc>
                          <a:spcPct val="100000"/>
                        </a:lnSpc>
                        <a:spcBef>
                          <a:spcPts val="0"/>
                        </a:spcBef>
                        <a:spcAft>
                          <a:spcPts val="0"/>
                        </a:spcAft>
                      </a:pPr>
                      <a:r>
                        <a:rPr lang="pt-BR" sz="1400" b="1" dirty="0">
                          <a:solidFill>
                            <a:schemeClr val="bg1"/>
                          </a:solidFill>
                          <a:effectLst/>
                          <a:latin typeface="HelveticaNeueLT Std Lt Cn" panose="020B0406020202030204" charset="0"/>
                        </a:rPr>
                        <a:t>Sometimes</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B w="38100" cap="flat" cmpd="sng" algn="ctr">
                      <a:noFill/>
                      <a:prstDash val="solid"/>
                      <a:round/>
                      <a:headEnd type="none" w="med" len="med"/>
                      <a:tailEnd type="none" w="med" len="med"/>
                    </a:lnB>
                    <a:solidFill>
                      <a:schemeClr val="accent6">
                        <a:lumMod val="90000"/>
                      </a:schemeClr>
                    </a:solidFill>
                  </a:tcPr>
                </a:tc>
                <a:tc>
                  <a:txBody>
                    <a:bodyPr/>
                    <a:lstStyle/>
                    <a:p>
                      <a:pPr marL="0" marR="0" algn="ctr">
                        <a:lnSpc>
                          <a:spcPct val="100000"/>
                        </a:lnSpc>
                        <a:spcBef>
                          <a:spcPts val="0"/>
                        </a:spcBef>
                        <a:spcAft>
                          <a:spcPts val="0"/>
                        </a:spcAft>
                      </a:pPr>
                      <a:r>
                        <a:rPr lang="pt-BR" sz="1400" b="1" dirty="0">
                          <a:solidFill>
                            <a:schemeClr val="bg1"/>
                          </a:solidFill>
                          <a:effectLst/>
                          <a:latin typeface="HelveticaNeueLT Std Lt Cn" panose="020B0406020202030204" charset="0"/>
                        </a:rPr>
                        <a:t>Seldom</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B w="38100" cap="flat" cmpd="sng" algn="ctr">
                      <a:noFill/>
                      <a:prstDash val="solid"/>
                      <a:round/>
                      <a:headEnd type="none" w="med" len="med"/>
                      <a:tailEnd type="none" w="med" len="med"/>
                    </a:lnB>
                    <a:solidFill>
                      <a:schemeClr val="accent6">
                        <a:lumMod val="90000"/>
                      </a:schemeClr>
                    </a:solidFill>
                  </a:tcPr>
                </a:tc>
                <a:tc>
                  <a:txBody>
                    <a:bodyPr/>
                    <a:lstStyle/>
                    <a:p>
                      <a:pPr marL="0" marR="0" algn="ctr">
                        <a:lnSpc>
                          <a:spcPct val="100000"/>
                        </a:lnSpc>
                        <a:spcBef>
                          <a:spcPts val="0"/>
                        </a:spcBef>
                        <a:spcAft>
                          <a:spcPts val="0"/>
                        </a:spcAft>
                      </a:pPr>
                      <a:r>
                        <a:rPr lang="pt-BR" sz="1400" b="1" dirty="0">
                          <a:solidFill>
                            <a:schemeClr val="bg1"/>
                          </a:solidFill>
                          <a:effectLst/>
                          <a:latin typeface="HelveticaNeueLT Std Lt Cn" panose="020B0406020202030204" charset="0"/>
                        </a:rPr>
                        <a:t>Never</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B w="38100" cap="flat" cmpd="sng" algn="ctr">
                      <a:noFill/>
                      <a:prstDash val="solid"/>
                      <a:round/>
                      <a:headEnd type="none" w="med" len="med"/>
                      <a:tailEnd type="none" w="med" len="med"/>
                    </a:lnB>
                    <a:solidFill>
                      <a:schemeClr val="accent6">
                        <a:lumMod val="90000"/>
                      </a:schemeClr>
                    </a:solidFill>
                  </a:tcPr>
                </a:tc>
                <a:tc>
                  <a:txBody>
                    <a:bodyPr/>
                    <a:lstStyle/>
                    <a:p>
                      <a:pPr marL="0" marR="0" algn="ctr">
                        <a:lnSpc>
                          <a:spcPct val="100000"/>
                        </a:lnSpc>
                        <a:spcBef>
                          <a:spcPts val="0"/>
                        </a:spcBef>
                        <a:spcAft>
                          <a:spcPts val="0"/>
                        </a:spcAft>
                      </a:pPr>
                      <a:r>
                        <a:rPr lang="pt-BR" sz="1400" b="1" dirty="0">
                          <a:solidFill>
                            <a:schemeClr val="bg1"/>
                          </a:solidFill>
                          <a:effectLst/>
                          <a:latin typeface="HelveticaNeueLT Std Lt Cn" panose="020B0406020202030204" charset="0"/>
                        </a:rPr>
                        <a:t>Don’t know</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B w="38100" cap="flat" cmpd="sng" algn="ctr">
                      <a:noFill/>
                      <a:prstDash val="solid"/>
                      <a:round/>
                      <a:headEnd type="none" w="med" len="med"/>
                      <a:tailEnd type="none" w="med" len="med"/>
                    </a:lnB>
                    <a:solidFill>
                      <a:schemeClr val="accent6">
                        <a:lumMod val="90000"/>
                      </a:schemeClr>
                    </a:solidFill>
                  </a:tcPr>
                </a:tc>
                <a:extLst>
                  <a:ext uri="{0D108BD9-81ED-4DB2-BD59-A6C34878D82A}">
                    <a16:rowId xmlns:a16="http://schemas.microsoft.com/office/drawing/2014/main" val="972926652"/>
                  </a:ext>
                </a:extLst>
              </a:tr>
              <a:tr h="219605">
                <a:tc>
                  <a:txBody>
                    <a:bodyPr/>
                    <a:lstStyle/>
                    <a:p>
                      <a:pPr marL="0" marR="0" algn="just">
                        <a:lnSpc>
                          <a:spcPct val="100000"/>
                        </a:lnSpc>
                        <a:spcBef>
                          <a:spcPts val="0"/>
                        </a:spcBef>
                        <a:spcAft>
                          <a:spcPts val="0"/>
                        </a:spcAft>
                      </a:pP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accent6">
                        <a:lumMod val="90000"/>
                      </a:schemeClr>
                    </a:solidFill>
                  </a:tcPr>
                </a:tc>
                <a:tc>
                  <a:txBody>
                    <a:bodyPr/>
                    <a:lstStyle/>
                    <a:p>
                      <a:pPr marL="0" marR="0" algn="just">
                        <a:lnSpc>
                          <a:spcPct val="100000"/>
                        </a:lnSpc>
                        <a:spcBef>
                          <a:spcPts val="0"/>
                        </a:spcBef>
                        <a:spcAft>
                          <a:spcPts val="0"/>
                        </a:spcAft>
                      </a:pP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accent6">
                        <a:lumMod val="90000"/>
                      </a:schemeClr>
                    </a:solidFill>
                  </a:tcPr>
                </a:tc>
                <a:tc>
                  <a:txBody>
                    <a:bodyPr/>
                    <a:lstStyle/>
                    <a:p>
                      <a:pPr marL="0" marR="0" algn="ctr">
                        <a:lnSpc>
                          <a:spcPct val="10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t>
                      </a:r>
                    </a:p>
                  </a:txBody>
                  <a:tcPr marT="0" marB="0" anchor="ctr">
                    <a:lnT w="38100" cap="flat" cmpd="sng" algn="ctr">
                      <a:noFill/>
                      <a:prstDash val="solid"/>
                      <a:round/>
                      <a:headEnd type="none" w="med" len="med"/>
                      <a:tailEnd type="none" w="med" len="med"/>
                    </a:lnT>
                    <a:solidFill>
                      <a:schemeClr val="accent6">
                        <a:lumMod val="90000"/>
                      </a:schemeClr>
                    </a:solidFill>
                  </a:tcPr>
                </a:tc>
                <a:tc>
                  <a:txBody>
                    <a:bodyPr/>
                    <a:lstStyle/>
                    <a:p>
                      <a:pPr marL="0" marR="0" algn="ctr">
                        <a:lnSpc>
                          <a:spcPct val="10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t>
                      </a:r>
                    </a:p>
                  </a:txBody>
                  <a:tcPr marT="0" marB="0" anchor="ctr">
                    <a:lnT w="38100" cap="flat" cmpd="sng" algn="ctr">
                      <a:noFill/>
                      <a:prstDash val="solid"/>
                      <a:round/>
                      <a:headEnd type="none" w="med" len="med"/>
                      <a:tailEnd type="none" w="med" len="med"/>
                    </a:lnT>
                    <a:solidFill>
                      <a:schemeClr val="accent6">
                        <a:lumMod val="90000"/>
                      </a:schemeClr>
                    </a:solidFill>
                  </a:tcPr>
                </a:tc>
                <a:tc>
                  <a:txBody>
                    <a:bodyPr/>
                    <a:lstStyle/>
                    <a:p>
                      <a:pPr marL="0" marR="0" algn="ctr">
                        <a:lnSpc>
                          <a:spcPct val="10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t>
                      </a:r>
                    </a:p>
                  </a:txBody>
                  <a:tcPr marT="0" marB="0" anchor="ctr">
                    <a:lnT w="38100" cap="flat" cmpd="sng" algn="ctr">
                      <a:noFill/>
                      <a:prstDash val="solid"/>
                      <a:round/>
                      <a:headEnd type="none" w="med" len="med"/>
                      <a:tailEnd type="none" w="med" len="med"/>
                    </a:lnT>
                    <a:solidFill>
                      <a:schemeClr val="accent6">
                        <a:lumMod val="90000"/>
                      </a:schemeClr>
                    </a:solidFill>
                  </a:tcPr>
                </a:tc>
                <a:tc>
                  <a:txBody>
                    <a:bodyPr/>
                    <a:lstStyle/>
                    <a:p>
                      <a:pPr marL="0" marR="0" algn="ctr">
                        <a:lnSpc>
                          <a:spcPct val="10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t>
                      </a:r>
                    </a:p>
                  </a:txBody>
                  <a:tcPr marT="0" marB="0" anchor="ctr">
                    <a:lnT w="38100" cap="flat" cmpd="sng" algn="ctr">
                      <a:noFill/>
                      <a:prstDash val="solid"/>
                      <a:round/>
                      <a:headEnd type="none" w="med" len="med"/>
                      <a:tailEnd type="none" w="med" len="med"/>
                    </a:lnT>
                    <a:solidFill>
                      <a:schemeClr val="accent6">
                        <a:lumMod val="90000"/>
                      </a:schemeClr>
                    </a:solidFill>
                  </a:tcPr>
                </a:tc>
                <a:tc>
                  <a:txBody>
                    <a:bodyPr/>
                    <a:lstStyle/>
                    <a:p>
                      <a:pPr marL="0" marR="0" algn="ctr">
                        <a:lnSpc>
                          <a:spcPct val="10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t>
                      </a:r>
                    </a:p>
                  </a:txBody>
                  <a:tcPr marT="0" marB="0" anchor="ctr">
                    <a:lnT w="38100" cap="flat" cmpd="sng" algn="ctr">
                      <a:noFill/>
                      <a:prstDash val="solid"/>
                      <a:round/>
                      <a:headEnd type="none" w="med" len="med"/>
                      <a:tailEnd type="none" w="med" len="med"/>
                    </a:lnT>
                    <a:solidFill>
                      <a:schemeClr val="accent6">
                        <a:lumMod val="90000"/>
                      </a:schemeClr>
                    </a:solidFill>
                  </a:tcPr>
                </a:tc>
                <a:extLst>
                  <a:ext uri="{0D108BD9-81ED-4DB2-BD59-A6C34878D82A}">
                    <a16:rowId xmlns:a16="http://schemas.microsoft.com/office/drawing/2014/main" val="1397816767"/>
                  </a:ext>
                </a:extLst>
              </a:tr>
              <a:tr h="212572">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After using the toilet</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6">
                        <a:lumMod val="90000"/>
                      </a:schemeClr>
                    </a:solidFill>
                  </a:tcPr>
                </a:tc>
                <a:tc>
                  <a:txBody>
                    <a:bodyPr/>
                    <a:lstStyle/>
                    <a:p>
                      <a:pPr marL="0" marR="0">
                        <a:lnSpc>
                          <a:spcPct val="10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fontAlgn="b"/>
                      <a:r>
                        <a:rPr lang="en-IE" sz="1400" b="1" i="0" u="none" strike="noStrike" dirty="0">
                          <a:solidFill>
                            <a:schemeClr val="bg1">
                              <a:lumMod val="50000"/>
                            </a:schemeClr>
                          </a:solidFill>
                          <a:effectLst/>
                          <a:latin typeface="HelveticaNeueLT Std Lt Cn" panose="020B0406020202030204" charset="0"/>
                        </a:rPr>
                        <a:t>94</a:t>
                      </a:r>
                    </a:p>
                  </a:txBody>
                  <a:tcPr marL="6350" marR="6350" marT="6350" marB="0" anchor="b">
                    <a:solidFill>
                      <a:srgbClr val="91C2FF">
                        <a:alpha val="20000"/>
                      </a:srgbClr>
                    </a:solidFill>
                  </a:tcPr>
                </a:tc>
                <a:tc>
                  <a:txBody>
                    <a:bodyPr/>
                    <a:lstStyle/>
                    <a:p>
                      <a:pPr algn="ctr" fontAlgn="b"/>
                      <a:r>
                        <a:rPr lang="en-IE" sz="1400" b="1" i="0" u="none" strike="noStrike" dirty="0">
                          <a:solidFill>
                            <a:schemeClr val="bg1">
                              <a:lumMod val="50000"/>
                            </a:schemeClr>
                          </a:solidFill>
                          <a:effectLst/>
                          <a:latin typeface="HelveticaNeueLT Std Lt Cn" panose="020B0406020202030204" charset="0"/>
                        </a:rPr>
                        <a:t>3</a:t>
                      </a:r>
                    </a:p>
                  </a:txBody>
                  <a:tcPr marL="6350" marR="6350" marT="6350" marB="0" anchor="b">
                    <a:solidFill>
                      <a:srgbClr val="91C2FF">
                        <a:alpha val="20000"/>
                      </a:srgbClr>
                    </a:solidFill>
                  </a:tcPr>
                </a:tc>
                <a:tc>
                  <a:txBody>
                    <a:bodyPr/>
                    <a:lstStyle/>
                    <a:p>
                      <a:pPr algn="ctr" fontAlgn="b"/>
                      <a:r>
                        <a:rPr lang="en-IE" sz="1400" b="1" i="0" u="none" strike="noStrike" dirty="0">
                          <a:solidFill>
                            <a:schemeClr val="bg1">
                              <a:lumMod val="50000"/>
                            </a:schemeClr>
                          </a:solidFill>
                          <a:effectLst/>
                          <a:latin typeface="HelveticaNeueLT Std Lt Cn" panose="020B0406020202030204" charset="0"/>
                        </a:rPr>
                        <a:t>1</a:t>
                      </a:r>
                    </a:p>
                  </a:txBody>
                  <a:tcPr marL="6350" marR="6350" marT="6350" marB="0" anchor="b">
                    <a:solidFill>
                      <a:srgbClr val="91C2FF">
                        <a:alpha val="20000"/>
                      </a:srgbClr>
                    </a:solidFill>
                  </a:tcPr>
                </a:tc>
                <a:tc>
                  <a:txBody>
                    <a:bodyPr/>
                    <a:lstStyle/>
                    <a:p>
                      <a:pPr algn="ctr" fontAlgn="b"/>
                      <a:r>
                        <a:rPr lang="en-IE" sz="1400" b="1" i="0" u="none" strike="noStrike" dirty="0">
                          <a:solidFill>
                            <a:schemeClr val="bg1">
                              <a:lumMod val="50000"/>
                            </a:schemeClr>
                          </a:solidFill>
                          <a:effectLst/>
                          <a:latin typeface="HelveticaNeueLT Std Lt Cn" panose="020B0406020202030204" charset="0"/>
                        </a:rPr>
                        <a:t>1</a:t>
                      </a:r>
                    </a:p>
                  </a:txBody>
                  <a:tcPr marL="6350" marR="6350" marT="6350" marB="0" anchor="b">
                    <a:solidFill>
                      <a:srgbClr val="91C2FF">
                        <a:alpha val="20000"/>
                      </a:srgbClr>
                    </a:solidFill>
                  </a:tcPr>
                </a:tc>
                <a:tc>
                  <a:txBody>
                    <a:bodyPr/>
                    <a:lstStyle/>
                    <a:p>
                      <a:pPr algn="ctr" fontAlgn="b"/>
                      <a:r>
                        <a:rPr lang="en-IE" sz="1400" b="1" i="0" u="none" strike="noStrike" dirty="0">
                          <a:solidFill>
                            <a:schemeClr val="bg1">
                              <a:lumMod val="50000"/>
                            </a:schemeClr>
                          </a:solidFill>
                          <a:effectLst/>
                          <a:latin typeface="HelveticaNeueLT Std Lt Cn" panose="020B0406020202030204" charset="0"/>
                        </a:rPr>
                        <a:t>*</a:t>
                      </a:r>
                    </a:p>
                  </a:txBody>
                  <a:tcPr marL="6350" marR="6350" marT="6350" marB="0" anchor="b">
                    <a:solidFill>
                      <a:srgbClr val="91C2FF">
                        <a:alpha val="20000"/>
                      </a:srgbClr>
                    </a:solidFill>
                  </a:tcPr>
                </a:tc>
                <a:extLst>
                  <a:ext uri="{0D108BD9-81ED-4DB2-BD59-A6C34878D82A}">
                    <a16:rowId xmlns:a16="http://schemas.microsoft.com/office/drawing/2014/main" val="80454846"/>
                  </a:ext>
                </a:extLst>
              </a:tr>
              <a:tr h="212572">
                <a:tc vMerge="1">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98</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a:t>
                      </a:r>
                    </a:p>
                  </a:txBody>
                  <a:tcPr marL="6350" marR="6350" marT="6350" marB="0" anchor="b">
                    <a:solidFill>
                      <a:srgbClr val="91C2FF">
                        <a:alpha val="20000"/>
                      </a:srgbClr>
                    </a:solidFill>
                  </a:tcPr>
                </a:tc>
                <a:extLst>
                  <a:ext uri="{0D108BD9-81ED-4DB2-BD59-A6C34878D82A}">
                    <a16:rowId xmlns:a16="http://schemas.microsoft.com/office/drawing/2014/main" val="1157343050"/>
                  </a:ext>
                </a:extLst>
              </a:tr>
              <a:tr h="212572">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After handling raw meat</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6">
                        <a:lumMod val="90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91</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3</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3</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2</a:t>
                      </a:r>
                    </a:p>
                  </a:txBody>
                  <a:tcPr marL="6350" marR="9144" marT="0" marB="0" anchor="b">
                    <a:solidFill>
                      <a:srgbClr val="91C2FF">
                        <a:alpha val="20000"/>
                      </a:srgbClr>
                    </a:solidFill>
                  </a:tcPr>
                </a:tc>
                <a:extLst>
                  <a:ext uri="{0D108BD9-81ED-4DB2-BD59-A6C34878D82A}">
                    <a16:rowId xmlns:a16="http://schemas.microsoft.com/office/drawing/2014/main" val="3115770136"/>
                  </a:ext>
                </a:extLst>
              </a:tr>
              <a:tr h="212572">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95</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3</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a:t>
                      </a:r>
                    </a:p>
                  </a:txBody>
                  <a:tcPr marL="6350" marR="6350" marT="6350" marB="0" anchor="b">
                    <a:solidFill>
                      <a:srgbClr val="91C2FF">
                        <a:alpha val="20000"/>
                      </a:srgbClr>
                    </a:solidFill>
                  </a:tcPr>
                </a:tc>
                <a:extLst>
                  <a:ext uri="{0D108BD9-81ED-4DB2-BD59-A6C34878D82A}">
                    <a16:rowId xmlns:a16="http://schemas.microsoft.com/office/drawing/2014/main" val="483239571"/>
                  </a:ext>
                </a:extLst>
              </a:tr>
              <a:tr h="212572">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Before handling cooked meat </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6">
                        <a:lumMod val="90000"/>
                      </a:schemeClr>
                    </a:solidFill>
                  </a:tcPr>
                </a:tc>
                <a:tc>
                  <a:txBody>
                    <a:bodyPr/>
                    <a:lstStyle/>
                    <a:p>
                      <a:pPr marL="0" marR="0">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74</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14</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5</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5</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a:t>
                      </a:r>
                    </a:p>
                  </a:txBody>
                  <a:tcPr marL="6350" marR="6350" marT="6350" marB="0" anchor="b">
                    <a:solidFill>
                      <a:srgbClr val="91C2FF">
                        <a:alpha val="20000"/>
                      </a:srgbClr>
                    </a:solidFill>
                  </a:tcPr>
                </a:tc>
                <a:extLst>
                  <a:ext uri="{0D108BD9-81ED-4DB2-BD59-A6C34878D82A}">
                    <a16:rowId xmlns:a16="http://schemas.microsoft.com/office/drawing/2014/main" val="3532074913"/>
                  </a:ext>
                </a:extLst>
              </a:tr>
              <a:tr h="212572">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83</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10</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3</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3</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a:t>
                      </a:r>
                    </a:p>
                  </a:txBody>
                  <a:tcPr marL="6350" marR="6350" marT="6350" marB="0" anchor="b">
                    <a:solidFill>
                      <a:srgbClr val="91C2FF">
                        <a:alpha val="20000"/>
                      </a:srgbClr>
                    </a:solidFill>
                  </a:tcPr>
                </a:tc>
                <a:extLst>
                  <a:ext uri="{0D108BD9-81ED-4DB2-BD59-A6C34878D82A}">
                    <a16:rowId xmlns:a16="http://schemas.microsoft.com/office/drawing/2014/main" val="1950111764"/>
                  </a:ext>
                </a:extLst>
              </a:tr>
              <a:tr h="212572">
                <a:tc rowSpan="2">
                  <a:txBody>
                    <a:bodyPr/>
                    <a:lstStyle/>
                    <a:p>
                      <a:pPr marL="0" marR="0">
                        <a:lnSpc>
                          <a:spcPct val="9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After contact with pets/animals</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6">
                        <a:lumMod val="90000"/>
                      </a:schemeClr>
                    </a:solidFill>
                  </a:tcPr>
                </a:tc>
                <a:tc>
                  <a:txBody>
                    <a:bodyPr/>
                    <a:lstStyle/>
                    <a:p>
                      <a:pPr marL="0" marR="0">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67</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17</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7</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7</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2</a:t>
                      </a:r>
                    </a:p>
                  </a:txBody>
                  <a:tcPr marL="6350" marR="6350" marT="6350" marB="0" anchor="b">
                    <a:solidFill>
                      <a:srgbClr val="91C2FF">
                        <a:alpha val="20000"/>
                      </a:srgbClr>
                    </a:solidFill>
                  </a:tcPr>
                </a:tc>
                <a:extLst>
                  <a:ext uri="{0D108BD9-81ED-4DB2-BD59-A6C34878D82A}">
                    <a16:rowId xmlns:a16="http://schemas.microsoft.com/office/drawing/2014/main" val="3946849784"/>
                  </a:ext>
                </a:extLst>
              </a:tr>
              <a:tr h="212572">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72</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17</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4</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6</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a:t>
                      </a:r>
                    </a:p>
                  </a:txBody>
                  <a:tcPr marL="6350" marR="6350" marT="6350" marB="0" anchor="b">
                    <a:solidFill>
                      <a:srgbClr val="91C2FF">
                        <a:alpha val="20000"/>
                      </a:srgbClr>
                    </a:solidFill>
                  </a:tcPr>
                </a:tc>
                <a:extLst>
                  <a:ext uri="{0D108BD9-81ED-4DB2-BD59-A6C34878D82A}">
                    <a16:rowId xmlns:a16="http://schemas.microsoft.com/office/drawing/2014/main" val="2466997054"/>
                  </a:ext>
                </a:extLst>
              </a:tr>
              <a:tr h="212572">
                <a:tc rowSpan="2">
                  <a:txBody>
                    <a:bodyPr/>
                    <a:lstStyle/>
                    <a:p>
                      <a:pPr marL="0" marR="0">
                        <a:lnSpc>
                          <a:spcPct val="9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Before eating </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6">
                        <a:lumMod val="90000"/>
                      </a:schemeClr>
                    </a:solidFill>
                  </a:tcPr>
                </a:tc>
                <a:tc>
                  <a:txBody>
                    <a:bodyPr/>
                    <a:lstStyle/>
                    <a:p>
                      <a:pPr marL="0" marR="0">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57</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27</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9</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6</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a:t>
                      </a:r>
                    </a:p>
                  </a:txBody>
                  <a:tcPr marL="6350" marR="6350" marT="6350" marB="0" anchor="b">
                    <a:solidFill>
                      <a:srgbClr val="91C2FF">
                        <a:alpha val="20000"/>
                      </a:srgbClr>
                    </a:solidFill>
                  </a:tcPr>
                </a:tc>
                <a:extLst>
                  <a:ext uri="{0D108BD9-81ED-4DB2-BD59-A6C34878D82A}">
                    <a16:rowId xmlns:a16="http://schemas.microsoft.com/office/drawing/2014/main" val="2089737751"/>
                  </a:ext>
                </a:extLst>
              </a:tr>
              <a:tr h="212572">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61</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23</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7</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9</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a:t>
                      </a:r>
                    </a:p>
                  </a:txBody>
                  <a:tcPr marL="6350" marR="6350" marT="6350" marB="0" anchor="b">
                    <a:solidFill>
                      <a:srgbClr val="91C2FF">
                        <a:alpha val="20000"/>
                      </a:srgbClr>
                    </a:solidFill>
                  </a:tcPr>
                </a:tc>
                <a:extLst>
                  <a:ext uri="{0D108BD9-81ED-4DB2-BD59-A6C34878D82A}">
                    <a16:rowId xmlns:a16="http://schemas.microsoft.com/office/drawing/2014/main" val="2945715741"/>
                  </a:ext>
                </a:extLst>
              </a:tr>
              <a:tr h="212572">
                <a:tc rowSpan="2">
                  <a:txBody>
                    <a:bodyPr/>
                    <a:lstStyle/>
                    <a:p>
                      <a:pPr marL="0" marR="0">
                        <a:lnSpc>
                          <a:spcPct val="9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When you sneeze or blow your nose</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6">
                        <a:lumMod val="90000"/>
                      </a:schemeClr>
                    </a:solidFill>
                  </a:tcPr>
                </a:tc>
                <a:tc>
                  <a:txBody>
                    <a:bodyPr/>
                    <a:lstStyle/>
                    <a:p>
                      <a:pPr marL="0" marR="0">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44</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32</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13</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11</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a:t>
                      </a:r>
                    </a:p>
                  </a:txBody>
                  <a:tcPr marL="6350" marR="6350" marT="6350" marB="0" anchor="b">
                    <a:solidFill>
                      <a:srgbClr val="91C2FF">
                        <a:alpha val="20000"/>
                      </a:srgbClr>
                    </a:solidFill>
                  </a:tcPr>
                </a:tc>
                <a:extLst>
                  <a:ext uri="{0D108BD9-81ED-4DB2-BD59-A6C34878D82A}">
                    <a16:rowId xmlns:a16="http://schemas.microsoft.com/office/drawing/2014/main" val="3440349875"/>
                  </a:ext>
                </a:extLst>
              </a:tr>
              <a:tr h="212572">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41</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31</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13</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15</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a:t>
                      </a:r>
                    </a:p>
                  </a:txBody>
                  <a:tcPr marL="6350" marR="6350" marT="6350" marB="0" anchor="b">
                    <a:solidFill>
                      <a:srgbClr val="91C2FF">
                        <a:alpha val="20000"/>
                      </a:srgbClr>
                    </a:solidFill>
                  </a:tcPr>
                </a:tc>
                <a:extLst>
                  <a:ext uri="{0D108BD9-81ED-4DB2-BD59-A6C34878D82A}">
                    <a16:rowId xmlns:a16="http://schemas.microsoft.com/office/drawing/2014/main" val="3845238772"/>
                  </a:ext>
                </a:extLst>
              </a:tr>
              <a:tr h="212572">
                <a:tc rowSpan="2">
                  <a:txBody>
                    <a:bodyPr/>
                    <a:lstStyle/>
                    <a:p>
                      <a:pPr marL="0" marR="0">
                        <a:lnSpc>
                          <a:spcPct val="9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When you arrive home</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6">
                        <a:lumMod val="90000"/>
                      </a:schemeClr>
                    </a:solidFill>
                  </a:tcPr>
                </a:tc>
                <a:tc>
                  <a:txBody>
                    <a:bodyPr/>
                    <a:lstStyle/>
                    <a:p>
                      <a:pPr marL="0" marR="0">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42</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28</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12</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18</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a:t>
                      </a:r>
                    </a:p>
                  </a:txBody>
                  <a:tcPr marL="6350" marR="6350" marT="6350" marB="0" anchor="b">
                    <a:solidFill>
                      <a:srgbClr val="91C2FF">
                        <a:alpha val="20000"/>
                      </a:srgbClr>
                    </a:solidFill>
                  </a:tcPr>
                </a:tc>
                <a:extLst>
                  <a:ext uri="{0D108BD9-81ED-4DB2-BD59-A6C34878D82A}">
                    <a16:rowId xmlns:a16="http://schemas.microsoft.com/office/drawing/2014/main" val="3126231265"/>
                  </a:ext>
                </a:extLst>
              </a:tr>
              <a:tr h="212572">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39</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26</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10</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22</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3</a:t>
                      </a:r>
                    </a:p>
                  </a:txBody>
                  <a:tcPr marL="6350" marR="6350" marT="6350" marB="0" anchor="b">
                    <a:solidFill>
                      <a:srgbClr val="91C2FF">
                        <a:alpha val="20000"/>
                      </a:srgbClr>
                    </a:solidFill>
                  </a:tcPr>
                </a:tc>
                <a:extLst>
                  <a:ext uri="{0D108BD9-81ED-4DB2-BD59-A6C34878D82A}">
                    <a16:rowId xmlns:a16="http://schemas.microsoft.com/office/drawing/2014/main" val="1953689134"/>
                  </a:ext>
                </a:extLst>
              </a:tr>
              <a:tr h="212572">
                <a:tc rowSpan="2">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After eating</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6">
                        <a:lumMod val="90000"/>
                      </a:schemeClr>
                    </a:solidFill>
                  </a:tcPr>
                </a:tc>
                <a:tc>
                  <a:txBody>
                    <a:bodyPr/>
                    <a:lstStyle/>
                    <a:p>
                      <a:pPr marL="0" marR="0">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35</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31</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15</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19</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a:t>
                      </a:r>
                    </a:p>
                  </a:txBody>
                  <a:tcPr marL="6350" marR="6350" marT="6350" marB="0" anchor="b">
                    <a:solidFill>
                      <a:srgbClr val="91C2FF">
                        <a:alpha val="20000"/>
                      </a:srgbClr>
                    </a:solidFill>
                  </a:tcPr>
                </a:tc>
                <a:extLst>
                  <a:ext uri="{0D108BD9-81ED-4DB2-BD59-A6C34878D82A}">
                    <a16:rowId xmlns:a16="http://schemas.microsoft.com/office/drawing/2014/main" val="1577226742"/>
                  </a:ext>
                </a:extLst>
              </a:tr>
              <a:tr h="212572">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6">
                        <a:lumMod val="90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38</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25</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20</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17</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a:t>
                      </a:r>
                    </a:p>
                  </a:txBody>
                  <a:tcPr marL="6350" marR="6350" marT="6350" marB="0" anchor="b">
                    <a:solidFill>
                      <a:srgbClr val="91C2FF">
                        <a:alpha val="20000"/>
                      </a:srgbClr>
                    </a:solidFill>
                  </a:tcPr>
                </a:tc>
                <a:extLst>
                  <a:ext uri="{0D108BD9-81ED-4DB2-BD59-A6C34878D82A}">
                    <a16:rowId xmlns:a16="http://schemas.microsoft.com/office/drawing/2014/main" val="548233982"/>
                  </a:ext>
                </a:extLst>
              </a:tr>
              <a:tr h="212572">
                <a:tc rowSpan="2">
                  <a:txBody>
                    <a:bodyPr/>
                    <a:lstStyle/>
                    <a:p>
                      <a:pPr marL="0" marR="0">
                        <a:lnSpc>
                          <a:spcPct val="9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When you cough </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6">
                        <a:lumMod val="90000"/>
                      </a:schemeClr>
                    </a:solidFill>
                  </a:tcPr>
                </a:tc>
                <a:tc>
                  <a:txBody>
                    <a:bodyPr/>
                    <a:lstStyle/>
                    <a:p>
                      <a:pPr marL="0" marR="0">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39</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15</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10</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21</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14</a:t>
                      </a:r>
                    </a:p>
                  </a:txBody>
                  <a:tcPr marL="6350" marR="6350" marT="6350" marB="0" anchor="b">
                    <a:solidFill>
                      <a:srgbClr val="91C2FF">
                        <a:alpha val="20000"/>
                      </a:srgbClr>
                    </a:solidFill>
                  </a:tcPr>
                </a:tc>
                <a:extLst>
                  <a:ext uri="{0D108BD9-81ED-4DB2-BD59-A6C34878D82A}">
                    <a16:rowId xmlns:a16="http://schemas.microsoft.com/office/drawing/2014/main" val="3346277650"/>
                  </a:ext>
                </a:extLst>
              </a:tr>
              <a:tr h="212572">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37</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24</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18</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19</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a:t>
                      </a:r>
                    </a:p>
                  </a:txBody>
                  <a:tcPr marL="6350" marR="6350" marT="6350" marB="0" anchor="b">
                    <a:solidFill>
                      <a:srgbClr val="91C2FF">
                        <a:alpha val="20000"/>
                      </a:srgbClr>
                    </a:solidFill>
                  </a:tcPr>
                </a:tc>
                <a:extLst>
                  <a:ext uri="{0D108BD9-81ED-4DB2-BD59-A6C34878D82A}">
                    <a16:rowId xmlns:a16="http://schemas.microsoft.com/office/drawing/2014/main" val="924499902"/>
                  </a:ext>
                </a:extLst>
              </a:tr>
              <a:tr h="212572">
                <a:tc rowSpan="2">
                  <a:txBody>
                    <a:bodyPr/>
                    <a:lstStyle/>
                    <a:p>
                      <a:pPr marL="0" marR="0">
                        <a:lnSpc>
                          <a:spcPct val="90000"/>
                        </a:lnSpc>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When you arrive in work </a:t>
                      </a:r>
                      <a:endParaRPr lang="en-IE" sz="1400" b="1" dirty="0">
                        <a:solidFill>
                          <a:schemeClr val="bg1"/>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R w="38100" cap="flat" cmpd="sng" algn="ctr">
                      <a:solidFill>
                        <a:schemeClr val="bg1"/>
                      </a:solidFill>
                      <a:prstDash val="solid"/>
                      <a:round/>
                      <a:headEnd type="none" w="med" len="med"/>
                      <a:tailEnd type="none" w="med" len="med"/>
                    </a:lnR>
                    <a:solidFill>
                      <a:schemeClr val="accent6">
                        <a:lumMod val="90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35</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25</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18</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22</a:t>
                      </a:r>
                    </a:p>
                  </a:txBody>
                  <a:tcPr marL="6350" marR="6350" marT="6350" marB="0" anchor="b">
                    <a:solidFill>
                      <a:srgbClr val="91C2FF">
                        <a:alpha val="20000"/>
                      </a:srgbClr>
                    </a:solidFill>
                  </a:tcPr>
                </a:tc>
                <a:tc>
                  <a:txBody>
                    <a:bodyPr/>
                    <a:lstStyle/>
                    <a:p>
                      <a:pPr algn="ctr" fontAlgn="b">
                        <a:lnSpc>
                          <a:spcPct val="90000"/>
                        </a:lnSpc>
                      </a:pPr>
                      <a:r>
                        <a:rPr lang="en-IE" sz="1400" b="1" i="0" u="none" strike="noStrike" dirty="0">
                          <a:solidFill>
                            <a:schemeClr val="bg1">
                              <a:lumMod val="50000"/>
                            </a:schemeClr>
                          </a:solidFill>
                          <a:effectLst/>
                          <a:latin typeface="HelveticaNeueLT Std Lt Cn" panose="020B0406020202030204" charset="0"/>
                        </a:rPr>
                        <a:t>*</a:t>
                      </a:r>
                    </a:p>
                  </a:txBody>
                  <a:tcPr marL="6350" marR="6350" marT="6350" marB="0" anchor="b">
                    <a:solidFill>
                      <a:srgbClr val="91C2FF">
                        <a:alpha val="20000"/>
                      </a:srgbClr>
                    </a:solidFill>
                  </a:tcPr>
                </a:tc>
                <a:extLst>
                  <a:ext uri="{0D108BD9-81ED-4DB2-BD59-A6C34878D82A}">
                    <a16:rowId xmlns:a16="http://schemas.microsoft.com/office/drawing/2014/main" val="1665626951"/>
                  </a:ext>
                </a:extLst>
              </a:tr>
              <a:tr h="212572">
                <a:tc vMerge="1">
                  <a:txBody>
                    <a:bodyPr/>
                    <a:lstStyle/>
                    <a:p>
                      <a:pPr marL="0" marR="0">
                        <a:lnSpc>
                          <a:spcPct val="90000"/>
                        </a:lnSpc>
                        <a:spcBef>
                          <a:spcPts val="0"/>
                        </a:spcBef>
                        <a:spcAft>
                          <a:spcPts val="0"/>
                        </a:spcAft>
                      </a:pP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marL="0" marR="0">
                        <a:lnSpc>
                          <a:spcPct val="90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ST 21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lnL w="38100" cap="flat" cmpd="sng" algn="ctr">
                      <a:solidFill>
                        <a:schemeClr val="bg1"/>
                      </a:solidFill>
                      <a:prstDash val="solid"/>
                      <a:round/>
                      <a:headEnd type="none" w="med" len="med"/>
                      <a:tailEnd type="none" w="med" len="med"/>
                    </a:lnL>
                    <a:solidFill>
                      <a:srgbClr val="91C2FF">
                        <a:alpha val="20000"/>
                      </a:srgbClr>
                    </a:solidFill>
                  </a:tcPr>
                </a:tc>
                <a:tc>
                  <a:txBody>
                    <a:bodyPr/>
                    <a:lstStyle/>
                    <a:p>
                      <a:pPr algn="ctr">
                        <a:lnSpc>
                          <a:spcPct val="90000"/>
                        </a:lnSpc>
                      </a:pPr>
                      <a:r>
                        <a:rPr lang="en-IE" sz="1400" b="1" dirty="0">
                          <a:solidFill>
                            <a:schemeClr val="bg1">
                              <a:lumMod val="50000"/>
                            </a:schemeClr>
                          </a:solidFill>
                          <a:latin typeface="HelveticaNeueLT Std Lt Cn" panose="020B0406020202030204" charset="0"/>
                        </a:rPr>
                        <a:t>36</a:t>
                      </a:r>
                    </a:p>
                  </a:txBody>
                  <a:tcPr marT="0" marB="0" anchor="ctr">
                    <a:solidFill>
                      <a:srgbClr val="91C2FF">
                        <a:alpha val="20000"/>
                      </a:srgbClr>
                    </a:solidFill>
                  </a:tcPr>
                </a:tc>
                <a:tc>
                  <a:txBody>
                    <a:bodyPr/>
                    <a:lstStyle/>
                    <a:p>
                      <a:pPr algn="ctr">
                        <a:lnSpc>
                          <a:spcPct val="90000"/>
                        </a:lnSpc>
                      </a:pPr>
                      <a:r>
                        <a:rPr lang="en-IE" sz="1400" b="1" dirty="0">
                          <a:solidFill>
                            <a:schemeClr val="bg1">
                              <a:lumMod val="50000"/>
                            </a:schemeClr>
                          </a:solidFill>
                          <a:latin typeface="HelveticaNeueLT Std Lt Cn" panose="020B0406020202030204" charset="0"/>
                        </a:rPr>
                        <a:t>12</a:t>
                      </a:r>
                    </a:p>
                  </a:txBody>
                  <a:tcPr marT="0" marB="0" anchor="ctr">
                    <a:solidFill>
                      <a:srgbClr val="91C2FF">
                        <a:alpha val="20000"/>
                      </a:srgbClr>
                    </a:solidFill>
                  </a:tcPr>
                </a:tc>
                <a:tc>
                  <a:txBody>
                    <a:bodyPr/>
                    <a:lstStyle/>
                    <a:p>
                      <a:pPr algn="ctr">
                        <a:lnSpc>
                          <a:spcPct val="90000"/>
                        </a:lnSpc>
                      </a:pPr>
                      <a:r>
                        <a:rPr lang="en-IE" sz="1400" b="1" dirty="0">
                          <a:solidFill>
                            <a:schemeClr val="bg1">
                              <a:lumMod val="50000"/>
                            </a:schemeClr>
                          </a:solidFill>
                          <a:latin typeface="HelveticaNeueLT Std Lt Cn" panose="020B0406020202030204" charset="0"/>
                        </a:rPr>
                        <a:t>13</a:t>
                      </a:r>
                    </a:p>
                  </a:txBody>
                  <a:tcPr marT="0" marB="0" anchor="ctr">
                    <a:solidFill>
                      <a:srgbClr val="91C2FF">
                        <a:alpha val="20000"/>
                      </a:srgbClr>
                    </a:solidFill>
                  </a:tcPr>
                </a:tc>
                <a:tc>
                  <a:txBody>
                    <a:bodyPr/>
                    <a:lstStyle/>
                    <a:p>
                      <a:pPr algn="ctr">
                        <a:lnSpc>
                          <a:spcPct val="90000"/>
                        </a:lnSpc>
                      </a:pPr>
                      <a:r>
                        <a:rPr lang="en-IE" sz="1400" b="1" dirty="0">
                          <a:solidFill>
                            <a:schemeClr val="bg1">
                              <a:lumMod val="50000"/>
                            </a:schemeClr>
                          </a:solidFill>
                          <a:latin typeface="HelveticaNeueLT Std Lt Cn" panose="020B0406020202030204" charset="0"/>
                        </a:rPr>
                        <a:t>24</a:t>
                      </a:r>
                    </a:p>
                  </a:txBody>
                  <a:tcPr marT="0" marB="0" anchor="ctr">
                    <a:solidFill>
                      <a:srgbClr val="91C2FF">
                        <a:alpha val="20000"/>
                      </a:srgbClr>
                    </a:solidFill>
                  </a:tcPr>
                </a:tc>
                <a:tc>
                  <a:txBody>
                    <a:bodyPr/>
                    <a:lstStyle/>
                    <a:p>
                      <a:pPr algn="ctr">
                        <a:lnSpc>
                          <a:spcPct val="90000"/>
                        </a:lnSpc>
                      </a:pPr>
                      <a:r>
                        <a:rPr lang="en-IE" sz="1400" b="1" dirty="0">
                          <a:solidFill>
                            <a:schemeClr val="bg1">
                              <a:lumMod val="50000"/>
                            </a:schemeClr>
                          </a:solidFill>
                          <a:latin typeface="HelveticaNeueLT Std Lt Cn" panose="020B0406020202030204" charset="0"/>
                        </a:rPr>
                        <a:t>16</a:t>
                      </a:r>
                    </a:p>
                  </a:txBody>
                  <a:tcPr marT="0" marB="0" anchor="ctr">
                    <a:solidFill>
                      <a:srgbClr val="91C2FF">
                        <a:alpha val="20000"/>
                      </a:srgbClr>
                    </a:solidFill>
                  </a:tcPr>
                </a:tc>
                <a:extLst>
                  <a:ext uri="{0D108BD9-81ED-4DB2-BD59-A6C34878D82A}">
                    <a16:rowId xmlns:a16="http://schemas.microsoft.com/office/drawing/2014/main" val="881910818"/>
                  </a:ext>
                </a:extLst>
              </a:tr>
            </a:tbl>
          </a:graphicData>
        </a:graphic>
      </p:graphicFrame>
      <p:cxnSp>
        <p:nvCxnSpPr>
          <p:cNvPr id="17" name="Straight Connector 35">
            <a:extLst>
              <a:ext uri="{FF2B5EF4-FFF2-40B4-BE49-F238E27FC236}">
                <a16:creationId xmlns:a16="http://schemas.microsoft.com/office/drawing/2014/main" id="{AF2B09E3-967F-488D-9FB7-28F9379CB4DD}"/>
              </a:ext>
            </a:extLst>
          </p:cNvPr>
          <p:cNvCxnSpPr>
            <a:cxnSpLocks/>
          </p:cNvCxnSpPr>
          <p:nvPr/>
        </p:nvCxnSpPr>
        <p:spPr>
          <a:xfrm rot="5400000" flipV="1">
            <a:off x="6096000" y="-4041549"/>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8EDB36E6-C6F4-42AA-9663-4D5229451214}"/>
              </a:ext>
            </a:extLst>
          </p:cNvPr>
          <p:cNvCxnSpPr>
            <a:cxnSpLocks/>
          </p:cNvCxnSpPr>
          <p:nvPr/>
        </p:nvCxnSpPr>
        <p:spPr>
          <a:xfrm rot="5400000" flipV="1">
            <a:off x="6096000" y="-3615856"/>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E1A9608C-5737-4689-A7B9-B491CC641332}"/>
              </a:ext>
            </a:extLst>
          </p:cNvPr>
          <p:cNvCxnSpPr>
            <a:cxnSpLocks/>
          </p:cNvCxnSpPr>
          <p:nvPr/>
        </p:nvCxnSpPr>
        <p:spPr>
          <a:xfrm rot="5400000" flipV="1">
            <a:off x="6096000" y="-3190163"/>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35">
            <a:extLst>
              <a:ext uri="{FF2B5EF4-FFF2-40B4-BE49-F238E27FC236}">
                <a16:creationId xmlns:a16="http://schemas.microsoft.com/office/drawing/2014/main" id="{22F909BD-6D10-4652-991F-84C0B6716332}"/>
              </a:ext>
            </a:extLst>
          </p:cNvPr>
          <p:cNvCxnSpPr>
            <a:cxnSpLocks/>
          </p:cNvCxnSpPr>
          <p:nvPr/>
        </p:nvCxnSpPr>
        <p:spPr>
          <a:xfrm rot="5400000" flipV="1">
            <a:off x="6096000" y="-2764470"/>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35">
            <a:extLst>
              <a:ext uri="{FF2B5EF4-FFF2-40B4-BE49-F238E27FC236}">
                <a16:creationId xmlns:a16="http://schemas.microsoft.com/office/drawing/2014/main" id="{6EDE1528-E8E0-442B-A5BA-7B43B0F58352}"/>
              </a:ext>
            </a:extLst>
          </p:cNvPr>
          <p:cNvCxnSpPr>
            <a:cxnSpLocks/>
          </p:cNvCxnSpPr>
          <p:nvPr/>
        </p:nvCxnSpPr>
        <p:spPr>
          <a:xfrm rot="5400000" flipV="1">
            <a:off x="6096000" y="-1913084"/>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Straight Connector 35">
            <a:extLst>
              <a:ext uri="{FF2B5EF4-FFF2-40B4-BE49-F238E27FC236}">
                <a16:creationId xmlns:a16="http://schemas.microsoft.com/office/drawing/2014/main" id="{0C388859-986D-40D5-AC3A-4707353C1774}"/>
              </a:ext>
            </a:extLst>
          </p:cNvPr>
          <p:cNvCxnSpPr>
            <a:cxnSpLocks/>
          </p:cNvCxnSpPr>
          <p:nvPr/>
        </p:nvCxnSpPr>
        <p:spPr>
          <a:xfrm rot="5400000" flipV="1">
            <a:off x="6096000" y="-2338777"/>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3" name="Straight Connector 35">
            <a:extLst>
              <a:ext uri="{FF2B5EF4-FFF2-40B4-BE49-F238E27FC236}">
                <a16:creationId xmlns:a16="http://schemas.microsoft.com/office/drawing/2014/main" id="{59793636-5A86-4FC8-8A6A-1D1D4AFD2945}"/>
              </a:ext>
            </a:extLst>
          </p:cNvPr>
          <p:cNvCxnSpPr>
            <a:cxnSpLocks/>
          </p:cNvCxnSpPr>
          <p:nvPr/>
        </p:nvCxnSpPr>
        <p:spPr>
          <a:xfrm rot="5400000" flipV="1">
            <a:off x="6096000" y="-1487391"/>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4" name="Straight Connector 35">
            <a:extLst>
              <a:ext uri="{FF2B5EF4-FFF2-40B4-BE49-F238E27FC236}">
                <a16:creationId xmlns:a16="http://schemas.microsoft.com/office/drawing/2014/main" id="{4FC28772-6B2B-4F21-8AFD-0F29BAD8CCAE}"/>
              </a:ext>
            </a:extLst>
          </p:cNvPr>
          <p:cNvCxnSpPr>
            <a:cxnSpLocks/>
          </p:cNvCxnSpPr>
          <p:nvPr/>
        </p:nvCxnSpPr>
        <p:spPr>
          <a:xfrm rot="5400000" flipV="1">
            <a:off x="6096000" y="-1061698"/>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5" name="Straight Connector 35">
            <a:extLst>
              <a:ext uri="{FF2B5EF4-FFF2-40B4-BE49-F238E27FC236}">
                <a16:creationId xmlns:a16="http://schemas.microsoft.com/office/drawing/2014/main" id="{E6124A8B-49C9-4E7B-9897-E2F7B2F8B958}"/>
              </a:ext>
            </a:extLst>
          </p:cNvPr>
          <p:cNvCxnSpPr>
            <a:cxnSpLocks/>
          </p:cNvCxnSpPr>
          <p:nvPr/>
        </p:nvCxnSpPr>
        <p:spPr>
          <a:xfrm rot="5400000" flipV="1">
            <a:off x="6096000" y="-636007"/>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56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4A7003-CAE7-49B6-B6B1-3353DDEEE8E9}"/>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Reasons For Not Washing Hands - IOI </a:t>
            </a:r>
          </a:p>
        </p:txBody>
      </p:sp>
      <p:sp>
        <p:nvSpPr>
          <p:cNvPr id="10" name="Text Placeholder 9">
            <a:extLst>
              <a:ext uri="{FF2B5EF4-FFF2-40B4-BE49-F238E27FC236}">
                <a16:creationId xmlns:a16="http://schemas.microsoft.com/office/drawing/2014/main" id="{5E062A08-1CC0-4F88-A657-906B48D307D2}"/>
              </a:ext>
            </a:extLst>
          </p:cNvPr>
          <p:cNvSpPr>
            <a:spLocks noGrp="1"/>
          </p:cNvSpPr>
          <p:nvPr>
            <p:ph type="body" sz="quarter" idx="15"/>
          </p:nvPr>
        </p:nvSpPr>
        <p:spPr>
          <a:xfrm>
            <a:off x="404786" y="883335"/>
            <a:ext cx="6931536" cy="323165"/>
          </a:xfrm>
        </p:spPr>
        <p:txBody>
          <a:bodyPr/>
          <a:lstStyle/>
          <a:p>
            <a:r>
              <a:rPr lang="en-IE" dirty="0">
                <a:latin typeface="HelveticaNeueLT Std Lt Cn" panose="020B0406020202030204" charset="0"/>
              </a:rPr>
              <a:t>‘No water’ remains as the top reason for not washing hands in IOI at 23%</a:t>
            </a:r>
          </a:p>
        </p:txBody>
      </p:sp>
      <p:sp>
        <p:nvSpPr>
          <p:cNvPr id="11" name="Text Placeholder 10">
            <a:extLst>
              <a:ext uri="{FF2B5EF4-FFF2-40B4-BE49-F238E27FC236}">
                <a16:creationId xmlns:a16="http://schemas.microsoft.com/office/drawing/2014/main" id="{A107A36B-9807-470A-B604-BFF2A0CE7951}"/>
              </a:ext>
            </a:extLst>
          </p:cNvPr>
          <p:cNvSpPr>
            <a:spLocks noGrp="1"/>
          </p:cNvSpPr>
          <p:nvPr>
            <p:ph type="body" sz="quarter" idx="17"/>
          </p:nvPr>
        </p:nvSpPr>
        <p:spPr>
          <a:xfrm>
            <a:off x="506896" y="5786735"/>
            <a:ext cx="8686800" cy="461665"/>
          </a:xfrm>
        </p:spPr>
        <p:txBody>
          <a:bodyPr/>
          <a:lstStyle/>
          <a:p>
            <a:r>
              <a:rPr lang="en-IE" dirty="0"/>
              <a:t>Q.48	I am now going to read you out some common reasons that people give for not always being able to wash their hands. Could you please tell me if any of these reasons prevented you from washing your hands in the past 3 months, or not.</a:t>
            </a:r>
          </a:p>
          <a:p>
            <a:r>
              <a:rPr lang="en-IE" dirty="0"/>
              <a:t>Base:	All Respondents:  803</a:t>
            </a:r>
          </a:p>
        </p:txBody>
      </p:sp>
      <p:graphicFrame>
        <p:nvGraphicFramePr>
          <p:cNvPr id="14" name="Table 13">
            <a:extLst>
              <a:ext uri="{FF2B5EF4-FFF2-40B4-BE49-F238E27FC236}">
                <a16:creationId xmlns:a16="http://schemas.microsoft.com/office/drawing/2014/main" id="{6DEA0B4F-EE4F-4AC4-8D97-725590046313}"/>
              </a:ext>
            </a:extLst>
          </p:cNvPr>
          <p:cNvGraphicFramePr>
            <a:graphicFrameLocks noGrp="1"/>
          </p:cNvGraphicFramePr>
          <p:nvPr>
            <p:extLst>
              <p:ext uri="{D42A27DB-BD31-4B8C-83A1-F6EECF244321}">
                <p14:modId xmlns:p14="http://schemas.microsoft.com/office/powerpoint/2010/main" val="365311983"/>
              </p:ext>
            </p:extLst>
          </p:nvPr>
        </p:nvGraphicFramePr>
        <p:xfrm>
          <a:off x="1404568" y="1515228"/>
          <a:ext cx="9382864" cy="3513972"/>
        </p:xfrm>
        <a:graphic>
          <a:graphicData uri="http://schemas.openxmlformats.org/drawingml/2006/table">
            <a:tbl>
              <a:tblPr firstRow="1" bandRow="1">
                <a:tableStyleId>{93296810-A885-4BE3-A3E7-6D5BEEA58F35}</a:tableStyleId>
              </a:tblPr>
              <a:tblGrid>
                <a:gridCol w="6535420">
                  <a:extLst>
                    <a:ext uri="{9D8B030D-6E8A-4147-A177-3AD203B41FA5}">
                      <a16:colId xmlns:a16="http://schemas.microsoft.com/office/drawing/2014/main" val="932369661"/>
                    </a:ext>
                  </a:extLst>
                </a:gridCol>
                <a:gridCol w="1421285">
                  <a:extLst>
                    <a:ext uri="{9D8B030D-6E8A-4147-A177-3AD203B41FA5}">
                      <a16:colId xmlns:a16="http://schemas.microsoft.com/office/drawing/2014/main" val="4283778443"/>
                    </a:ext>
                  </a:extLst>
                </a:gridCol>
                <a:gridCol w="1426159">
                  <a:extLst>
                    <a:ext uri="{9D8B030D-6E8A-4147-A177-3AD203B41FA5}">
                      <a16:colId xmlns:a16="http://schemas.microsoft.com/office/drawing/2014/main" val="521166831"/>
                    </a:ext>
                  </a:extLst>
                </a:gridCol>
              </a:tblGrid>
              <a:tr h="319452">
                <a:tc>
                  <a:txBody>
                    <a:bodyPr/>
                    <a:lstStyle/>
                    <a:p>
                      <a:pPr marL="0" marR="0" algn="just">
                        <a:spcBef>
                          <a:spcPts val="0"/>
                        </a:spcBef>
                        <a:spcAft>
                          <a:spcPts val="0"/>
                        </a:spcAft>
                      </a:pP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lnB w="38100" cap="flat" cmpd="sng" algn="ctr">
                      <a:no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ST 21</a:t>
                      </a:r>
                    </a:p>
                  </a:txBody>
                  <a:tcPr marT="0" marB="0" anchor="ctr">
                    <a:lnB w="38100" cap="flat" cmpd="sng" algn="ctr">
                      <a:noFill/>
                      <a:prstDash val="solid"/>
                      <a:round/>
                      <a:headEnd type="none" w="med" len="med"/>
                      <a:tailEnd type="none" w="med" len="med"/>
                    </a:lnB>
                    <a:solidFill>
                      <a:schemeClr val="tx2"/>
                    </a:solidFill>
                  </a:tcPr>
                </a:tc>
                <a:tc>
                  <a:txBody>
                    <a:bodyPr/>
                    <a:lstStyle/>
                    <a:p>
                      <a:pPr marL="0" marR="0" algn="ctr">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ST 20</a:t>
                      </a:r>
                    </a:p>
                  </a:txBody>
                  <a:tcPr marT="0" marB="0" anchor="ctr">
                    <a:lnB w="381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972926652"/>
                  </a:ext>
                </a:extLst>
              </a:tr>
              <a:tr h="319452">
                <a:tc>
                  <a:txBody>
                    <a:bodyPr/>
                    <a:lstStyle/>
                    <a:p>
                      <a:pPr marL="0" marR="0" algn="just">
                        <a:spcBef>
                          <a:spcPts val="0"/>
                        </a:spcBef>
                        <a:spcAft>
                          <a:spcPts val="0"/>
                        </a:spcAft>
                      </a:pP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lnT w="38100" cap="flat" cmpd="sng" algn="ctr">
                      <a:noFill/>
                      <a:prstDash val="solid"/>
                      <a:round/>
                      <a:headEnd type="none" w="med" len="med"/>
                      <a:tailEnd type="none" w="med" len="med"/>
                    </a:lnT>
                    <a:solidFill>
                      <a:schemeClr val="tx2"/>
                    </a:solidFill>
                  </a:tcPr>
                </a:tc>
                <a:tc>
                  <a:txBody>
                    <a:bodyPr/>
                    <a:lstStyle/>
                    <a:p>
                      <a:pPr marL="0" marR="0" algn="ctr">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t>
                      </a:r>
                    </a:p>
                  </a:txBody>
                  <a:tcPr marT="0" marB="0" anchor="ctr">
                    <a:lnT w="38100" cap="flat" cmpd="sng" algn="ctr">
                      <a:noFill/>
                      <a:prstDash val="solid"/>
                      <a:round/>
                      <a:headEnd type="none" w="med" len="med"/>
                      <a:tailEnd type="none" w="med" len="med"/>
                    </a:lnT>
                    <a:solidFill>
                      <a:schemeClr val="tx2"/>
                    </a:solidFill>
                  </a:tcPr>
                </a:tc>
                <a:tc>
                  <a:txBody>
                    <a:bodyPr/>
                    <a:lstStyle/>
                    <a:p>
                      <a:pPr marL="0" marR="0" algn="ctr">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t>
                      </a:r>
                    </a:p>
                  </a:txBody>
                  <a:tcPr marT="0" marB="0" anchor="ctr">
                    <a:lnT w="38100" cap="flat" cmpd="sng" algn="ctr">
                      <a:noFill/>
                      <a:prstDash val="solid"/>
                      <a:round/>
                      <a:headEnd type="none" w="med" len="med"/>
                      <a:tailEnd type="none" w="med" len="med"/>
                    </a:lnT>
                    <a:solidFill>
                      <a:schemeClr val="tx2"/>
                    </a:solidFill>
                  </a:tcPr>
                </a:tc>
                <a:extLst>
                  <a:ext uri="{0D108BD9-81ED-4DB2-BD59-A6C34878D82A}">
                    <a16:rowId xmlns:a16="http://schemas.microsoft.com/office/drawing/2014/main" val="1397816767"/>
                  </a:ext>
                </a:extLst>
              </a:tr>
              <a:tr h="319452">
                <a:tc>
                  <a:txBody>
                    <a:bodyPr/>
                    <a:lstStyle/>
                    <a:p>
                      <a:pPr algn="l" fontAlgn="b"/>
                      <a:r>
                        <a:rPr lang="en-IE" sz="1400" b="1" kern="1200" dirty="0">
                          <a:solidFill>
                            <a:schemeClr val="bg1">
                              <a:lumMod val="50000"/>
                            </a:schemeClr>
                          </a:solidFill>
                          <a:effectLst/>
                          <a:latin typeface="HelveticaNeueLT Std Lt Cn" panose="020B0406020202030204" charset="0"/>
                          <a:cs typeface="Times New Roman" panose="02020603050405020304" pitchFamily="18" charset="0"/>
                        </a:rPr>
                        <a:t>No water</a:t>
                      </a:r>
                    </a:p>
                  </a:txBody>
                  <a:tcPr marT="6350" marB="0" anchor="ctr">
                    <a:solidFill>
                      <a:srgbClr val="009D9C">
                        <a:alpha val="20000"/>
                      </a:srgbClr>
                    </a:solidFill>
                  </a:tcP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27</a:t>
                      </a:r>
                    </a:p>
                  </a:txBody>
                  <a:tcPr marT="0" marB="0" anchor="ctr">
                    <a:solidFill>
                      <a:srgbClr val="009D9C">
                        <a:alpha val="20000"/>
                      </a:srgbClr>
                    </a:solidFill>
                  </a:tcP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23</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extLst>
                  <a:ext uri="{0D108BD9-81ED-4DB2-BD59-A6C34878D82A}">
                    <a16:rowId xmlns:a16="http://schemas.microsoft.com/office/drawing/2014/main" val="80454846"/>
                  </a:ext>
                </a:extLst>
              </a:tr>
              <a:tr h="319452">
                <a:tc>
                  <a:txBody>
                    <a:bodyPr/>
                    <a:lstStyle/>
                    <a:p>
                      <a:pPr algn="l" fontAlgn="b"/>
                      <a:r>
                        <a:rPr lang="en-IE" sz="1400" b="1" kern="1200" dirty="0">
                          <a:solidFill>
                            <a:schemeClr val="bg1">
                              <a:lumMod val="50000"/>
                            </a:schemeClr>
                          </a:solidFill>
                          <a:effectLst/>
                          <a:latin typeface="HelveticaNeueLT Std Lt Cn" panose="020B0406020202030204" charset="0"/>
                          <a:cs typeface="Times New Roman" panose="02020603050405020304" pitchFamily="18" charset="0"/>
                        </a:rPr>
                        <a:t>Towel was very dirty</a:t>
                      </a:r>
                    </a:p>
                  </a:txBody>
                  <a:tcPr marT="6350" marB="0" anchor="ctr">
                    <a:solidFill>
                      <a:srgbClr val="009D9C">
                        <a:alpha val="40000"/>
                      </a:srgbClr>
                    </a:solidFill>
                  </a:tcP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24</a:t>
                      </a:r>
                    </a:p>
                  </a:txBody>
                  <a:tcPr marT="0" marB="0" anchor="ctr">
                    <a:solidFill>
                      <a:srgbClr val="009D9C">
                        <a:alpha val="40000"/>
                      </a:srgbClr>
                    </a:solidFill>
                  </a:tcP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20</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40000"/>
                      </a:srgbClr>
                    </a:solidFill>
                  </a:tcPr>
                </a:tc>
                <a:extLst>
                  <a:ext uri="{0D108BD9-81ED-4DB2-BD59-A6C34878D82A}">
                    <a16:rowId xmlns:a16="http://schemas.microsoft.com/office/drawing/2014/main" val="483239571"/>
                  </a:ext>
                </a:extLst>
              </a:tr>
              <a:tr h="319452">
                <a:tc>
                  <a:txBody>
                    <a:bodyPr/>
                    <a:lstStyle/>
                    <a:p>
                      <a:pPr algn="l" fontAlgn="b"/>
                      <a:r>
                        <a:rPr lang="en-IE" sz="1400" b="1" kern="1200" dirty="0">
                          <a:solidFill>
                            <a:schemeClr val="bg1">
                              <a:lumMod val="50000"/>
                            </a:schemeClr>
                          </a:solidFill>
                          <a:effectLst/>
                          <a:latin typeface="HelveticaNeueLT Std Lt Cn" panose="020B0406020202030204" charset="0"/>
                          <a:cs typeface="Times New Roman" panose="02020603050405020304" pitchFamily="18" charset="0"/>
                        </a:rPr>
                        <a:t>Sink was very dirty</a:t>
                      </a:r>
                    </a:p>
                  </a:txBody>
                  <a:tcPr marT="6350" marB="0" anchor="ctr">
                    <a:solidFill>
                      <a:srgbClr val="009D9C">
                        <a:alpha val="20000"/>
                      </a:srgbClr>
                    </a:solidFill>
                  </a:tcP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23</a:t>
                      </a:r>
                    </a:p>
                  </a:txBody>
                  <a:tcPr marT="0" marB="0" anchor="ctr">
                    <a:solidFill>
                      <a:srgbClr val="009D9C">
                        <a:alpha val="20000"/>
                      </a:srgbClr>
                    </a:solidFill>
                  </a:tcP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16</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extLst>
                  <a:ext uri="{0D108BD9-81ED-4DB2-BD59-A6C34878D82A}">
                    <a16:rowId xmlns:a16="http://schemas.microsoft.com/office/drawing/2014/main" val="1950111764"/>
                  </a:ext>
                </a:extLst>
              </a:tr>
              <a:tr h="319452">
                <a:tc>
                  <a:txBody>
                    <a:bodyPr/>
                    <a:lstStyle/>
                    <a:p>
                      <a:pPr algn="l" fontAlgn="b"/>
                      <a:r>
                        <a:rPr lang="en-IE" sz="1400" b="1" kern="1200" dirty="0">
                          <a:solidFill>
                            <a:schemeClr val="bg1">
                              <a:lumMod val="50000"/>
                            </a:schemeClr>
                          </a:solidFill>
                          <a:effectLst/>
                          <a:latin typeface="HelveticaNeueLT Std Lt Cn" panose="020B0406020202030204" charset="0"/>
                          <a:cs typeface="Times New Roman" panose="02020603050405020304" pitchFamily="18" charset="0"/>
                        </a:rPr>
                        <a:t>Nothing available to dry my hands</a:t>
                      </a:r>
                    </a:p>
                  </a:txBody>
                  <a:tcPr marT="6350" marB="0" anchor="ctr">
                    <a:solidFill>
                      <a:srgbClr val="009D9C">
                        <a:alpha val="40000"/>
                      </a:srgbClr>
                    </a:solidFill>
                  </a:tcP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18</a:t>
                      </a:r>
                    </a:p>
                  </a:txBody>
                  <a:tcPr marT="0" marB="0" anchor="ctr">
                    <a:solidFill>
                      <a:srgbClr val="009D9C">
                        <a:alpha val="40000"/>
                      </a:srgbClr>
                    </a:solidFill>
                  </a:tcP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15</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40000"/>
                      </a:srgbClr>
                    </a:solidFill>
                  </a:tcPr>
                </a:tc>
                <a:extLst>
                  <a:ext uri="{0D108BD9-81ED-4DB2-BD59-A6C34878D82A}">
                    <a16:rowId xmlns:a16="http://schemas.microsoft.com/office/drawing/2014/main" val="2108952012"/>
                  </a:ext>
                </a:extLst>
              </a:tr>
              <a:tr h="319452">
                <a:tc>
                  <a:txBody>
                    <a:bodyPr/>
                    <a:lstStyle/>
                    <a:p>
                      <a:pPr algn="l" fontAlgn="b"/>
                      <a:r>
                        <a:rPr lang="en-IE" sz="1400" b="1" kern="1200" dirty="0">
                          <a:solidFill>
                            <a:schemeClr val="bg1">
                              <a:lumMod val="50000"/>
                            </a:schemeClr>
                          </a:solidFill>
                          <a:effectLst/>
                          <a:latin typeface="HelveticaNeueLT Std Lt Cn" panose="020B0406020202030204" charset="0"/>
                          <a:cs typeface="Times New Roman" panose="02020603050405020304" pitchFamily="18" charset="0"/>
                        </a:rPr>
                        <a:t>No time</a:t>
                      </a:r>
                    </a:p>
                  </a:txBody>
                  <a:tcPr marT="6350" marB="0" anchor="ctr">
                    <a:solidFill>
                      <a:srgbClr val="009D9C">
                        <a:alpha val="40000"/>
                      </a:srgbClr>
                    </a:solidFill>
                  </a:tcP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19</a:t>
                      </a:r>
                    </a:p>
                  </a:txBody>
                  <a:tcPr marT="0" marB="0" anchor="ctr">
                    <a:solidFill>
                      <a:srgbClr val="009D9C">
                        <a:alpha val="40000"/>
                      </a:srgbClr>
                    </a:solidFill>
                  </a:tcP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14</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40000"/>
                      </a:srgbClr>
                    </a:solidFill>
                  </a:tcPr>
                </a:tc>
                <a:extLst>
                  <a:ext uri="{0D108BD9-81ED-4DB2-BD59-A6C34878D82A}">
                    <a16:rowId xmlns:a16="http://schemas.microsoft.com/office/drawing/2014/main" val="4258931008"/>
                  </a:ext>
                </a:extLst>
              </a:tr>
              <a:tr h="319452">
                <a:tc>
                  <a:txBody>
                    <a:bodyPr/>
                    <a:lstStyle/>
                    <a:p>
                      <a:pPr algn="l" fontAlgn="b"/>
                      <a:r>
                        <a:rPr lang="en-IE" sz="1400" b="1" kern="1200" dirty="0">
                          <a:solidFill>
                            <a:schemeClr val="bg1">
                              <a:lumMod val="50000"/>
                            </a:schemeClr>
                          </a:solidFill>
                          <a:effectLst/>
                          <a:latin typeface="HelveticaNeueLT Std Lt Cn" panose="020B0406020202030204" charset="0"/>
                          <a:cs typeface="Times New Roman" panose="02020603050405020304" pitchFamily="18" charset="0"/>
                        </a:rPr>
                        <a:t>Inconvenience of waiting in a queue</a:t>
                      </a:r>
                    </a:p>
                  </a:txBody>
                  <a:tcPr marT="6350" marB="0" anchor="ctr">
                    <a:solidFill>
                      <a:srgbClr val="009D9C">
                        <a:alpha val="40000"/>
                      </a:srgbClr>
                    </a:solidFill>
                  </a:tcP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18</a:t>
                      </a:r>
                    </a:p>
                  </a:txBody>
                  <a:tcPr marT="0" marB="0" anchor="ctr">
                    <a:solidFill>
                      <a:srgbClr val="009D9C">
                        <a:alpha val="40000"/>
                      </a:srgbClr>
                    </a:solidFill>
                  </a:tcP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14</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40000"/>
                      </a:srgbClr>
                    </a:solidFill>
                  </a:tcPr>
                </a:tc>
                <a:extLst>
                  <a:ext uri="{0D108BD9-81ED-4DB2-BD59-A6C34878D82A}">
                    <a16:rowId xmlns:a16="http://schemas.microsoft.com/office/drawing/2014/main" val="729264383"/>
                  </a:ext>
                </a:extLst>
              </a:tr>
              <a:tr h="319452">
                <a:tc>
                  <a:txBody>
                    <a:bodyPr/>
                    <a:lstStyle/>
                    <a:p>
                      <a:pPr algn="l" fontAlgn="b"/>
                      <a:r>
                        <a:rPr lang="en-IE" sz="1400" b="1" kern="1200" dirty="0">
                          <a:solidFill>
                            <a:schemeClr val="bg1">
                              <a:lumMod val="50000"/>
                            </a:schemeClr>
                          </a:solidFill>
                          <a:effectLst/>
                          <a:latin typeface="HelveticaNeueLT Std Lt Cn" panose="020B0406020202030204" charset="0"/>
                          <a:cs typeface="Times New Roman" panose="02020603050405020304" pitchFamily="18" charset="0"/>
                        </a:rPr>
                        <a:t>No soap</a:t>
                      </a:r>
                    </a:p>
                  </a:txBody>
                  <a:tcPr marT="6350" marB="0" anchor="ctr">
                    <a:solidFill>
                      <a:srgbClr val="009D9C">
                        <a:alpha val="40000"/>
                      </a:srgbClr>
                    </a:solidFill>
                  </a:tcP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19</a:t>
                      </a:r>
                    </a:p>
                  </a:txBody>
                  <a:tcPr marT="0" marB="0" anchor="ctr">
                    <a:solidFill>
                      <a:srgbClr val="009D9C">
                        <a:alpha val="40000"/>
                      </a:srgbClr>
                    </a:solidFill>
                  </a:tcP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12</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40000"/>
                      </a:srgbClr>
                    </a:solidFill>
                  </a:tcPr>
                </a:tc>
                <a:extLst>
                  <a:ext uri="{0D108BD9-81ED-4DB2-BD59-A6C34878D82A}">
                    <a16:rowId xmlns:a16="http://schemas.microsoft.com/office/drawing/2014/main" val="285009614"/>
                  </a:ext>
                </a:extLst>
              </a:tr>
              <a:tr h="319452">
                <a:tc>
                  <a:txBody>
                    <a:bodyPr/>
                    <a:lstStyle/>
                    <a:p>
                      <a:pPr algn="l" fontAlgn="b"/>
                      <a:r>
                        <a:rPr lang="en-IE" sz="1400" b="1" kern="1200" dirty="0">
                          <a:solidFill>
                            <a:schemeClr val="bg1">
                              <a:lumMod val="50000"/>
                            </a:schemeClr>
                          </a:solidFill>
                          <a:effectLst/>
                          <a:latin typeface="HelveticaNeueLT Std Lt Cn" panose="020B0406020202030204" charset="0"/>
                          <a:cs typeface="Times New Roman" panose="02020603050405020304" pitchFamily="18" charset="0"/>
                        </a:rPr>
                        <a:t>Far from sink</a:t>
                      </a:r>
                    </a:p>
                  </a:txBody>
                  <a:tcPr marT="6350" marB="0" anchor="ctr">
                    <a:solidFill>
                      <a:srgbClr val="009D9C">
                        <a:alpha val="40000"/>
                      </a:srgbClr>
                    </a:solidFill>
                  </a:tcP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17</a:t>
                      </a:r>
                    </a:p>
                  </a:txBody>
                  <a:tcPr marT="0" marB="0" anchor="ctr">
                    <a:solidFill>
                      <a:srgbClr val="009D9C">
                        <a:alpha val="40000"/>
                      </a:srgbClr>
                    </a:solidFill>
                  </a:tcP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40000"/>
                      </a:srgbClr>
                    </a:solidFill>
                  </a:tcPr>
                </a:tc>
                <a:extLst>
                  <a:ext uri="{0D108BD9-81ED-4DB2-BD59-A6C34878D82A}">
                    <a16:rowId xmlns:a16="http://schemas.microsoft.com/office/drawing/2014/main" val="924499902"/>
                  </a:ext>
                </a:extLst>
              </a:tr>
              <a:tr h="319452">
                <a:tc>
                  <a:txBody>
                    <a:bodyPr/>
                    <a:lstStyle/>
                    <a:p>
                      <a:pPr algn="l" fontAlgn="b"/>
                      <a:r>
                        <a:rPr lang="en-IE" sz="1400" b="1" kern="1200" dirty="0">
                          <a:solidFill>
                            <a:schemeClr val="bg1">
                              <a:lumMod val="50000"/>
                            </a:schemeClr>
                          </a:solidFill>
                          <a:effectLst/>
                          <a:latin typeface="HelveticaNeueLT Std Lt Cn" panose="020B0406020202030204" charset="0"/>
                          <a:cs typeface="Times New Roman" panose="02020603050405020304" pitchFamily="18" charset="0"/>
                        </a:rPr>
                        <a:t>Worried about side effect of handwashing e.g. hands getting dry</a:t>
                      </a:r>
                    </a:p>
                  </a:txBody>
                  <a:tcPr marT="6350" marB="0" anchor="ctr">
                    <a:solidFill>
                      <a:srgbClr val="009D9C">
                        <a:alpha val="20000"/>
                      </a:srgbClr>
                    </a:solidFill>
                  </a:tcP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8</a:t>
                      </a:r>
                    </a:p>
                  </a:txBody>
                  <a:tcPr marT="0" marB="0" anchor="ctr">
                    <a:solidFill>
                      <a:srgbClr val="009D9C">
                        <a:alpha val="20000"/>
                      </a:srgbClr>
                    </a:solidFill>
                  </a:tcP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6</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solidFill>
                      <a:srgbClr val="009D9C">
                        <a:alpha val="20000"/>
                      </a:srgbClr>
                    </a:solidFill>
                  </a:tcPr>
                </a:tc>
                <a:extLst>
                  <a:ext uri="{0D108BD9-81ED-4DB2-BD59-A6C34878D82A}">
                    <a16:rowId xmlns:a16="http://schemas.microsoft.com/office/drawing/2014/main" val="1241789115"/>
                  </a:ext>
                </a:extLst>
              </a:tr>
            </a:tbl>
          </a:graphicData>
        </a:graphic>
      </p:graphicFrame>
      <p:sp>
        <p:nvSpPr>
          <p:cNvPr id="15" name="Slide Number Placeholder 3">
            <a:extLst>
              <a:ext uri="{FF2B5EF4-FFF2-40B4-BE49-F238E27FC236}">
                <a16:creationId xmlns:a16="http://schemas.microsoft.com/office/drawing/2014/main" id="{22AC745A-9CC4-48FD-8D6D-7AC0D3AD56B5}"/>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35</a:t>
            </a:fld>
            <a:r>
              <a:rPr lang="en-GB" dirty="0"/>
              <a:t> ‒ </a:t>
            </a:r>
          </a:p>
        </p:txBody>
      </p:sp>
    </p:spTree>
    <p:extLst>
      <p:ext uri="{BB962C8B-B14F-4D97-AF65-F5344CB8AC3E}">
        <p14:creationId xmlns:p14="http://schemas.microsoft.com/office/powerpoint/2010/main" val="5829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6D3E4F-F494-4B35-AFDB-774DADF06D8E}"/>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Reasons For Not Washing Hands - ROI </a:t>
            </a:r>
          </a:p>
        </p:txBody>
      </p:sp>
      <p:sp>
        <p:nvSpPr>
          <p:cNvPr id="10" name="Text Placeholder 9">
            <a:extLst>
              <a:ext uri="{FF2B5EF4-FFF2-40B4-BE49-F238E27FC236}">
                <a16:creationId xmlns:a16="http://schemas.microsoft.com/office/drawing/2014/main" id="{60CC63ED-FC9C-4328-A76A-C5E18F52684D}"/>
              </a:ext>
            </a:extLst>
          </p:cNvPr>
          <p:cNvSpPr>
            <a:spLocks noGrp="1"/>
          </p:cNvSpPr>
          <p:nvPr>
            <p:ph type="body" sz="quarter" idx="15"/>
          </p:nvPr>
        </p:nvSpPr>
        <p:spPr>
          <a:xfrm>
            <a:off x="404786" y="883335"/>
            <a:ext cx="9294299" cy="323165"/>
          </a:xfrm>
        </p:spPr>
        <p:txBody>
          <a:bodyPr/>
          <a:lstStyle/>
          <a:p>
            <a:r>
              <a:rPr lang="en-IE" dirty="0">
                <a:latin typeface="HelveticaNeueLT Std Lt Cn" panose="020B0406020202030204" charset="0"/>
              </a:rPr>
              <a:t>‘No water’ and ‘towel was very dirty’ are the joint top reasons for not washing hands in ROI at 23%.</a:t>
            </a:r>
          </a:p>
        </p:txBody>
      </p:sp>
      <p:sp>
        <p:nvSpPr>
          <p:cNvPr id="11" name="Text Placeholder 10">
            <a:extLst>
              <a:ext uri="{FF2B5EF4-FFF2-40B4-BE49-F238E27FC236}">
                <a16:creationId xmlns:a16="http://schemas.microsoft.com/office/drawing/2014/main" id="{82CCF2DA-A990-46E3-ACB0-5AC60E95E614}"/>
              </a:ext>
            </a:extLst>
          </p:cNvPr>
          <p:cNvSpPr>
            <a:spLocks noGrp="1"/>
          </p:cNvSpPr>
          <p:nvPr>
            <p:ph type="body" sz="quarter" idx="17"/>
          </p:nvPr>
        </p:nvSpPr>
        <p:spPr>
          <a:xfrm>
            <a:off x="506896" y="5786735"/>
            <a:ext cx="8686800" cy="461665"/>
          </a:xfrm>
        </p:spPr>
        <p:txBody>
          <a:bodyPr/>
          <a:lstStyle/>
          <a:p>
            <a:r>
              <a:rPr lang="en-IE" dirty="0"/>
              <a:t>Q.48	I am now going to read you out some common reasons that people give for not always being able to wash their hands. Could you please tell me if any of these reasons prevented you from washing your hands in the past 3 months, or not.</a:t>
            </a:r>
          </a:p>
          <a:p>
            <a:r>
              <a:rPr lang="en-IE" dirty="0"/>
              <a:t>Base:	All ROI Respondents:  502</a:t>
            </a:r>
          </a:p>
        </p:txBody>
      </p:sp>
      <p:graphicFrame>
        <p:nvGraphicFramePr>
          <p:cNvPr id="14" name="Table 13">
            <a:extLst>
              <a:ext uri="{FF2B5EF4-FFF2-40B4-BE49-F238E27FC236}">
                <a16:creationId xmlns:a16="http://schemas.microsoft.com/office/drawing/2014/main" id="{7444140C-66C4-4ADC-84B9-A00974CEB6D1}"/>
              </a:ext>
            </a:extLst>
          </p:cNvPr>
          <p:cNvGraphicFramePr>
            <a:graphicFrameLocks noGrp="1"/>
          </p:cNvGraphicFramePr>
          <p:nvPr>
            <p:extLst>
              <p:ext uri="{D42A27DB-BD31-4B8C-83A1-F6EECF244321}">
                <p14:modId xmlns:p14="http://schemas.microsoft.com/office/powerpoint/2010/main" val="2531461644"/>
              </p:ext>
            </p:extLst>
          </p:nvPr>
        </p:nvGraphicFramePr>
        <p:xfrm>
          <a:off x="1404568" y="1515228"/>
          <a:ext cx="9382864" cy="3513972"/>
        </p:xfrm>
        <a:graphic>
          <a:graphicData uri="http://schemas.openxmlformats.org/drawingml/2006/table">
            <a:tbl>
              <a:tblPr firstRow="1" bandRow="1">
                <a:tableStyleId>{21E4AEA4-8DFA-4A89-87EB-49C32662AFE0}</a:tableStyleId>
              </a:tblPr>
              <a:tblGrid>
                <a:gridCol w="6535420">
                  <a:extLst>
                    <a:ext uri="{9D8B030D-6E8A-4147-A177-3AD203B41FA5}">
                      <a16:colId xmlns:a16="http://schemas.microsoft.com/office/drawing/2014/main" val="932369661"/>
                    </a:ext>
                  </a:extLst>
                </a:gridCol>
                <a:gridCol w="1421285">
                  <a:extLst>
                    <a:ext uri="{9D8B030D-6E8A-4147-A177-3AD203B41FA5}">
                      <a16:colId xmlns:a16="http://schemas.microsoft.com/office/drawing/2014/main" val="4283778443"/>
                    </a:ext>
                  </a:extLst>
                </a:gridCol>
                <a:gridCol w="1426159">
                  <a:extLst>
                    <a:ext uri="{9D8B030D-6E8A-4147-A177-3AD203B41FA5}">
                      <a16:colId xmlns:a16="http://schemas.microsoft.com/office/drawing/2014/main" val="521166831"/>
                    </a:ext>
                  </a:extLst>
                </a:gridCol>
              </a:tblGrid>
              <a:tr h="319452">
                <a:tc>
                  <a:txBody>
                    <a:bodyPr/>
                    <a:lstStyle/>
                    <a:p>
                      <a:pPr marL="0" marR="0" algn="just">
                        <a:spcBef>
                          <a:spcPts val="0"/>
                        </a:spcBef>
                        <a:spcAft>
                          <a:spcPts val="0"/>
                        </a:spcAft>
                      </a:pPr>
                      <a:endParaRPr lang="en-IE" sz="1400" b="1" dirty="0">
                        <a:effectLst/>
                        <a:latin typeface="+mn-lt"/>
                        <a:ea typeface="Times New Roman" panose="02020603050405020304" pitchFamily="18" charset="0"/>
                        <a:cs typeface="Times New Roman" panose="02020603050405020304" pitchFamily="18" charset="0"/>
                      </a:endParaRPr>
                    </a:p>
                  </a:txBody>
                  <a:tcPr marT="0" marB="0">
                    <a:lnB w="38100" cap="flat" cmpd="sng" algn="ctr">
                      <a:noFill/>
                      <a:prstDash val="solid"/>
                      <a:round/>
                      <a:headEnd type="none" w="med" len="med"/>
                      <a:tailEnd type="none" w="med" len="med"/>
                    </a:lnB>
                  </a:tcPr>
                </a:tc>
                <a:tc>
                  <a:txBody>
                    <a:bodyPr/>
                    <a:lstStyle/>
                    <a:p>
                      <a:pPr marL="0" marR="0" algn="ctr">
                        <a:spcBef>
                          <a:spcPts val="0"/>
                        </a:spcBef>
                        <a:spcAft>
                          <a:spcPts val="0"/>
                        </a:spcAft>
                      </a:pPr>
                      <a:r>
                        <a:rPr lang="en-IE" sz="1400" b="1" dirty="0">
                          <a:effectLst/>
                        </a:rPr>
                        <a:t>ST 21</a:t>
                      </a:r>
                      <a:endParaRPr lang="en-IE" sz="1400" b="1" dirty="0">
                        <a:effectLst/>
                        <a:latin typeface="+mn-lt"/>
                        <a:ea typeface="Times New Roman" panose="02020603050405020304" pitchFamily="18" charset="0"/>
                        <a:cs typeface="Times New Roman" panose="02020603050405020304" pitchFamily="18" charset="0"/>
                      </a:endParaRPr>
                    </a:p>
                  </a:txBody>
                  <a:tcPr marT="0" marB="0" anchor="ctr">
                    <a:lnB w="38100" cap="flat" cmpd="sng" algn="ctr">
                      <a:noFill/>
                      <a:prstDash val="solid"/>
                      <a:round/>
                      <a:headEnd type="none" w="med" len="med"/>
                      <a:tailEnd type="none" w="med" len="med"/>
                    </a:lnB>
                  </a:tcPr>
                </a:tc>
                <a:tc>
                  <a:txBody>
                    <a:bodyPr/>
                    <a:lstStyle/>
                    <a:p>
                      <a:pPr marL="0" marR="0" algn="ctr">
                        <a:spcBef>
                          <a:spcPts val="0"/>
                        </a:spcBef>
                        <a:spcAft>
                          <a:spcPts val="0"/>
                        </a:spcAft>
                      </a:pPr>
                      <a:r>
                        <a:rPr lang="en-IE" sz="1400" b="1" dirty="0">
                          <a:effectLst/>
                        </a:rPr>
                        <a:t>ST 20</a:t>
                      </a:r>
                      <a:endParaRPr lang="en-IE" sz="1400" b="1" dirty="0">
                        <a:effectLst/>
                        <a:latin typeface="+mn-lt"/>
                        <a:ea typeface="Times New Roman" panose="02020603050405020304" pitchFamily="18" charset="0"/>
                        <a:cs typeface="Times New Roman" panose="02020603050405020304" pitchFamily="18" charset="0"/>
                      </a:endParaRPr>
                    </a:p>
                  </a:txBody>
                  <a:tcPr marT="0" marB="0" anchor="ctr">
                    <a:lnB w="38100" cap="flat" cmpd="sng" algn="ctr">
                      <a:noFill/>
                      <a:prstDash val="solid"/>
                      <a:round/>
                      <a:headEnd type="none" w="med" len="med"/>
                      <a:tailEnd type="none" w="med" len="med"/>
                    </a:lnB>
                  </a:tcPr>
                </a:tc>
                <a:extLst>
                  <a:ext uri="{0D108BD9-81ED-4DB2-BD59-A6C34878D82A}">
                    <a16:rowId xmlns:a16="http://schemas.microsoft.com/office/drawing/2014/main" val="972926652"/>
                  </a:ext>
                </a:extLst>
              </a:tr>
              <a:tr h="319452">
                <a:tc>
                  <a:txBody>
                    <a:bodyPr/>
                    <a:lstStyle/>
                    <a:p>
                      <a:pPr marL="0" marR="0" algn="just">
                        <a:spcBef>
                          <a:spcPts val="0"/>
                        </a:spcBef>
                        <a:spcAft>
                          <a:spcPts val="0"/>
                        </a:spcAft>
                      </a:pPr>
                      <a:endParaRPr lang="en-IE" sz="1400" b="1" dirty="0">
                        <a:solidFill>
                          <a:schemeClr val="bg1"/>
                        </a:solidFill>
                        <a:effectLst/>
                        <a:latin typeface="+mn-lt"/>
                        <a:ea typeface="Times New Roman" panose="02020603050405020304" pitchFamily="18" charset="0"/>
                        <a:cs typeface="Times New Roman" panose="02020603050405020304" pitchFamily="18" charset="0"/>
                      </a:endParaRPr>
                    </a:p>
                  </a:txBody>
                  <a:tcPr marT="0" marB="0">
                    <a:lnT w="38100" cap="flat" cmpd="sng" algn="ctr">
                      <a:noFill/>
                      <a:prstDash val="solid"/>
                      <a:round/>
                      <a:headEnd type="none" w="med" len="med"/>
                      <a:tailEnd type="none" w="med" len="med"/>
                    </a:lnT>
                    <a:solidFill>
                      <a:schemeClr val="accent2"/>
                    </a:solidFill>
                  </a:tcPr>
                </a:tc>
                <a:tc>
                  <a:txBody>
                    <a:bodyPr/>
                    <a:lstStyle/>
                    <a:p>
                      <a:pPr marL="0" marR="0" algn="ctr">
                        <a:spcBef>
                          <a:spcPts val="0"/>
                        </a:spcBef>
                        <a:spcAft>
                          <a:spcPts val="0"/>
                        </a:spcAft>
                      </a:pPr>
                      <a:r>
                        <a:rPr lang="en-IE" sz="1400" b="1" dirty="0">
                          <a:solidFill>
                            <a:schemeClr val="bg1"/>
                          </a:solidFill>
                          <a:effectLst/>
                        </a:rPr>
                        <a:t>%</a:t>
                      </a:r>
                      <a:endParaRPr lang="en-IE" sz="1400" b="1" dirty="0">
                        <a:solidFill>
                          <a:schemeClr val="bg1"/>
                        </a:solidFill>
                        <a:effectLst/>
                        <a:latin typeface="+mn-lt"/>
                        <a:ea typeface="Times New Roman" panose="02020603050405020304" pitchFamily="18" charset="0"/>
                        <a:cs typeface="Times New Roman" panose="02020603050405020304" pitchFamily="18" charset="0"/>
                      </a:endParaRPr>
                    </a:p>
                  </a:txBody>
                  <a:tcPr marT="0" marB="0" anchor="ctr">
                    <a:lnT w="38100" cap="flat" cmpd="sng" algn="ctr">
                      <a:noFill/>
                      <a:prstDash val="solid"/>
                      <a:round/>
                      <a:headEnd type="none" w="med" len="med"/>
                      <a:tailEnd type="none" w="med" len="med"/>
                    </a:lnT>
                    <a:solidFill>
                      <a:schemeClr val="accent2"/>
                    </a:solidFill>
                  </a:tcPr>
                </a:tc>
                <a:tc>
                  <a:txBody>
                    <a:bodyPr/>
                    <a:lstStyle/>
                    <a:p>
                      <a:pPr marL="0" marR="0" algn="ctr">
                        <a:spcBef>
                          <a:spcPts val="0"/>
                        </a:spcBef>
                        <a:spcAft>
                          <a:spcPts val="0"/>
                        </a:spcAft>
                      </a:pPr>
                      <a:r>
                        <a:rPr lang="en-IE" sz="1400" b="1" dirty="0">
                          <a:solidFill>
                            <a:schemeClr val="bg1"/>
                          </a:solidFill>
                          <a:effectLst/>
                        </a:rPr>
                        <a:t>%</a:t>
                      </a:r>
                      <a:endParaRPr lang="en-IE" sz="1400" b="1" dirty="0">
                        <a:solidFill>
                          <a:schemeClr val="bg1"/>
                        </a:solidFill>
                        <a:effectLst/>
                        <a:latin typeface="+mn-lt"/>
                        <a:ea typeface="Times New Roman" panose="02020603050405020304" pitchFamily="18" charset="0"/>
                        <a:cs typeface="Times New Roman" panose="02020603050405020304" pitchFamily="18" charset="0"/>
                      </a:endParaRPr>
                    </a:p>
                  </a:txBody>
                  <a:tcPr marT="0" marB="0" anchor="ctr">
                    <a:lnT w="38100" cap="flat" cmpd="sng" algn="ctr">
                      <a:noFill/>
                      <a:prstDash val="solid"/>
                      <a:round/>
                      <a:headEnd type="none" w="med" len="med"/>
                      <a:tailEnd type="none" w="med" len="med"/>
                    </a:lnT>
                    <a:solidFill>
                      <a:schemeClr val="accent2"/>
                    </a:solidFill>
                  </a:tcPr>
                </a:tc>
                <a:extLst>
                  <a:ext uri="{0D108BD9-81ED-4DB2-BD59-A6C34878D82A}">
                    <a16:rowId xmlns:a16="http://schemas.microsoft.com/office/drawing/2014/main" val="1397816767"/>
                  </a:ext>
                </a:extLst>
              </a:tr>
              <a:tr h="319452">
                <a:tc>
                  <a:txBody>
                    <a:bodyPr/>
                    <a:lstStyle/>
                    <a:p>
                      <a:pPr marL="0" marR="0">
                        <a:lnSpc>
                          <a:spcPct val="115000"/>
                        </a:lnSpc>
                        <a:spcBef>
                          <a:spcPts val="0"/>
                        </a:spcBef>
                        <a:spcAft>
                          <a:spcPts val="0"/>
                        </a:spcAft>
                      </a:pPr>
                      <a:r>
                        <a:rPr lang="en-IE" sz="1400" b="1" dirty="0">
                          <a:solidFill>
                            <a:schemeClr val="bg1">
                              <a:lumMod val="50000"/>
                            </a:schemeClr>
                          </a:solidFill>
                          <a:effectLst/>
                        </a:rPr>
                        <a:t>No water</a:t>
                      </a: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algn="ctr" fontAlgn="b"/>
                      <a:r>
                        <a:rPr lang="en-IE" sz="1400" b="1" kern="1200" dirty="0">
                          <a:solidFill>
                            <a:schemeClr val="bg1">
                              <a:lumMod val="50000"/>
                            </a:schemeClr>
                          </a:solidFill>
                          <a:effectLst/>
                          <a:latin typeface="+mn-lt"/>
                          <a:ea typeface="+mn-ea"/>
                          <a:cs typeface="+mn-cs"/>
                        </a:rPr>
                        <a:t>31</a:t>
                      </a:r>
                    </a:p>
                  </a:txBody>
                  <a:tcPr marL="6350" marR="6350" marT="635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rPr>
                        <a:t>23</a:t>
                      </a: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80454846"/>
                  </a:ext>
                </a:extLst>
              </a:tr>
              <a:tr h="319452">
                <a:tc>
                  <a:txBody>
                    <a:bodyPr/>
                    <a:lstStyle/>
                    <a:p>
                      <a:pPr marL="0" marR="0">
                        <a:lnSpc>
                          <a:spcPct val="115000"/>
                        </a:lnSpc>
                        <a:spcBef>
                          <a:spcPts val="0"/>
                        </a:spcBef>
                        <a:spcAft>
                          <a:spcPts val="0"/>
                        </a:spcAft>
                      </a:pPr>
                      <a:r>
                        <a:rPr lang="en-IE" sz="1400" b="1" dirty="0">
                          <a:solidFill>
                            <a:schemeClr val="bg1">
                              <a:lumMod val="50000"/>
                            </a:schemeClr>
                          </a:solidFill>
                          <a:effectLst/>
                        </a:rPr>
                        <a:t>Towel was very dirty</a:t>
                      </a: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algn="ctr" fontAlgn="b"/>
                      <a:r>
                        <a:rPr lang="en-IE" sz="1400" b="1" kern="1200" dirty="0">
                          <a:solidFill>
                            <a:schemeClr val="bg1">
                              <a:lumMod val="50000"/>
                            </a:schemeClr>
                          </a:solidFill>
                          <a:effectLst/>
                          <a:latin typeface="+mn-lt"/>
                          <a:ea typeface="+mn-ea"/>
                          <a:cs typeface="+mn-cs"/>
                        </a:rPr>
                        <a:t>29</a:t>
                      </a:r>
                    </a:p>
                  </a:txBody>
                  <a:tcPr marL="6350" marR="6350" marT="635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rPr>
                        <a:t>23</a:t>
                      </a: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712773251"/>
                  </a:ext>
                </a:extLst>
              </a:tr>
              <a:tr h="319452">
                <a:tc>
                  <a:txBody>
                    <a:bodyPr/>
                    <a:lstStyle/>
                    <a:p>
                      <a:pPr marL="0" marR="0">
                        <a:lnSpc>
                          <a:spcPct val="115000"/>
                        </a:lnSpc>
                        <a:spcBef>
                          <a:spcPts val="0"/>
                        </a:spcBef>
                        <a:spcAft>
                          <a:spcPts val="0"/>
                        </a:spcAft>
                      </a:pPr>
                      <a:r>
                        <a:rPr lang="en-IE" sz="1400" b="1" dirty="0">
                          <a:solidFill>
                            <a:schemeClr val="bg1">
                              <a:lumMod val="50000"/>
                            </a:schemeClr>
                          </a:solidFill>
                          <a:effectLst/>
                        </a:rPr>
                        <a:t>Sink was very dirty</a:t>
                      </a: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algn="ctr" fontAlgn="b"/>
                      <a:r>
                        <a:rPr lang="en-IE" sz="1400" b="1" kern="1200" dirty="0">
                          <a:solidFill>
                            <a:schemeClr val="bg1">
                              <a:lumMod val="50000"/>
                            </a:schemeClr>
                          </a:solidFill>
                          <a:effectLst/>
                          <a:latin typeface="+mn-lt"/>
                          <a:ea typeface="+mn-ea"/>
                          <a:cs typeface="+mn-cs"/>
                        </a:rPr>
                        <a:t>25</a:t>
                      </a:r>
                    </a:p>
                  </a:txBody>
                  <a:tcPr marL="6350" marR="6350" marT="635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rPr>
                        <a:t>15</a:t>
                      </a: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99360966"/>
                  </a:ext>
                </a:extLst>
              </a:tr>
              <a:tr h="319452">
                <a:tc>
                  <a:txBody>
                    <a:bodyPr/>
                    <a:lstStyle/>
                    <a:p>
                      <a:pPr marL="0" marR="0">
                        <a:lnSpc>
                          <a:spcPct val="115000"/>
                        </a:lnSpc>
                        <a:spcBef>
                          <a:spcPts val="0"/>
                        </a:spcBef>
                        <a:spcAft>
                          <a:spcPts val="0"/>
                        </a:spcAft>
                      </a:pPr>
                      <a:r>
                        <a:rPr lang="en-IE" sz="1400" b="1" dirty="0">
                          <a:solidFill>
                            <a:schemeClr val="bg1">
                              <a:lumMod val="50000"/>
                            </a:schemeClr>
                          </a:solidFill>
                          <a:effectLst/>
                        </a:rPr>
                        <a:t>Nothing available to dry my hands</a:t>
                      </a: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algn="ctr" fontAlgn="b"/>
                      <a:r>
                        <a:rPr lang="en-IE" sz="1400" b="1" kern="1200" dirty="0">
                          <a:solidFill>
                            <a:schemeClr val="bg1">
                              <a:lumMod val="50000"/>
                            </a:schemeClr>
                          </a:solidFill>
                          <a:effectLst/>
                          <a:latin typeface="+mn-lt"/>
                          <a:ea typeface="+mn-ea"/>
                          <a:cs typeface="+mn-cs"/>
                        </a:rPr>
                        <a:t>22</a:t>
                      </a:r>
                    </a:p>
                  </a:txBody>
                  <a:tcPr marL="6350" marR="6350" marT="635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rPr>
                        <a:t>14</a:t>
                      </a: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479931723"/>
                  </a:ext>
                </a:extLst>
              </a:tr>
              <a:tr h="319452">
                <a:tc>
                  <a:txBody>
                    <a:bodyPr/>
                    <a:lstStyle/>
                    <a:p>
                      <a:pPr marL="0" marR="0">
                        <a:lnSpc>
                          <a:spcPct val="115000"/>
                        </a:lnSpc>
                        <a:spcBef>
                          <a:spcPts val="0"/>
                        </a:spcBef>
                        <a:spcAft>
                          <a:spcPts val="0"/>
                        </a:spcAft>
                      </a:pPr>
                      <a:r>
                        <a:rPr lang="en-IE" sz="1400" b="1" dirty="0">
                          <a:solidFill>
                            <a:schemeClr val="bg1">
                              <a:lumMod val="50000"/>
                            </a:schemeClr>
                          </a:solidFill>
                          <a:effectLst/>
                        </a:rPr>
                        <a:t>No soap</a:t>
                      </a: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algn="ctr" fontAlgn="b"/>
                      <a:r>
                        <a:rPr lang="en-IE" sz="1400" b="1" kern="1200" dirty="0">
                          <a:solidFill>
                            <a:schemeClr val="bg1">
                              <a:lumMod val="50000"/>
                            </a:schemeClr>
                          </a:solidFill>
                          <a:effectLst/>
                          <a:latin typeface="+mn-lt"/>
                          <a:ea typeface="+mn-ea"/>
                          <a:cs typeface="+mn-cs"/>
                        </a:rPr>
                        <a:t>20</a:t>
                      </a:r>
                    </a:p>
                  </a:txBody>
                  <a:tcPr marL="6350" marR="6350" marT="635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rPr>
                        <a:t>14</a:t>
                      </a: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2657167551"/>
                  </a:ext>
                </a:extLst>
              </a:tr>
              <a:tr h="319452">
                <a:tc>
                  <a:txBody>
                    <a:bodyPr/>
                    <a:lstStyle/>
                    <a:p>
                      <a:pPr marL="0" marR="0">
                        <a:lnSpc>
                          <a:spcPct val="115000"/>
                        </a:lnSpc>
                        <a:spcBef>
                          <a:spcPts val="0"/>
                        </a:spcBef>
                        <a:spcAft>
                          <a:spcPts val="0"/>
                        </a:spcAft>
                      </a:pPr>
                      <a:r>
                        <a:rPr lang="en-IE" sz="1400" b="1" dirty="0">
                          <a:solidFill>
                            <a:schemeClr val="bg1">
                              <a:lumMod val="50000"/>
                            </a:schemeClr>
                          </a:solidFill>
                          <a:effectLst/>
                        </a:rPr>
                        <a:t>Inconvenience of waiting in a queue</a:t>
                      </a: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algn="ctr" fontAlgn="b"/>
                      <a:r>
                        <a:rPr lang="en-IE" sz="1400" b="1" kern="1200" dirty="0">
                          <a:solidFill>
                            <a:schemeClr val="bg1">
                              <a:lumMod val="50000"/>
                            </a:schemeClr>
                          </a:solidFill>
                          <a:effectLst/>
                          <a:latin typeface="+mn-lt"/>
                          <a:ea typeface="+mn-ea"/>
                          <a:cs typeface="+mn-cs"/>
                        </a:rPr>
                        <a:t>22</a:t>
                      </a:r>
                    </a:p>
                  </a:txBody>
                  <a:tcPr marL="6350" marR="6350" marT="635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rPr>
                        <a:t>13</a:t>
                      </a: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2065616477"/>
                  </a:ext>
                </a:extLst>
              </a:tr>
              <a:tr h="319452">
                <a:tc>
                  <a:txBody>
                    <a:bodyPr/>
                    <a:lstStyle/>
                    <a:p>
                      <a:pPr marL="0" marR="0">
                        <a:lnSpc>
                          <a:spcPct val="115000"/>
                        </a:lnSpc>
                        <a:spcBef>
                          <a:spcPts val="0"/>
                        </a:spcBef>
                        <a:spcAft>
                          <a:spcPts val="0"/>
                        </a:spcAft>
                      </a:pPr>
                      <a:r>
                        <a:rPr lang="en-IE" sz="1400" b="1" dirty="0">
                          <a:solidFill>
                            <a:schemeClr val="bg1">
                              <a:lumMod val="50000"/>
                            </a:schemeClr>
                          </a:solidFill>
                          <a:effectLst/>
                        </a:rPr>
                        <a:t>No time</a:t>
                      </a: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algn="ctr" fontAlgn="b"/>
                      <a:r>
                        <a:rPr lang="en-IE" sz="1400" b="1" kern="1200" dirty="0">
                          <a:solidFill>
                            <a:schemeClr val="bg1">
                              <a:lumMod val="50000"/>
                            </a:schemeClr>
                          </a:solidFill>
                          <a:effectLst/>
                          <a:latin typeface="+mn-lt"/>
                          <a:ea typeface="+mn-ea"/>
                          <a:cs typeface="+mn-cs"/>
                        </a:rPr>
                        <a:t>21</a:t>
                      </a:r>
                    </a:p>
                  </a:txBody>
                  <a:tcPr marL="6350" marR="6350" marT="635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rPr>
                        <a:t>13</a:t>
                      </a: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2218453394"/>
                  </a:ext>
                </a:extLst>
              </a:tr>
              <a:tr h="319452">
                <a:tc>
                  <a:txBody>
                    <a:bodyPr/>
                    <a:lstStyle/>
                    <a:p>
                      <a:pPr marL="0" marR="0">
                        <a:lnSpc>
                          <a:spcPct val="115000"/>
                        </a:lnSpc>
                        <a:spcBef>
                          <a:spcPts val="0"/>
                        </a:spcBef>
                        <a:spcAft>
                          <a:spcPts val="0"/>
                        </a:spcAft>
                      </a:pPr>
                      <a:r>
                        <a:rPr lang="en-IE" sz="1400" b="1" dirty="0">
                          <a:solidFill>
                            <a:schemeClr val="bg1">
                              <a:lumMod val="50000"/>
                            </a:schemeClr>
                          </a:solidFill>
                          <a:effectLst/>
                        </a:rPr>
                        <a:t>Far from sink</a:t>
                      </a: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algn="ctr" fontAlgn="b"/>
                      <a:r>
                        <a:rPr lang="en-IE" sz="1400" b="1" kern="1200" dirty="0">
                          <a:solidFill>
                            <a:schemeClr val="bg1">
                              <a:lumMod val="50000"/>
                            </a:schemeClr>
                          </a:solidFill>
                          <a:effectLst/>
                          <a:latin typeface="+mn-lt"/>
                          <a:ea typeface="+mn-ea"/>
                          <a:cs typeface="+mn-cs"/>
                        </a:rPr>
                        <a:t>19</a:t>
                      </a:r>
                    </a:p>
                  </a:txBody>
                  <a:tcPr marL="6350" marR="6350" marT="635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rPr>
                        <a:t>11</a:t>
                      </a: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489139522"/>
                  </a:ext>
                </a:extLst>
              </a:tr>
              <a:tr h="319452">
                <a:tc>
                  <a:txBody>
                    <a:bodyPr/>
                    <a:lstStyle/>
                    <a:p>
                      <a:pPr marL="0" marR="0">
                        <a:lnSpc>
                          <a:spcPct val="115000"/>
                        </a:lnSpc>
                        <a:spcBef>
                          <a:spcPts val="0"/>
                        </a:spcBef>
                        <a:spcAft>
                          <a:spcPts val="0"/>
                        </a:spcAft>
                      </a:pPr>
                      <a:r>
                        <a:rPr lang="en-IE" sz="1400" b="1" dirty="0">
                          <a:solidFill>
                            <a:schemeClr val="bg1">
                              <a:lumMod val="50000"/>
                            </a:schemeClr>
                          </a:solidFill>
                          <a:effectLst/>
                        </a:rPr>
                        <a:t>Worried about side effect of handwashing e.g. hands getting dry</a:t>
                      </a: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tc>
                  <a:txBody>
                    <a:bodyPr/>
                    <a:lstStyle/>
                    <a:p>
                      <a:pPr algn="ctr" fontAlgn="b"/>
                      <a:r>
                        <a:rPr lang="en-IE" sz="1400" b="1" kern="1200" dirty="0">
                          <a:solidFill>
                            <a:schemeClr val="bg1">
                              <a:lumMod val="50000"/>
                            </a:schemeClr>
                          </a:solidFill>
                          <a:effectLst/>
                          <a:latin typeface="+mn-lt"/>
                          <a:ea typeface="+mn-ea"/>
                          <a:cs typeface="+mn-cs"/>
                        </a:rPr>
                        <a:t>10</a:t>
                      </a:r>
                    </a:p>
                  </a:txBody>
                  <a:tcPr marL="6350" marR="6350" marT="635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rPr>
                        <a:t>8</a:t>
                      </a:r>
                      <a:endParaRPr lang="en-IE" sz="1400" b="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241789115"/>
                  </a:ext>
                </a:extLst>
              </a:tr>
            </a:tbl>
          </a:graphicData>
        </a:graphic>
      </p:graphicFrame>
      <p:sp>
        <p:nvSpPr>
          <p:cNvPr id="15" name="Slide Number Placeholder 3">
            <a:extLst>
              <a:ext uri="{FF2B5EF4-FFF2-40B4-BE49-F238E27FC236}">
                <a16:creationId xmlns:a16="http://schemas.microsoft.com/office/drawing/2014/main" id="{563039F2-EFF4-483E-81D8-921D24FC0237}"/>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36</a:t>
            </a:fld>
            <a:r>
              <a:rPr lang="en-GB" dirty="0"/>
              <a:t> ‒ </a:t>
            </a:r>
          </a:p>
        </p:txBody>
      </p:sp>
    </p:spTree>
    <p:extLst>
      <p:ext uri="{BB962C8B-B14F-4D97-AF65-F5344CB8AC3E}">
        <p14:creationId xmlns:p14="http://schemas.microsoft.com/office/powerpoint/2010/main" val="88373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B7EA843-44CB-4D85-9F97-60A8AA0B4470}"/>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Reasons For Not Washing Hands - NI </a:t>
            </a:r>
          </a:p>
        </p:txBody>
      </p:sp>
      <p:sp>
        <p:nvSpPr>
          <p:cNvPr id="10" name="Text Placeholder 9">
            <a:extLst>
              <a:ext uri="{FF2B5EF4-FFF2-40B4-BE49-F238E27FC236}">
                <a16:creationId xmlns:a16="http://schemas.microsoft.com/office/drawing/2014/main" id="{777659CF-B2A3-4245-86FB-DBB9EE654DE4}"/>
              </a:ext>
            </a:extLst>
          </p:cNvPr>
          <p:cNvSpPr>
            <a:spLocks noGrp="1"/>
          </p:cNvSpPr>
          <p:nvPr>
            <p:ph type="body" sz="quarter" idx="15"/>
          </p:nvPr>
        </p:nvSpPr>
        <p:spPr>
          <a:xfrm>
            <a:off x="404786" y="883335"/>
            <a:ext cx="6154080" cy="323165"/>
          </a:xfrm>
        </p:spPr>
        <p:txBody>
          <a:bodyPr/>
          <a:lstStyle/>
          <a:p>
            <a:r>
              <a:rPr lang="en-IE" dirty="0">
                <a:latin typeface="HelveticaNeueLT Std Lt Cn" panose="020B0406020202030204" charset="0"/>
              </a:rPr>
              <a:t>‘No water' is the top reason for not washing hands in NI at 23%.</a:t>
            </a:r>
          </a:p>
        </p:txBody>
      </p:sp>
      <p:sp>
        <p:nvSpPr>
          <p:cNvPr id="11" name="Text Placeholder 10">
            <a:extLst>
              <a:ext uri="{FF2B5EF4-FFF2-40B4-BE49-F238E27FC236}">
                <a16:creationId xmlns:a16="http://schemas.microsoft.com/office/drawing/2014/main" id="{FC1A2A65-B2A3-405D-BA85-06B3CB26CA4A}"/>
              </a:ext>
            </a:extLst>
          </p:cNvPr>
          <p:cNvSpPr>
            <a:spLocks noGrp="1"/>
          </p:cNvSpPr>
          <p:nvPr>
            <p:ph type="body" sz="quarter" idx="17"/>
          </p:nvPr>
        </p:nvSpPr>
        <p:spPr>
          <a:xfrm>
            <a:off x="506896" y="5786735"/>
            <a:ext cx="8686800" cy="461665"/>
          </a:xfrm>
        </p:spPr>
        <p:txBody>
          <a:bodyPr/>
          <a:lstStyle/>
          <a:p>
            <a:r>
              <a:rPr lang="en-IE" dirty="0"/>
              <a:t>Q.48	I am now going to read you out some common reasons that people give for not always being able to wash their hands. Could you please tell me if any of these reasons prevented you from washing your hands in the past 3 months, or not.</a:t>
            </a:r>
          </a:p>
          <a:p>
            <a:r>
              <a:rPr lang="en-IE" dirty="0"/>
              <a:t>Base:	All NI Respondents:  301</a:t>
            </a:r>
          </a:p>
        </p:txBody>
      </p:sp>
      <p:graphicFrame>
        <p:nvGraphicFramePr>
          <p:cNvPr id="14" name="Table 13">
            <a:extLst>
              <a:ext uri="{FF2B5EF4-FFF2-40B4-BE49-F238E27FC236}">
                <a16:creationId xmlns:a16="http://schemas.microsoft.com/office/drawing/2014/main" id="{2CCC7241-1BD2-4071-AB80-6FE5E668DCA8}"/>
              </a:ext>
            </a:extLst>
          </p:cNvPr>
          <p:cNvGraphicFramePr>
            <a:graphicFrameLocks noGrp="1"/>
          </p:cNvGraphicFramePr>
          <p:nvPr>
            <p:extLst>
              <p:ext uri="{D42A27DB-BD31-4B8C-83A1-F6EECF244321}">
                <p14:modId xmlns:p14="http://schemas.microsoft.com/office/powerpoint/2010/main" val="1965918809"/>
              </p:ext>
            </p:extLst>
          </p:nvPr>
        </p:nvGraphicFramePr>
        <p:xfrm>
          <a:off x="1404568" y="1515228"/>
          <a:ext cx="9382864" cy="3513972"/>
        </p:xfrm>
        <a:graphic>
          <a:graphicData uri="http://schemas.openxmlformats.org/drawingml/2006/table">
            <a:tbl>
              <a:tblPr firstRow="1" bandRow="1">
                <a:tableStyleId>{93296810-A885-4BE3-A3E7-6D5BEEA58F35}</a:tableStyleId>
              </a:tblPr>
              <a:tblGrid>
                <a:gridCol w="6535420">
                  <a:extLst>
                    <a:ext uri="{9D8B030D-6E8A-4147-A177-3AD203B41FA5}">
                      <a16:colId xmlns:a16="http://schemas.microsoft.com/office/drawing/2014/main" val="932369661"/>
                    </a:ext>
                  </a:extLst>
                </a:gridCol>
                <a:gridCol w="1421285">
                  <a:extLst>
                    <a:ext uri="{9D8B030D-6E8A-4147-A177-3AD203B41FA5}">
                      <a16:colId xmlns:a16="http://schemas.microsoft.com/office/drawing/2014/main" val="4283778443"/>
                    </a:ext>
                  </a:extLst>
                </a:gridCol>
                <a:gridCol w="1426159">
                  <a:extLst>
                    <a:ext uri="{9D8B030D-6E8A-4147-A177-3AD203B41FA5}">
                      <a16:colId xmlns:a16="http://schemas.microsoft.com/office/drawing/2014/main" val="521166831"/>
                    </a:ext>
                  </a:extLst>
                </a:gridCol>
              </a:tblGrid>
              <a:tr h="319452">
                <a:tc>
                  <a:txBody>
                    <a:bodyPr/>
                    <a:lstStyle/>
                    <a:p>
                      <a:pPr marL="0" marR="0" algn="just">
                        <a:spcBef>
                          <a:spcPts val="0"/>
                        </a:spcBef>
                        <a:spcAft>
                          <a:spcPts val="0"/>
                        </a:spcAft>
                      </a:pPr>
                      <a:endParaRPr lang="en-IE" sz="1400" dirty="0">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lnB w="38100" cap="flat" cmpd="sng" algn="ctr">
                      <a:noFill/>
                      <a:prstDash val="solid"/>
                      <a:round/>
                      <a:headEnd type="none" w="med" len="med"/>
                      <a:tailEnd type="none" w="med" len="med"/>
                    </a:lnB>
                    <a:solidFill>
                      <a:schemeClr val="accent6">
                        <a:lumMod val="90000"/>
                      </a:schemeClr>
                    </a:solidFill>
                  </a:tcPr>
                </a:tc>
                <a:tc>
                  <a:txBody>
                    <a:bodyPr/>
                    <a:lstStyle/>
                    <a:p>
                      <a:pPr marL="0" marR="0" algn="ctr">
                        <a:spcBef>
                          <a:spcPts val="0"/>
                        </a:spcBef>
                        <a:spcAft>
                          <a:spcPts val="0"/>
                        </a:spcAft>
                      </a:pPr>
                      <a:r>
                        <a:rPr lang="en-IE" sz="1400" dirty="0">
                          <a:effectLst/>
                          <a:latin typeface="HelveticaNeueLT Std Lt Cn" panose="020B0406020202030204" charset="0"/>
                          <a:ea typeface="Times New Roman" panose="02020603050405020304" pitchFamily="18" charset="0"/>
                          <a:cs typeface="Times New Roman" panose="02020603050405020304" pitchFamily="18" charset="0"/>
                        </a:rPr>
                        <a:t>ST 21</a:t>
                      </a:r>
                    </a:p>
                  </a:txBody>
                  <a:tcPr marT="0" marB="0" anchor="ctr">
                    <a:lnB w="38100" cap="flat" cmpd="sng" algn="ctr">
                      <a:noFill/>
                      <a:prstDash val="solid"/>
                      <a:round/>
                      <a:headEnd type="none" w="med" len="med"/>
                      <a:tailEnd type="none" w="med" len="med"/>
                    </a:lnB>
                    <a:solidFill>
                      <a:schemeClr val="accent6">
                        <a:lumMod val="90000"/>
                      </a:schemeClr>
                    </a:solidFill>
                  </a:tcPr>
                </a:tc>
                <a:tc>
                  <a:txBody>
                    <a:bodyPr/>
                    <a:lstStyle/>
                    <a:p>
                      <a:pPr marL="0" marR="0" algn="ctr">
                        <a:spcBef>
                          <a:spcPts val="0"/>
                        </a:spcBef>
                        <a:spcAft>
                          <a:spcPts val="0"/>
                        </a:spcAft>
                      </a:pPr>
                      <a:r>
                        <a:rPr lang="en-IE" sz="1400" dirty="0">
                          <a:effectLst/>
                          <a:latin typeface="HelveticaNeueLT Std Lt Cn" panose="020B0406020202030204" charset="0"/>
                          <a:ea typeface="Times New Roman" panose="02020603050405020304" pitchFamily="18" charset="0"/>
                          <a:cs typeface="Times New Roman" panose="02020603050405020304" pitchFamily="18" charset="0"/>
                        </a:rPr>
                        <a:t>ST 20</a:t>
                      </a:r>
                    </a:p>
                  </a:txBody>
                  <a:tcPr marT="0" marB="0" anchor="ctr">
                    <a:lnB w="38100" cap="flat" cmpd="sng" algn="ctr">
                      <a:noFill/>
                      <a:prstDash val="solid"/>
                      <a:round/>
                      <a:headEnd type="none" w="med" len="med"/>
                      <a:tailEnd type="none" w="med" len="med"/>
                    </a:lnB>
                    <a:solidFill>
                      <a:schemeClr val="accent6">
                        <a:lumMod val="90000"/>
                      </a:schemeClr>
                    </a:solidFill>
                  </a:tcPr>
                </a:tc>
                <a:extLst>
                  <a:ext uri="{0D108BD9-81ED-4DB2-BD59-A6C34878D82A}">
                    <a16:rowId xmlns:a16="http://schemas.microsoft.com/office/drawing/2014/main" val="972926652"/>
                  </a:ext>
                </a:extLst>
              </a:tr>
              <a:tr h="319452">
                <a:tc>
                  <a:txBody>
                    <a:bodyPr/>
                    <a:lstStyle/>
                    <a:p>
                      <a:pPr marL="0" marR="0" algn="just">
                        <a:spcBef>
                          <a:spcPts val="0"/>
                        </a:spcBef>
                        <a:spcAft>
                          <a:spcPts val="0"/>
                        </a:spcAft>
                      </a:pPr>
                      <a:endParaRPr lang="en-IE" sz="1400" dirty="0">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lnT w="38100" cap="flat" cmpd="sng" algn="ctr">
                      <a:noFill/>
                      <a:prstDash val="solid"/>
                      <a:round/>
                      <a:headEnd type="none" w="med" len="med"/>
                      <a:tailEnd type="none" w="med" len="med"/>
                    </a:lnT>
                    <a:solidFill>
                      <a:schemeClr val="accent6">
                        <a:lumMod val="90000"/>
                      </a:schemeClr>
                    </a:solidFill>
                  </a:tcPr>
                </a:tc>
                <a:tc>
                  <a:txBody>
                    <a:bodyPr/>
                    <a:lstStyle/>
                    <a:p>
                      <a:pPr marL="0" marR="0" algn="ctr">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t>
                      </a:r>
                    </a:p>
                  </a:txBody>
                  <a:tcPr marT="0" marB="0" anchor="ctr">
                    <a:lnT w="38100" cap="flat" cmpd="sng" algn="ctr">
                      <a:noFill/>
                      <a:prstDash val="solid"/>
                      <a:round/>
                      <a:headEnd type="none" w="med" len="med"/>
                      <a:tailEnd type="none" w="med" len="med"/>
                    </a:lnT>
                    <a:solidFill>
                      <a:schemeClr val="accent6">
                        <a:lumMod val="90000"/>
                      </a:schemeClr>
                    </a:solidFill>
                  </a:tcPr>
                </a:tc>
                <a:tc>
                  <a:txBody>
                    <a:bodyPr/>
                    <a:lstStyle/>
                    <a:p>
                      <a:pPr marL="0" marR="0" algn="ctr">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t>
                      </a:r>
                    </a:p>
                  </a:txBody>
                  <a:tcPr marT="0" marB="0" anchor="ctr">
                    <a:lnT w="38100" cap="flat" cmpd="sng" algn="ctr">
                      <a:noFill/>
                      <a:prstDash val="solid"/>
                      <a:round/>
                      <a:headEnd type="none" w="med" len="med"/>
                      <a:tailEnd type="none" w="med" len="med"/>
                    </a:lnT>
                    <a:solidFill>
                      <a:schemeClr val="accent6">
                        <a:lumMod val="90000"/>
                      </a:schemeClr>
                    </a:solidFill>
                  </a:tcPr>
                </a:tc>
                <a:extLst>
                  <a:ext uri="{0D108BD9-81ED-4DB2-BD59-A6C34878D82A}">
                    <a16:rowId xmlns:a16="http://schemas.microsoft.com/office/drawing/2014/main" val="1397816767"/>
                  </a:ext>
                </a:extLst>
              </a:tr>
              <a:tr h="319452">
                <a:tc>
                  <a:txBody>
                    <a:bodyPr/>
                    <a:lstStyle/>
                    <a:p>
                      <a:pPr marL="0" marR="0">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No water</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22</a:t>
                      </a:r>
                    </a:p>
                  </a:txBody>
                  <a:tcPr marT="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23</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80454846"/>
                  </a:ext>
                </a:extLst>
              </a:tr>
              <a:tr h="319452">
                <a:tc>
                  <a:txBody>
                    <a:bodyPr/>
                    <a:lstStyle/>
                    <a:p>
                      <a:pPr marL="0" marR="0">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Sink was very dirty</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19</a:t>
                      </a:r>
                    </a:p>
                  </a:txBody>
                  <a:tcPr marT="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17</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483239571"/>
                  </a:ext>
                </a:extLst>
              </a:tr>
              <a:tr h="319452">
                <a:tc>
                  <a:txBody>
                    <a:bodyPr/>
                    <a:lstStyle/>
                    <a:p>
                      <a:pPr marL="0" marR="0">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No soap</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16</a:t>
                      </a:r>
                    </a:p>
                  </a:txBody>
                  <a:tcPr marT="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17</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950111764"/>
                  </a:ext>
                </a:extLst>
              </a:tr>
              <a:tr h="319452">
                <a:tc>
                  <a:txBody>
                    <a:bodyPr/>
                    <a:lstStyle/>
                    <a:p>
                      <a:pPr marL="0" marR="0">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Towel was very dirty</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17</a:t>
                      </a:r>
                    </a:p>
                  </a:txBody>
                  <a:tcPr marT="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16</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200206279"/>
                  </a:ext>
                </a:extLst>
              </a:tr>
              <a:tr h="319452">
                <a:tc>
                  <a:txBody>
                    <a:bodyPr/>
                    <a:lstStyle/>
                    <a:p>
                      <a:pPr marL="0" marR="0">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Inconvenience of waiting in a queue</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13</a:t>
                      </a:r>
                    </a:p>
                  </a:txBody>
                  <a:tcPr marT="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15</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833820585"/>
                  </a:ext>
                </a:extLst>
              </a:tr>
              <a:tr h="319452">
                <a:tc>
                  <a:txBody>
                    <a:bodyPr/>
                    <a:lstStyle/>
                    <a:p>
                      <a:pPr marL="0" marR="0">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Nothing available to dry my hands</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11</a:t>
                      </a:r>
                    </a:p>
                  </a:txBody>
                  <a:tcPr marT="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13</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131428368"/>
                  </a:ext>
                </a:extLst>
              </a:tr>
              <a:tr h="319452">
                <a:tc>
                  <a:txBody>
                    <a:bodyPr/>
                    <a:lstStyle/>
                    <a:p>
                      <a:pPr marL="0" marR="0">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No time</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15</a:t>
                      </a:r>
                    </a:p>
                  </a:txBody>
                  <a:tcPr marT="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4077045098"/>
                  </a:ext>
                </a:extLst>
              </a:tr>
              <a:tr h="319452">
                <a:tc>
                  <a:txBody>
                    <a:bodyPr/>
                    <a:lstStyle/>
                    <a:p>
                      <a:pPr marL="0" marR="0">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Far from sink</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13</a:t>
                      </a:r>
                    </a:p>
                  </a:txBody>
                  <a:tcPr marT="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11</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2192150478"/>
                  </a:ext>
                </a:extLst>
              </a:tr>
              <a:tr h="319452">
                <a:tc>
                  <a:txBody>
                    <a:bodyPr/>
                    <a:lstStyle/>
                    <a:p>
                      <a:pPr marL="0" marR="0">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Worried about side effect of handwashing e.g. hands getting dry</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rPr>
                        <a:t>5</a:t>
                      </a:r>
                    </a:p>
                  </a:txBody>
                  <a:tcPr marT="0" marB="0" anchor="ctr"/>
                </a:tc>
                <a:tc>
                  <a:txBody>
                    <a:bodyPr/>
                    <a:lstStyle/>
                    <a:p>
                      <a:pPr marL="0" marR="0" algn="ctr">
                        <a:lnSpc>
                          <a:spcPct val="115000"/>
                        </a:lnSpc>
                        <a:spcBef>
                          <a:spcPts val="0"/>
                        </a:spcBef>
                        <a:spcAft>
                          <a:spcPts val="0"/>
                        </a:spcAft>
                      </a:pPr>
                      <a:r>
                        <a:rPr lang="en-IE" sz="1400" b="1" dirty="0">
                          <a:solidFill>
                            <a:schemeClr val="bg1">
                              <a:lumMod val="50000"/>
                            </a:schemeClr>
                          </a:solidFill>
                          <a:effectLst/>
                          <a:latin typeface="HelveticaNeueLT Std Lt Cn" panose="020B0406020202030204" charset="0"/>
                          <a:ea typeface="Times New Roman" panose="02020603050405020304" pitchFamily="18" charset="0"/>
                          <a:cs typeface="Times New Roman" panose="02020603050405020304" pitchFamily="18" charset="0"/>
                        </a:rPr>
                        <a:t>4</a:t>
                      </a:r>
                      <a:endParaRPr lang="en-IE" sz="1400" b="1" dirty="0">
                        <a:solidFill>
                          <a:schemeClr val="bg1">
                            <a:lumMod val="50000"/>
                          </a:schemeClr>
                        </a:solidFill>
                        <a:effectLst/>
                        <a:latin typeface="HelveticaNeueLT Std Lt Cn" panose="020B040602020203020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241789115"/>
                  </a:ext>
                </a:extLst>
              </a:tr>
            </a:tbl>
          </a:graphicData>
        </a:graphic>
      </p:graphicFrame>
      <p:sp>
        <p:nvSpPr>
          <p:cNvPr id="15" name="Slide Number Placeholder 3">
            <a:extLst>
              <a:ext uri="{FF2B5EF4-FFF2-40B4-BE49-F238E27FC236}">
                <a16:creationId xmlns:a16="http://schemas.microsoft.com/office/drawing/2014/main" id="{F2866AEB-938C-401F-9BF7-15B84DB6B9AC}"/>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37</a:t>
            </a:fld>
            <a:r>
              <a:rPr lang="en-GB" dirty="0"/>
              <a:t> ‒ </a:t>
            </a:r>
          </a:p>
        </p:txBody>
      </p:sp>
    </p:spTree>
    <p:extLst>
      <p:ext uri="{BB962C8B-B14F-4D97-AF65-F5344CB8AC3E}">
        <p14:creationId xmlns:p14="http://schemas.microsoft.com/office/powerpoint/2010/main" val="213202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593CD1E-83C2-4414-BA7D-D483C1067C4B}"/>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Use Of Hand Sanitisers In Past 3 Months</a:t>
            </a:r>
          </a:p>
        </p:txBody>
      </p:sp>
      <p:sp>
        <p:nvSpPr>
          <p:cNvPr id="14" name="Text Placeholder 13">
            <a:extLst>
              <a:ext uri="{FF2B5EF4-FFF2-40B4-BE49-F238E27FC236}">
                <a16:creationId xmlns:a16="http://schemas.microsoft.com/office/drawing/2014/main" id="{33F72975-F9C9-4626-B1D8-819C4331E331}"/>
              </a:ext>
            </a:extLst>
          </p:cNvPr>
          <p:cNvSpPr>
            <a:spLocks noGrp="1"/>
          </p:cNvSpPr>
          <p:nvPr>
            <p:ph type="body" sz="quarter" idx="15"/>
          </p:nvPr>
        </p:nvSpPr>
        <p:spPr>
          <a:xfrm>
            <a:off x="404786" y="883335"/>
            <a:ext cx="6630172" cy="323165"/>
          </a:xfrm>
        </p:spPr>
        <p:txBody>
          <a:bodyPr/>
          <a:lstStyle/>
          <a:p>
            <a:r>
              <a:rPr lang="en-IE" dirty="0">
                <a:latin typeface="HelveticaNeueLT Std Lt Cn" panose="020B0406020202030204" charset="0"/>
              </a:rPr>
              <a:t>Use of hand sanitisers is highest among females and 35-49s at 80%.</a:t>
            </a:r>
          </a:p>
        </p:txBody>
      </p:sp>
      <p:sp>
        <p:nvSpPr>
          <p:cNvPr id="15" name="Text Placeholder 14">
            <a:extLst>
              <a:ext uri="{FF2B5EF4-FFF2-40B4-BE49-F238E27FC236}">
                <a16:creationId xmlns:a16="http://schemas.microsoft.com/office/drawing/2014/main" id="{F646B5AA-F2B4-4275-905A-2CEB866EF3AD}"/>
              </a:ext>
            </a:extLst>
          </p:cNvPr>
          <p:cNvSpPr>
            <a:spLocks noGrp="1"/>
          </p:cNvSpPr>
          <p:nvPr>
            <p:ph type="body" sz="quarter" idx="17"/>
          </p:nvPr>
        </p:nvSpPr>
        <p:spPr>
          <a:xfrm>
            <a:off x="506896" y="5909846"/>
            <a:ext cx="8686800" cy="338554"/>
          </a:xfrm>
        </p:spPr>
        <p:txBody>
          <a:bodyPr/>
          <a:lstStyle/>
          <a:p>
            <a:r>
              <a:rPr lang="en-IE" dirty="0"/>
              <a:t>Q.49	Have you used hand sanitisers like gels or hand wipes to clean your hands in the past 3 months, or not? </a:t>
            </a:r>
          </a:p>
          <a:p>
            <a:r>
              <a:rPr lang="en-IE" dirty="0"/>
              <a:t>Base:	All Respondents:  803 (IOI), 502 (ROI), 301 (NI)</a:t>
            </a:r>
          </a:p>
        </p:txBody>
      </p:sp>
      <p:graphicFrame>
        <p:nvGraphicFramePr>
          <p:cNvPr id="18" name="Chart 17">
            <a:extLst>
              <a:ext uri="{FF2B5EF4-FFF2-40B4-BE49-F238E27FC236}">
                <a16:creationId xmlns:a16="http://schemas.microsoft.com/office/drawing/2014/main" id="{4E9DA72E-892C-401D-A8E3-53AF8CE6009C}"/>
              </a:ext>
            </a:extLst>
          </p:cNvPr>
          <p:cNvGraphicFramePr/>
          <p:nvPr>
            <p:extLst>
              <p:ext uri="{D42A27DB-BD31-4B8C-83A1-F6EECF244321}">
                <p14:modId xmlns:p14="http://schemas.microsoft.com/office/powerpoint/2010/main" val="595656969"/>
              </p:ext>
            </p:extLst>
          </p:nvPr>
        </p:nvGraphicFramePr>
        <p:xfrm>
          <a:off x="636108" y="1654487"/>
          <a:ext cx="11304104" cy="3908113"/>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Box 20">
            <a:extLst>
              <a:ext uri="{FF2B5EF4-FFF2-40B4-BE49-F238E27FC236}">
                <a16:creationId xmlns:a16="http://schemas.microsoft.com/office/drawing/2014/main" id="{9C26FB50-D7FE-403F-AA4D-901AACECC3BA}"/>
              </a:ext>
            </a:extLst>
          </p:cNvPr>
          <p:cNvSpPr txBox="1"/>
          <p:nvPr/>
        </p:nvSpPr>
        <p:spPr>
          <a:xfrm>
            <a:off x="6324401" y="1447800"/>
            <a:ext cx="533799" cy="246221"/>
          </a:xfrm>
          <a:prstGeom prst="rect">
            <a:avLst/>
          </a:prstGeom>
        </p:spPr>
        <p:txBody>
          <a:bodyPr vert="horz" wrap="none" lIns="0" tIns="0" rIns="0" bIns="0" rtlCol="0">
            <a:spAutoFit/>
          </a:bodyPr>
          <a:lstStyle/>
          <a:p>
            <a:pPr marL="6351" algn="ctr"/>
            <a:r>
              <a:rPr lang="en-IE" sz="1600" b="1" dirty="0">
                <a:solidFill>
                  <a:schemeClr val="bg1">
                    <a:lumMod val="50000"/>
                  </a:schemeClr>
                </a:solidFill>
                <a:latin typeface="HelveticaNeueLT Std Lt Cn" panose="020B0406020202030204" charset="0"/>
              </a:rPr>
              <a:t>Gender</a:t>
            </a:r>
          </a:p>
        </p:txBody>
      </p:sp>
      <p:sp>
        <p:nvSpPr>
          <p:cNvPr id="22" name="TextBox 21">
            <a:extLst>
              <a:ext uri="{FF2B5EF4-FFF2-40B4-BE49-F238E27FC236}">
                <a16:creationId xmlns:a16="http://schemas.microsoft.com/office/drawing/2014/main" id="{B6B8825B-9D79-435A-87A2-CCDDF7CA9D2F}"/>
              </a:ext>
            </a:extLst>
          </p:cNvPr>
          <p:cNvSpPr txBox="1"/>
          <p:nvPr/>
        </p:nvSpPr>
        <p:spPr>
          <a:xfrm>
            <a:off x="9609329" y="1408265"/>
            <a:ext cx="288541" cy="246221"/>
          </a:xfrm>
          <a:prstGeom prst="rect">
            <a:avLst/>
          </a:prstGeom>
        </p:spPr>
        <p:txBody>
          <a:bodyPr vert="horz" wrap="none" lIns="0" tIns="0" rIns="0" bIns="0" rtlCol="0">
            <a:spAutoFit/>
          </a:bodyPr>
          <a:lstStyle/>
          <a:p>
            <a:pPr marL="6351" algn="ctr"/>
            <a:r>
              <a:rPr lang="en-IE" sz="1600" b="1" dirty="0">
                <a:solidFill>
                  <a:schemeClr val="bg1">
                    <a:lumMod val="50000"/>
                  </a:schemeClr>
                </a:solidFill>
                <a:latin typeface="HelveticaNeueLT Std Lt Cn" panose="020B0406020202030204" charset="0"/>
              </a:rPr>
              <a:t>Age</a:t>
            </a:r>
          </a:p>
        </p:txBody>
      </p:sp>
      <p:sp>
        <p:nvSpPr>
          <p:cNvPr id="23" name="Slide Number Placeholder 3">
            <a:extLst>
              <a:ext uri="{FF2B5EF4-FFF2-40B4-BE49-F238E27FC236}">
                <a16:creationId xmlns:a16="http://schemas.microsoft.com/office/drawing/2014/main" id="{4C801E15-615B-473A-93CE-5362E310E1E4}"/>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38</a:t>
            </a:fld>
            <a:r>
              <a:rPr lang="en-GB" dirty="0"/>
              <a:t> ‒ </a:t>
            </a:r>
          </a:p>
        </p:txBody>
      </p:sp>
      <p:cxnSp>
        <p:nvCxnSpPr>
          <p:cNvPr id="25" name="Straight Connector 35">
            <a:extLst>
              <a:ext uri="{FF2B5EF4-FFF2-40B4-BE49-F238E27FC236}">
                <a16:creationId xmlns:a16="http://schemas.microsoft.com/office/drawing/2014/main" id="{C925A55D-DDE8-4EA8-9E7B-C58043178981}"/>
              </a:ext>
            </a:extLst>
          </p:cNvPr>
          <p:cNvCxnSpPr>
            <a:cxnSpLocks/>
          </p:cNvCxnSpPr>
          <p:nvPr/>
        </p:nvCxnSpPr>
        <p:spPr>
          <a:xfrm flipV="1">
            <a:off x="7620000" y="137160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B7161F4-8B90-45CF-9C49-6738E0D1864C}"/>
              </a:ext>
            </a:extLst>
          </p:cNvPr>
          <p:cNvSpPr txBox="1"/>
          <p:nvPr/>
        </p:nvSpPr>
        <p:spPr>
          <a:xfrm>
            <a:off x="3777683" y="1408266"/>
            <a:ext cx="445635" cy="246221"/>
          </a:xfrm>
          <a:prstGeom prst="rect">
            <a:avLst/>
          </a:prstGeom>
        </p:spPr>
        <p:txBody>
          <a:bodyPr vert="horz" wrap="none" lIns="0" tIns="0" rIns="0" bIns="0" rtlCol="0">
            <a:spAutoFit/>
          </a:bodyPr>
          <a:lstStyle/>
          <a:p>
            <a:pPr marL="6351" algn="ctr"/>
            <a:r>
              <a:rPr lang="en-IE" sz="1600" b="1" dirty="0">
                <a:solidFill>
                  <a:schemeClr val="bg1">
                    <a:lumMod val="50000"/>
                  </a:schemeClr>
                </a:solidFill>
                <a:latin typeface="HelveticaNeueLT Std Lt Cn" panose="020B0406020202030204" charset="0"/>
              </a:rPr>
              <a:t>ST 21</a:t>
            </a:r>
          </a:p>
        </p:txBody>
      </p:sp>
      <p:cxnSp>
        <p:nvCxnSpPr>
          <p:cNvPr id="27" name="Straight Connector 35">
            <a:extLst>
              <a:ext uri="{FF2B5EF4-FFF2-40B4-BE49-F238E27FC236}">
                <a16:creationId xmlns:a16="http://schemas.microsoft.com/office/drawing/2014/main" id="{628F3A10-69D9-44C1-8ED7-3C51CE97406B}"/>
              </a:ext>
            </a:extLst>
          </p:cNvPr>
          <p:cNvCxnSpPr>
            <a:cxnSpLocks/>
          </p:cNvCxnSpPr>
          <p:nvPr/>
        </p:nvCxnSpPr>
        <p:spPr>
          <a:xfrm flipV="1">
            <a:off x="5562600" y="137160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F29A207-6CA3-4903-8CB0-212A77E5195D}"/>
              </a:ext>
            </a:extLst>
          </p:cNvPr>
          <p:cNvSpPr txBox="1"/>
          <p:nvPr/>
        </p:nvSpPr>
        <p:spPr>
          <a:xfrm>
            <a:off x="1611865" y="1447800"/>
            <a:ext cx="445635" cy="246221"/>
          </a:xfrm>
          <a:prstGeom prst="rect">
            <a:avLst/>
          </a:prstGeom>
        </p:spPr>
        <p:txBody>
          <a:bodyPr vert="horz" wrap="none" lIns="0" tIns="0" rIns="0" bIns="0" rtlCol="0">
            <a:spAutoFit/>
          </a:bodyPr>
          <a:lstStyle/>
          <a:p>
            <a:pPr marL="6351" algn="ctr"/>
            <a:r>
              <a:rPr lang="en-IE" sz="1600" b="1" dirty="0">
                <a:solidFill>
                  <a:schemeClr val="bg1">
                    <a:lumMod val="50000"/>
                  </a:schemeClr>
                </a:solidFill>
                <a:latin typeface="HelveticaNeueLT Std Lt Cn" panose="020B0406020202030204" charset="0"/>
              </a:rPr>
              <a:t>ST 20</a:t>
            </a:r>
          </a:p>
        </p:txBody>
      </p:sp>
      <p:cxnSp>
        <p:nvCxnSpPr>
          <p:cNvPr id="16" name="Straight Connector 35">
            <a:extLst>
              <a:ext uri="{FF2B5EF4-FFF2-40B4-BE49-F238E27FC236}">
                <a16:creationId xmlns:a16="http://schemas.microsoft.com/office/drawing/2014/main" id="{48C9211D-1AF5-4637-8D54-90C6D56D6E35}"/>
              </a:ext>
            </a:extLst>
          </p:cNvPr>
          <p:cNvCxnSpPr>
            <a:cxnSpLocks/>
          </p:cNvCxnSpPr>
          <p:nvPr/>
        </p:nvCxnSpPr>
        <p:spPr>
          <a:xfrm flipV="1">
            <a:off x="2438400" y="137160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31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E83DB33-AFFA-4856-914A-219B1CF62F2F}"/>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Most Effective Ways To Clean Hands - IOI </a:t>
            </a:r>
          </a:p>
        </p:txBody>
      </p:sp>
      <p:sp>
        <p:nvSpPr>
          <p:cNvPr id="10" name="Text Placeholder 9">
            <a:extLst>
              <a:ext uri="{FF2B5EF4-FFF2-40B4-BE49-F238E27FC236}">
                <a16:creationId xmlns:a16="http://schemas.microsoft.com/office/drawing/2014/main" id="{6089A246-065F-4D04-A207-5D4A57B5B6AB}"/>
              </a:ext>
            </a:extLst>
          </p:cNvPr>
          <p:cNvSpPr>
            <a:spLocks noGrp="1"/>
          </p:cNvSpPr>
          <p:nvPr>
            <p:ph type="body" sz="quarter" idx="15"/>
          </p:nvPr>
        </p:nvSpPr>
        <p:spPr>
          <a:xfrm>
            <a:off x="404786" y="762000"/>
            <a:ext cx="8339101" cy="323165"/>
          </a:xfrm>
        </p:spPr>
        <p:txBody>
          <a:bodyPr/>
          <a:lstStyle/>
          <a:p>
            <a:r>
              <a:rPr lang="en-IE" dirty="0">
                <a:latin typeface="HelveticaNeueLT Std Lt Cn" panose="020B0406020202030204" charset="0"/>
              </a:rPr>
              <a:t>Using soap and water is deemed to be more effective than using hand sanitisers overall. </a:t>
            </a:r>
          </a:p>
        </p:txBody>
      </p:sp>
      <p:sp>
        <p:nvSpPr>
          <p:cNvPr id="11" name="Text Placeholder 10">
            <a:extLst>
              <a:ext uri="{FF2B5EF4-FFF2-40B4-BE49-F238E27FC236}">
                <a16:creationId xmlns:a16="http://schemas.microsoft.com/office/drawing/2014/main" id="{C144806D-A518-446A-835F-24C176A4FF23}"/>
              </a:ext>
            </a:extLst>
          </p:cNvPr>
          <p:cNvSpPr>
            <a:spLocks noGrp="1"/>
          </p:cNvSpPr>
          <p:nvPr>
            <p:ph type="body" sz="quarter" idx="17"/>
          </p:nvPr>
        </p:nvSpPr>
        <p:spPr>
          <a:xfrm>
            <a:off x="506896" y="5909846"/>
            <a:ext cx="8686800" cy="338554"/>
          </a:xfrm>
        </p:spPr>
        <p:txBody>
          <a:bodyPr/>
          <a:lstStyle/>
          <a:p>
            <a:r>
              <a:rPr lang="en-IE" dirty="0"/>
              <a:t>Q.50	Thinking about the following situations which do you think is the most effective way to clean your hands? </a:t>
            </a:r>
          </a:p>
          <a:p>
            <a:r>
              <a:rPr lang="en-IE" dirty="0"/>
              <a:t>Base:	All Respondents:  803</a:t>
            </a:r>
          </a:p>
        </p:txBody>
      </p:sp>
      <p:graphicFrame>
        <p:nvGraphicFramePr>
          <p:cNvPr id="14" name="Table 13">
            <a:extLst>
              <a:ext uri="{FF2B5EF4-FFF2-40B4-BE49-F238E27FC236}">
                <a16:creationId xmlns:a16="http://schemas.microsoft.com/office/drawing/2014/main" id="{BFCB5712-78B4-4641-A863-59304A5DB1E9}"/>
              </a:ext>
            </a:extLst>
          </p:cNvPr>
          <p:cNvGraphicFramePr>
            <a:graphicFrameLocks noGrp="1"/>
          </p:cNvGraphicFramePr>
          <p:nvPr>
            <p:extLst>
              <p:ext uri="{D42A27DB-BD31-4B8C-83A1-F6EECF244321}">
                <p14:modId xmlns:p14="http://schemas.microsoft.com/office/powerpoint/2010/main" val="1905523548"/>
              </p:ext>
            </p:extLst>
          </p:nvPr>
        </p:nvGraphicFramePr>
        <p:xfrm>
          <a:off x="873472" y="1394553"/>
          <a:ext cx="10445056" cy="4430489"/>
        </p:xfrm>
        <a:graphic>
          <a:graphicData uri="http://schemas.openxmlformats.org/drawingml/2006/table">
            <a:tbl>
              <a:tblPr firstRow="1" bandRow="1">
                <a:tableStyleId>{21E4AEA4-8DFA-4A89-87EB-49C32662AFE0}</a:tableStyleId>
              </a:tblPr>
              <a:tblGrid>
                <a:gridCol w="3940086">
                  <a:extLst>
                    <a:ext uri="{9D8B030D-6E8A-4147-A177-3AD203B41FA5}">
                      <a16:colId xmlns:a16="http://schemas.microsoft.com/office/drawing/2014/main" val="4117937693"/>
                    </a:ext>
                  </a:extLst>
                </a:gridCol>
                <a:gridCol w="1300994">
                  <a:extLst>
                    <a:ext uri="{9D8B030D-6E8A-4147-A177-3AD203B41FA5}">
                      <a16:colId xmlns:a16="http://schemas.microsoft.com/office/drawing/2014/main" val="4133643612"/>
                    </a:ext>
                  </a:extLst>
                </a:gridCol>
                <a:gridCol w="1300994">
                  <a:extLst>
                    <a:ext uri="{9D8B030D-6E8A-4147-A177-3AD203B41FA5}">
                      <a16:colId xmlns:a16="http://schemas.microsoft.com/office/drawing/2014/main" val="758978377"/>
                    </a:ext>
                  </a:extLst>
                </a:gridCol>
                <a:gridCol w="1300994">
                  <a:extLst>
                    <a:ext uri="{9D8B030D-6E8A-4147-A177-3AD203B41FA5}">
                      <a16:colId xmlns:a16="http://schemas.microsoft.com/office/drawing/2014/main" val="1569582220"/>
                    </a:ext>
                  </a:extLst>
                </a:gridCol>
                <a:gridCol w="1300994">
                  <a:extLst>
                    <a:ext uri="{9D8B030D-6E8A-4147-A177-3AD203B41FA5}">
                      <a16:colId xmlns:a16="http://schemas.microsoft.com/office/drawing/2014/main" val="433466682"/>
                    </a:ext>
                  </a:extLst>
                </a:gridCol>
                <a:gridCol w="1300994">
                  <a:extLst>
                    <a:ext uri="{9D8B030D-6E8A-4147-A177-3AD203B41FA5}">
                      <a16:colId xmlns:a16="http://schemas.microsoft.com/office/drawing/2014/main" val="3951613807"/>
                    </a:ext>
                  </a:extLst>
                </a:gridCol>
              </a:tblGrid>
              <a:tr h="720627">
                <a:tc>
                  <a:txBody>
                    <a:bodyPr/>
                    <a:lstStyle/>
                    <a:p>
                      <a:pPr marL="0" marR="6350">
                        <a:spcBef>
                          <a:spcPts val="0"/>
                        </a:spcBef>
                        <a:spcAft>
                          <a:spcPts val="0"/>
                        </a:spcAft>
                        <a:tabLst>
                          <a:tab pos="2330450" algn="l"/>
                        </a:tabLst>
                      </a:pPr>
                      <a:r>
                        <a:rPr lang="en-IE" sz="1400" dirty="0">
                          <a:solidFill>
                            <a:schemeClr val="bg1"/>
                          </a:solidFill>
                          <a:effectLst/>
                          <a:latin typeface="HelveticaNeueLT Std Lt Cn" panose="020B0406020202030204" charset="0"/>
                        </a:rPr>
                        <a:t> </a:t>
                      </a:r>
                      <a:endParaRPr lang="en-IE" sz="140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b">
                    <a:lnB w="38100" cap="flat" cmpd="sng" algn="ctr">
                      <a:noFill/>
                      <a:prstDash val="solid"/>
                      <a:round/>
                      <a:headEnd type="none" w="med" len="med"/>
                      <a:tailEnd type="none" w="med" len="med"/>
                    </a:lnB>
                    <a:solidFill>
                      <a:srgbClr val="009D9C"/>
                    </a:solidFill>
                  </a:tcPr>
                </a:tc>
                <a:tc>
                  <a:txBody>
                    <a:bodyPr/>
                    <a:lstStyle/>
                    <a:p>
                      <a:pPr marL="0" marR="6350" algn="ctr">
                        <a:spcBef>
                          <a:spcPts val="0"/>
                        </a:spcBef>
                        <a:spcAft>
                          <a:spcPts val="0"/>
                        </a:spcAft>
                      </a:pPr>
                      <a:r>
                        <a:rPr lang="en-IE" sz="1400" dirty="0">
                          <a:solidFill>
                            <a:schemeClr val="bg1"/>
                          </a:solidFill>
                          <a:effectLst/>
                          <a:latin typeface="HelveticaNeueLT Std Lt Cn" panose="020B0406020202030204" charset="0"/>
                        </a:rPr>
                        <a:t>Using soap</a:t>
                      </a:r>
                    </a:p>
                    <a:p>
                      <a:pPr marL="0" marR="6350" algn="ctr">
                        <a:spcBef>
                          <a:spcPts val="0"/>
                        </a:spcBef>
                        <a:spcAft>
                          <a:spcPts val="0"/>
                        </a:spcAft>
                      </a:pPr>
                      <a:r>
                        <a:rPr lang="en-IE" sz="1400" dirty="0">
                          <a:solidFill>
                            <a:schemeClr val="bg1"/>
                          </a:solidFill>
                          <a:effectLst/>
                          <a:latin typeface="HelveticaNeueLT Std Lt Cn" panose="020B0406020202030204" charset="0"/>
                        </a:rPr>
                        <a:t>and water to</a:t>
                      </a:r>
                    </a:p>
                    <a:p>
                      <a:pPr marL="0" marR="6350" algn="ctr">
                        <a:spcBef>
                          <a:spcPts val="0"/>
                        </a:spcBef>
                        <a:spcAft>
                          <a:spcPts val="0"/>
                        </a:spcAft>
                      </a:pPr>
                      <a:r>
                        <a:rPr lang="en-IE" sz="1400" dirty="0">
                          <a:solidFill>
                            <a:schemeClr val="bg1"/>
                          </a:solidFill>
                          <a:effectLst/>
                          <a:latin typeface="HelveticaNeueLT Std Lt Cn" panose="020B0406020202030204" charset="0"/>
                        </a:rPr>
                        <a:t>wash hands</a:t>
                      </a:r>
                      <a:endParaRPr lang="en-IE" sz="140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b">
                    <a:lnB w="38100" cap="flat" cmpd="sng" algn="ctr">
                      <a:noFill/>
                      <a:prstDash val="solid"/>
                      <a:round/>
                      <a:headEnd type="none" w="med" len="med"/>
                      <a:tailEnd type="none" w="med" len="med"/>
                    </a:lnB>
                    <a:solidFill>
                      <a:srgbClr val="009D9C"/>
                    </a:solidFill>
                  </a:tcPr>
                </a:tc>
                <a:tc>
                  <a:txBody>
                    <a:bodyPr/>
                    <a:lstStyle/>
                    <a:p>
                      <a:pPr marL="0" marR="6350" algn="ctr">
                        <a:spcBef>
                          <a:spcPts val="0"/>
                        </a:spcBef>
                        <a:spcAft>
                          <a:spcPts val="0"/>
                        </a:spcAft>
                      </a:pPr>
                      <a:r>
                        <a:rPr lang="en-IE" sz="1400" dirty="0">
                          <a:solidFill>
                            <a:schemeClr val="bg1"/>
                          </a:solidFill>
                          <a:effectLst/>
                          <a:latin typeface="HelveticaNeueLT Std Lt Cn" panose="020B0406020202030204" charset="0"/>
                        </a:rPr>
                        <a:t>Using hand </a:t>
                      </a:r>
                    </a:p>
                    <a:p>
                      <a:pPr marL="0" marR="6350" algn="ctr">
                        <a:spcBef>
                          <a:spcPts val="0"/>
                        </a:spcBef>
                        <a:spcAft>
                          <a:spcPts val="0"/>
                        </a:spcAft>
                      </a:pPr>
                      <a:r>
                        <a:rPr lang="en-IE" sz="1400" dirty="0">
                          <a:solidFill>
                            <a:schemeClr val="bg1"/>
                          </a:solidFill>
                          <a:effectLst/>
                          <a:latin typeface="HelveticaNeueLT Std Lt Cn" panose="020B0406020202030204" charset="0"/>
                        </a:rPr>
                        <a:t>sanitisers to </a:t>
                      </a:r>
                    </a:p>
                    <a:p>
                      <a:pPr marL="0" marR="6350" algn="ctr">
                        <a:spcBef>
                          <a:spcPts val="0"/>
                        </a:spcBef>
                        <a:spcAft>
                          <a:spcPts val="0"/>
                        </a:spcAft>
                      </a:pPr>
                      <a:r>
                        <a:rPr lang="en-IE" sz="1400" dirty="0">
                          <a:solidFill>
                            <a:schemeClr val="bg1"/>
                          </a:solidFill>
                          <a:effectLst/>
                          <a:latin typeface="HelveticaNeueLT Std Lt Cn" panose="020B0406020202030204" charset="0"/>
                        </a:rPr>
                        <a:t>wash hands</a:t>
                      </a:r>
                      <a:endParaRPr lang="en-IE" sz="140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b">
                    <a:lnB w="38100" cap="flat" cmpd="sng" algn="ctr">
                      <a:noFill/>
                      <a:prstDash val="solid"/>
                      <a:round/>
                      <a:headEnd type="none" w="med" len="med"/>
                      <a:tailEnd type="none" w="med" len="med"/>
                    </a:lnB>
                    <a:solidFill>
                      <a:srgbClr val="009D9C"/>
                    </a:solidFill>
                  </a:tcPr>
                </a:tc>
                <a:tc>
                  <a:txBody>
                    <a:bodyPr/>
                    <a:lstStyle/>
                    <a:p>
                      <a:pPr marL="0" marR="6350" algn="ctr">
                        <a:spcBef>
                          <a:spcPts val="0"/>
                        </a:spcBef>
                        <a:spcAft>
                          <a:spcPts val="0"/>
                        </a:spcAft>
                      </a:pPr>
                      <a:r>
                        <a:rPr lang="en-IE" sz="1400" dirty="0">
                          <a:solidFill>
                            <a:schemeClr val="bg1"/>
                          </a:solidFill>
                          <a:effectLst/>
                          <a:latin typeface="HelveticaNeueLT Std Lt Cn" panose="020B0406020202030204" charset="0"/>
                        </a:rPr>
                        <a:t>Use</a:t>
                      </a:r>
                    </a:p>
                    <a:p>
                      <a:pPr marL="0" marR="6350" algn="ctr">
                        <a:spcBef>
                          <a:spcPts val="0"/>
                        </a:spcBef>
                        <a:spcAft>
                          <a:spcPts val="0"/>
                        </a:spcAft>
                      </a:pPr>
                      <a:r>
                        <a:rPr lang="en-IE" sz="1400" dirty="0">
                          <a:solidFill>
                            <a:schemeClr val="bg1"/>
                          </a:solidFill>
                          <a:effectLst/>
                          <a:latin typeface="HelveticaNeueLT Std Lt Cn" panose="020B0406020202030204" charset="0"/>
                        </a:rPr>
                        <a:t>either</a:t>
                      </a:r>
                      <a:endParaRPr lang="en-IE" sz="140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b">
                    <a:lnB w="38100" cap="flat" cmpd="sng" algn="ctr">
                      <a:noFill/>
                      <a:prstDash val="solid"/>
                      <a:round/>
                      <a:headEnd type="none" w="med" len="med"/>
                      <a:tailEnd type="none" w="med" len="med"/>
                    </a:lnB>
                    <a:solidFill>
                      <a:srgbClr val="009D9C"/>
                    </a:solidFill>
                  </a:tcPr>
                </a:tc>
                <a:tc>
                  <a:txBody>
                    <a:bodyPr/>
                    <a:lstStyle/>
                    <a:p>
                      <a:pPr marL="0" marR="6350" algn="ctr">
                        <a:spcBef>
                          <a:spcPts val="0"/>
                        </a:spcBef>
                        <a:spcAft>
                          <a:spcPts val="0"/>
                        </a:spcAft>
                      </a:pPr>
                      <a:r>
                        <a:rPr lang="en-IE" sz="1400" dirty="0">
                          <a:solidFill>
                            <a:schemeClr val="bg1"/>
                          </a:solidFill>
                          <a:effectLst/>
                          <a:latin typeface="HelveticaNeueLT Std Lt Cn" panose="020B0406020202030204" charset="0"/>
                        </a:rPr>
                        <a:t>Neither/</a:t>
                      </a:r>
                    </a:p>
                    <a:p>
                      <a:pPr marL="0" marR="6350" algn="ctr">
                        <a:spcBef>
                          <a:spcPts val="0"/>
                        </a:spcBef>
                        <a:spcAft>
                          <a:spcPts val="0"/>
                        </a:spcAft>
                      </a:pPr>
                      <a:r>
                        <a:rPr lang="en-IE" sz="1400" dirty="0">
                          <a:solidFill>
                            <a:schemeClr val="bg1"/>
                          </a:solidFill>
                          <a:effectLst/>
                          <a:latin typeface="HelveticaNeueLT Std Lt Cn" panose="020B0406020202030204" charset="0"/>
                        </a:rPr>
                        <a:t>would not </a:t>
                      </a:r>
                    </a:p>
                    <a:p>
                      <a:pPr marL="0" marR="6350" algn="ctr">
                        <a:spcBef>
                          <a:spcPts val="0"/>
                        </a:spcBef>
                        <a:spcAft>
                          <a:spcPts val="0"/>
                        </a:spcAft>
                      </a:pPr>
                      <a:r>
                        <a:rPr lang="en-IE" sz="1400" dirty="0">
                          <a:solidFill>
                            <a:schemeClr val="bg1"/>
                          </a:solidFill>
                          <a:effectLst/>
                          <a:latin typeface="HelveticaNeueLT Std Lt Cn" panose="020B0406020202030204" charset="0"/>
                        </a:rPr>
                        <a:t>clean hands </a:t>
                      </a:r>
                      <a:endParaRPr lang="en-IE" sz="140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b">
                    <a:lnB w="38100" cap="flat" cmpd="sng" algn="ctr">
                      <a:noFill/>
                      <a:prstDash val="solid"/>
                      <a:round/>
                      <a:headEnd type="none" w="med" len="med"/>
                      <a:tailEnd type="none" w="med" len="med"/>
                    </a:lnB>
                    <a:solidFill>
                      <a:srgbClr val="009D9C"/>
                    </a:solidFill>
                  </a:tcPr>
                </a:tc>
                <a:tc>
                  <a:txBody>
                    <a:bodyPr/>
                    <a:lstStyle/>
                    <a:p>
                      <a:pPr marL="0" marR="6350" algn="ctr">
                        <a:spcBef>
                          <a:spcPts val="0"/>
                        </a:spcBef>
                        <a:spcAft>
                          <a:spcPts val="0"/>
                        </a:spcAft>
                      </a:pPr>
                      <a:r>
                        <a:rPr lang="en-IE" sz="1400" dirty="0">
                          <a:solidFill>
                            <a:schemeClr val="bg1"/>
                          </a:solidFill>
                          <a:effectLst/>
                          <a:latin typeface="HelveticaNeueLT Std Lt Cn" panose="020B0406020202030204" charset="0"/>
                        </a:rPr>
                        <a:t>Don’t</a:t>
                      </a:r>
                    </a:p>
                    <a:p>
                      <a:pPr marL="0" marR="6350" algn="ctr">
                        <a:spcBef>
                          <a:spcPts val="0"/>
                        </a:spcBef>
                        <a:spcAft>
                          <a:spcPts val="0"/>
                        </a:spcAft>
                      </a:pPr>
                      <a:r>
                        <a:rPr lang="en-IE" sz="1400" dirty="0">
                          <a:solidFill>
                            <a:schemeClr val="bg1"/>
                          </a:solidFill>
                          <a:effectLst/>
                          <a:latin typeface="HelveticaNeueLT Std Lt Cn" panose="020B0406020202030204" charset="0"/>
                        </a:rPr>
                        <a:t>know</a:t>
                      </a:r>
                      <a:endParaRPr lang="en-IE" sz="140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b">
                    <a:lnB w="38100" cap="flat" cmpd="sng" algn="ctr">
                      <a:noFill/>
                      <a:prstDash val="solid"/>
                      <a:round/>
                      <a:headEnd type="none" w="med" len="med"/>
                      <a:tailEnd type="none" w="med" len="med"/>
                    </a:lnB>
                    <a:solidFill>
                      <a:srgbClr val="009D9C"/>
                    </a:solidFill>
                  </a:tcPr>
                </a:tc>
                <a:extLst>
                  <a:ext uri="{0D108BD9-81ED-4DB2-BD59-A6C34878D82A}">
                    <a16:rowId xmlns:a16="http://schemas.microsoft.com/office/drawing/2014/main" val="1999816413"/>
                  </a:ext>
                </a:extLst>
              </a:tr>
              <a:tr h="270362">
                <a:tc>
                  <a:txBody>
                    <a:bodyPr/>
                    <a:lstStyle/>
                    <a:p>
                      <a:pPr marL="0" marR="6350">
                        <a:spcBef>
                          <a:spcPts val="0"/>
                        </a:spcBef>
                        <a:spcAft>
                          <a:spcPts val="0"/>
                        </a:spcAft>
                        <a:tabLst>
                          <a:tab pos="2330450" algn="l"/>
                        </a:tabLst>
                      </a:pPr>
                      <a:endParaRPr lang="en-IE" sz="140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lnT w="38100" cap="flat" cmpd="sng" algn="ctr">
                      <a:noFill/>
                      <a:prstDash val="solid"/>
                      <a:round/>
                      <a:headEnd type="none" w="med" len="med"/>
                      <a:tailEnd type="none" w="med" len="med"/>
                    </a:lnT>
                    <a:solidFill>
                      <a:srgbClr val="009D9C"/>
                    </a:solidFill>
                  </a:tcPr>
                </a:tc>
                <a:tc>
                  <a:txBody>
                    <a:bodyPr/>
                    <a:lstStyle/>
                    <a:p>
                      <a:pPr marL="0" marR="6350" algn="ctr" defTabSz="924282" rtl="0" eaLnBrk="1" fontAlgn="b" latinLnBrk="0" hangingPunct="1">
                        <a:spcBef>
                          <a:spcPts val="0"/>
                        </a:spcBef>
                        <a:spcAft>
                          <a:spcPts val="0"/>
                        </a:spcAft>
                      </a:pPr>
                      <a:r>
                        <a:rPr lang="en-IE" sz="1400" kern="1200" dirty="0">
                          <a:solidFill>
                            <a:schemeClr val="bg1"/>
                          </a:solidFill>
                          <a:effectLst/>
                          <a:latin typeface="HelveticaNeueLT Std Lt Cn" panose="020B0406020202030204" charset="0"/>
                        </a:rPr>
                        <a:t>%</a:t>
                      </a:r>
                      <a:endParaRPr lang="en-IE" sz="1400" b="1" kern="1200" dirty="0">
                        <a:solidFill>
                          <a:schemeClr val="bg1"/>
                        </a:solidFill>
                        <a:effectLst/>
                        <a:latin typeface="HelveticaNeueLT Std Lt Cn" panose="020B0406020202030204" charset="0"/>
                        <a:cs typeface="Times New Roman" panose="02020603050405020304" pitchFamily="18" charset="0"/>
                      </a:endParaRPr>
                    </a:p>
                  </a:txBody>
                  <a:tcPr marT="12700" marB="0" anchor="b">
                    <a:lnT w="38100" cap="flat" cmpd="sng" algn="ctr">
                      <a:noFill/>
                      <a:prstDash val="solid"/>
                      <a:round/>
                      <a:headEnd type="none" w="med" len="med"/>
                      <a:tailEnd type="none" w="med" len="med"/>
                    </a:lnT>
                    <a:solidFill>
                      <a:srgbClr val="009D9C"/>
                    </a:solidFill>
                  </a:tcPr>
                </a:tc>
                <a:tc>
                  <a:txBody>
                    <a:bodyPr/>
                    <a:lstStyle/>
                    <a:p>
                      <a:pPr marL="0" marR="6350" algn="ctr">
                        <a:spcBef>
                          <a:spcPts val="0"/>
                        </a:spcBef>
                        <a:spcAft>
                          <a:spcPts val="0"/>
                        </a:spcAft>
                      </a:pPr>
                      <a:r>
                        <a:rPr lang="en-IE" sz="1400" dirty="0">
                          <a:solidFill>
                            <a:schemeClr val="bg1"/>
                          </a:solidFill>
                          <a:effectLst/>
                          <a:latin typeface="HelveticaNeueLT Std Lt Cn" panose="020B0406020202030204" charset="0"/>
                        </a:rPr>
                        <a:t>%</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lnT w="38100" cap="flat" cmpd="sng" algn="ctr">
                      <a:noFill/>
                      <a:prstDash val="solid"/>
                      <a:round/>
                      <a:headEnd type="none" w="med" len="med"/>
                      <a:tailEnd type="none" w="med" len="med"/>
                    </a:lnT>
                    <a:solidFill>
                      <a:srgbClr val="009D9C"/>
                    </a:solidFill>
                  </a:tcPr>
                </a:tc>
                <a:tc>
                  <a:txBody>
                    <a:bodyPr/>
                    <a:lstStyle/>
                    <a:p>
                      <a:pPr marL="0" marR="6350" algn="ctr">
                        <a:spcBef>
                          <a:spcPts val="0"/>
                        </a:spcBef>
                        <a:spcAft>
                          <a:spcPts val="0"/>
                        </a:spcAft>
                      </a:pPr>
                      <a:r>
                        <a:rPr lang="en-IE" sz="1400" dirty="0">
                          <a:solidFill>
                            <a:schemeClr val="bg1"/>
                          </a:solidFill>
                          <a:effectLst/>
                          <a:latin typeface="HelveticaNeueLT Std Lt Cn" panose="020B0406020202030204" charset="0"/>
                        </a:rPr>
                        <a:t>%</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lnT w="38100" cap="flat" cmpd="sng" algn="ctr">
                      <a:noFill/>
                      <a:prstDash val="solid"/>
                      <a:round/>
                      <a:headEnd type="none" w="med" len="med"/>
                      <a:tailEnd type="none" w="med" len="med"/>
                    </a:lnT>
                    <a:solidFill>
                      <a:srgbClr val="009D9C"/>
                    </a:solidFill>
                  </a:tcPr>
                </a:tc>
                <a:tc>
                  <a:txBody>
                    <a:bodyPr/>
                    <a:lstStyle/>
                    <a:p>
                      <a:pPr marL="0" marR="6350" algn="ctr">
                        <a:spcBef>
                          <a:spcPts val="0"/>
                        </a:spcBef>
                        <a:spcAft>
                          <a:spcPts val="0"/>
                        </a:spcAft>
                      </a:pPr>
                      <a:r>
                        <a:rPr lang="en-IE" sz="1400" dirty="0">
                          <a:solidFill>
                            <a:schemeClr val="bg1"/>
                          </a:solidFill>
                          <a:effectLst/>
                          <a:latin typeface="HelveticaNeueLT Std Lt Cn" panose="020B0406020202030204" charset="0"/>
                        </a:rPr>
                        <a:t>%</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lnT w="38100" cap="flat" cmpd="sng" algn="ctr">
                      <a:noFill/>
                      <a:prstDash val="solid"/>
                      <a:round/>
                      <a:headEnd type="none" w="med" len="med"/>
                      <a:tailEnd type="none" w="med" len="med"/>
                    </a:lnT>
                    <a:solidFill>
                      <a:srgbClr val="009D9C"/>
                    </a:solidFill>
                  </a:tcPr>
                </a:tc>
                <a:tc>
                  <a:txBody>
                    <a:bodyPr/>
                    <a:lstStyle/>
                    <a:p>
                      <a:pPr marL="0" marR="6350" algn="ctr">
                        <a:spcBef>
                          <a:spcPts val="0"/>
                        </a:spcBef>
                        <a:spcAft>
                          <a:spcPts val="0"/>
                        </a:spcAft>
                      </a:pPr>
                      <a:r>
                        <a:rPr lang="en-IE" sz="1400" dirty="0">
                          <a:solidFill>
                            <a:schemeClr val="bg1"/>
                          </a:solidFill>
                          <a:effectLst/>
                          <a:latin typeface="HelveticaNeueLT Std Lt Cn" panose="020B0406020202030204" charset="0"/>
                        </a:rPr>
                        <a:t>%</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lnT w="38100" cap="flat" cmpd="sng" algn="ctr">
                      <a:noFill/>
                      <a:prstDash val="solid"/>
                      <a:round/>
                      <a:headEnd type="none" w="med" len="med"/>
                      <a:tailEnd type="none" w="med" len="med"/>
                    </a:lnT>
                    <a:solidFill>
                      <a:srgbClr val="009D9C"/>
                    </a:solidFill>
                  </a:tcPr>
                </a:tc>
                <a:extLst>
                  <a:ext uri="{0D108BD9-81ED-4DB2-BD59-A6C34878D82A}">
                    <a16:rowId xmlns:a16="http://schemas.microsoft.com/office/drawing/2014/main" val="1035568529"/>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To clean hands when visibly dirty or soiled</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73</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5</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21</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a:t>
                      </a:r>
                    </a:p>
                  </a:txBody>
                  <a:tcPr marT="6350" marB="0" anchor="ctr">
                    <a:solidFill>
                      <a:srgbClr val="009D9C">
                        <a:alpha val="20000"/>
                      </a:srgbClr>
                    </a:solidFill>
                  </a:tcPr>
                </a:tc>
                <a:extLst>
                  <a:ext uri="{0D108BD9-81ED-4DB2-BD59-A6C34878D82A}">
                    <a16:rowId xmlns:a16="http://schemas.microsoft.com/office/drawing/2014/main" val="1863397455"/>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using the bathroom at home</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72</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7</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20</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a:t>
                      </a:r>
                    </a:p>
                  </a:txBody>
                  <a:tcPr marT="6350" marB="0" anchor="ctr">
                    <a:solidFill>
                      <a:srgbClr val="009D9C">
                        <a:alpha val="40000"/>
                      </a:srgbClr>
                    </a:solidFill>
                  </a:tcPr>
                </a:tc>
                <a:extLst>
                  <a:ext uri="{0D108BD9-81ED-4DB2-BD59-A6C34878D82A}">
                    <a16:rowId xmlns:a16="http://schemas.microsoft.com/office/drawing/2014/main" val="475647029"/>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Before handling food</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69</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6</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23</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a:t>
                      </a:r>
                    </a:p>
                  </a:txBody>
                  <a:tcPr marT="6350" marB="0" anchor="ctr">
                    <a:solidFill>
                      <a:srgbClr val="009D9C">
                        <a:alpha val="20000"/>
                      </a:srgbClr>
                    </a:solidFill>
                  </a:tcPr>
                </a:tc>
                <a:tc>
                  <a:txBody>
                    <a:bodyPr/>
                    <a:lstStyle/>
                    <a:p>
                      <a:pPr algn="ctr" fontAlgn="b"/>
                      <a:r>
                        <a:rPr lang="en-US" sz="1400" b="1" i="0" u="none" strike="noStrike" dirty="0">
                          <a:solidFill>
                            <a:srgbClr val="7F7F7F"/>
                          </a:solidFill>
                          <a:effectLst/>
                          <a:latin typeface="HelveticaNeueLT Std Lt Cn" panose="020B0406020202030204" charset="0"/>
                          <a:cs typeface="Arial" panose="020B0604020202020204" pitchFamily="34" charset="0"/>
                        </a:rPr>
                        <a:t>*</a:t>
                      </a:r>
                      <a:endParaRPr lang="en-IE" sz="1400" b="1" i="0" u="none" strike="noStrike" dirty="0">
                        <a:solidFill>
                          <a:srgbClr val="7F7F7F"/>
                        </a:solidFill>
                        <a:effectLst/>
                        <a:latin typeface="HelveticaNeueLT Std Lt Cn" panose="020B0406020202030204" charset="0"/>
                        <a:cs typeface="Arial" panose="020B0604020202020204" pitchFamily="34" charset="0"/>
                      </a:endParaRPr>
                    </a:p>
                  </a:txBody>
                  <a:tcPr marT="6350" marB="0" anchor="ctr">
                    <a:solidFill>
                      <a:srgbClr val="009D9C">
                        <a:alpha val="20000"/>
                      </a:srgbClr>
                    </a:solidFill>
                  </a:tcPr>
                </a:tc>
                <a:extLst>
                  <a:ext uri="{0D108BD9-81ED-4DB2-BD59-A6C34878D82A}">
                    <a16:rowId xmlns:a16="http://schemas.microsoft.com/office/drawing/2014/main" val="3591369063"/>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using public restrooms</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60</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10</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27</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a:t>
                      </a:r>
                    </a:p>
                  </a:txBody>
                  <a:tcPr marT="6350" marB="0" anchor="ctr">
                    <a:solidFill>
                      <a:srgbClr val="009D9C">
                        <a:alpha val="40000"/>
                      </a:srgbClr>
                    </a:solidFill>
                  </a:tcPr>
                </a:tc>
                <a:tc>
                  <a:txBody>
                    <a:bodyPr/>
                    <a:lstStyle/>
                    <a:p>
                      <a:pPr algn="ctr" fontAlgn="b"/>
                      <a:r>
                        <a:rPr lang="en-US" sz="1400" b="1" i="0" u="none" strike="noStrike" dirty="0">
                          <a:solidFill>
                            <a:srgbClr val="7F7F7F"/>
                          </a:solidFill>
                          <a:effectLst/>
                          <a:latin typeface="HelveticaNeueLT Std Lt Cn" panose="020B0406020202030204" charset="0"/>
                          <a:cs typeface="Arial" panose="020B0604020202020204" pitchFamily="34" charset="0"/>
                        </a:rPr>
                        <a:t>*</a:t>
                      </a:r>
                      <a:endParaRPr lang="en-IE" sz="1400" b="1" i="0" u="none" strike="noStrike" dirty="0">
                        <a:solidFill>
                          <a:srgbClr val="7F7F7F"/>
                        </a:solidFill>
                        <a:effectLst/>
                        <a:latin typeface="HelveticaNeueLT Std Lt Cn" panose="020B0406020202030204" charset="0"/>
                        <a:cs typeface="Arial" panose="020B0604020202020204" pitchFamily="34" charset="0"/>
                      </a:endParaRPr>
                    </a:p>
                  </a:txBody>
                  <a:tcPr marT="6350" marB="0" anchor="ctr">
                    <a:solidFill>
                      <a:srgbClr val="009D9C">
                        <a:alpha val="40000"/>
                      </a:srgbClr>
                    </a:solidFill>
                  </a:tcPr>
                </a:tc>
                <a:extLst>
                  <a:ext uri="{0D108BD9-81ED-4DB2-BD59-A6C34878D82A}">
                    <a16:rowId xmlns:a16="http://schemas.microsoft.com/office/drawing/2014/main" val="1276295823"/>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changing a nappy</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60</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6</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20</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4</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10</a:t>
                      </a:r>
                    </a:p>
                  </a:txBody>
                  <a:tcPr marT="6350" marB="0" anchor="ctr">
                    <a:solidFill>
                      <a:srgbClr val="009D9C">
                        <a:alpha val="20000"/>
                      </a:srgbClr>
                    </a:solidFill>
                  </a:tcPr>
                </a:tc>
                <a:extLst>
                  <a:ext uri="{0D108BD9-81ED-4DB2-BD59-A6C34878D82A}">
                    <a16:rowId xmlns:a16="http://schemas.microsoft.com/office/drawing/2014/main" val="749020703"/>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petting a dog or cat</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58</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8</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26</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7</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a:t>
                      </a:r>
                    </a:p>
                  </a:txBody>
                  <a:tcPr marT="6350" marB="0" anchor="ctr">
                    <a:solidFill>
                      <a:srgbClr val="009D9C">
                        <a:alpha val="40000"/>
                      </a:srgbClr>
                    </a:solidFill>
                  </a:tcPr>
                </a:tc>
                <a:extLst>
                  <a:ext uri="{0D108BD9-81ED-4DB2-BD59-A6C34878D82A}">
                    <a16:rowId xmlns:a16="http://schemas.microsoft.com/office/drawing/2014/main" val="2878585123"/>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Before caring for a baby</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50</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9</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26</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5</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9</a:t>
                      </a:r>
                    </a:p>
                  </a:txBody>
                  <a:tcPr marT="6350" marB="0" anchor="ctr">
                    <a:solidFill>
                      <a:srgbClr val="009D9C">
                        <a:alpha val="20000"/>
                      </a:srgbClr>
                    </a:solidFill>
                  </a:tcPr>
                </a:tc>
                <a:extLst>
                  <a:ext uri="{0D108BD9-81ED-4DB2-BD59-A6C34878D82A}">
                    <a16:rowId xmlns:a16="http://schemas.microsoft.com/office/drawing/2014/main" val="1047152105"/>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Before having a meal at a restaurant</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42</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11</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29</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17</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a:t>
                      </a:r>
                    </a:p>
                  </a:txBody>
                  <a:tcPr marT="6350" marB="0" anchor="ctr">
                    <a:solidFill>
                      <a:srgbClr val="009D9C">
                        <a:alpha val="40000"/>
                      </a:srgbClr>
                    </a:solidFill>
                  </a:tcPr>
                </a:tc>
                <a:extLst>
                  <a:ext uri="{0D108BD9-81ED-4DB2-BD59-A6C34878D82A}">
                    <a16:rowId xmlns:a16="http://schemas.microsoft.com/office/drawing/2014/main" val="1507891727"/>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touching money</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31</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14</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29</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23</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a:t>
                      </a:r>
                    </a:p>
                  </a:txBody>
                  <a:tcPr marT="6350" marB="0" anchor="ctr">
                    <a:solidFill>
                      <a:srgbClr val="009D9C">
                        <a:alpha val="20000"/>
                      </a:srgbClr>
                    </a:solidFill>
                  </a:tcPr>
                </a:tc>
                <a:extLst>
                  <a:ext uri="{0D108BD9-81ED-4DB2-BD59-A6C34878D82A}">
                    <a16:rowId xmlns:a16="http://schemas.microsoft.com/office/drawing/2014/main" val="2401902864"/>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using public transport</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28</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18</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31</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20</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3</a:t>
                      </a:r>
                    </a:p>
                  </a:txBody>
                  <a:tcPr marT="6350" marB="0" anchor="ctr">
                    <a:solidFill>
                      <a:srgbClr val="009D9C">
                        <a:alpha val="40000"/>
                      </a:srgbClr>
                    </a:solidFill>
                  </a:tcPr>
                </a:tc>
                <a:extLst>
                  <a:ext uri="{0D108BD9-81ED-4DB2-BD59-A6C34878D82A}">
                    <a16:rowId xmlns:a16="http://schemas.microsoft.com/office/drawing/2014/main" val="214609862"/>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In the office</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28</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16</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29</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13</a:t>
                      </a:r>
                    </a:p>
                  </a:txBody>
                  <a:tcPr marT="6350" marB="0" anchor="ctr">
                    <a:solidFill>
                      <a:srgbClr val="009D9C">
                        <a:alpha val="2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13</a:t>
                      </a:r>
                    </a:p>
                  </a:txBody>
                  <a:tcPr marT="6350" marB="0" anchor="ctr">
                    <a:solidFill>
                      <a:srgbClr val="009D9C">
                        <a:alpha val="20000"/>
                      </a:srgbClr>
                    </a:solidFill>
                  </a:tcPr>
                </a:tc>
                <a:extLst>
                  <a:ext uri="{0D108BD9-81ED-4DB2-BD59-A6C34878D82A}">
                    <a16:rowId xmlns:a16="http://schemas.microsoft.com/office/drawing/2014/main" val="3359943371"/>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shaking hands</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24</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17</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24</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33</a:t>
                      </a:r>
                    </a:p>
                  </a:txBody>
                  <a:tcPr marT="6350" marB="0" anchor="ctr">
                    <a:solidFill>
                      <a:srgbClr val="009D9C">
                        <a:alpha val="40000"/>
                      </a:srgbClr>
                    </a:solidFill>
                  </a:tcP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a:t>
                      </a:r>
                    </a:p>
                  </a:txBody>
                  <a:tcPr marT="6350" marB="0" anchor="ctr">
                    <a:solidFill>
                      <a:srgbClr val="009D9C">
                        <a:alpha val="40000"/>
                      </a:srgbClr>
                    </a:solidFill>
                  </a:tcPr>
                </a:tc>
                <a:extLst>
                  <a:ext uri="{0D108BD9-81ED-4DB2-BD59-A6C34878D82A}">
                    <a16:rowId xmlns:a16="http://schemas.microsoft.com/office/drawing/2014/main" val="1742730707"/>
                  </a:ext>
                </a:extLst>
              </a:tr>
            </a:tbl>
          </a:graphicData>
        </a:graphic>
      </p:graphicFrame>
      <p:sp>
        <p:nvSpPr>
          <p:cNvPr id="15" name="Slide Number Placeholder 3">
            <a:extLst>
              <a:ext uri="{FF2B5EF4-FFF2-40B4-BE49-F238E27FC236}">
                <a16:creationId xmlns:a16="http://schemas.microsoft.com/office/drawing/2014/main" id="{D9946BCB-4AC3-48FA-AC83-4BD44A727C53}"/>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39</a:t>
            </a:fld>
            <a:r>
              <a:rPr lang="en-GB" dirty="0"/>
              <a:t> ‒ </a:t>
            </a:r>
          </a:p>
        </p:txBody>
      </p:sp>
    </p:spTree>
    <p:extLst>
      <p:ext uri="{BB962C8B-B14F-4D97-AF65-F5344CB8AC3E}">
        <p14:creationId xmlns:p14="http://schemas.microsoft.com/office/powerpoint/2010/main" val="219679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latin typeface="HelveticaNeueLT Std Lt Cn" panose="020B0406020202030204" charset="0"/>
              </a:rPr>
              <a:t>Research Methodology</a:t>
            </a:r>
          </a:p>
        </p:txBody>
      </p:sp>
      <p:sp>
        <p:nvSpPr>
          <p:cNvPr id="7" name="Slide Number Placeholder 3">
            <a:extLst>
              <a:ext uri="{FF2B5EF4-FFF2-40B4-BE49-F238E27FC236}">
                <a16:creationId xmlns:a16="http://schemas.microsoft.com/office/drawing/2014/main" id="{209B9011-3345-4C26-92E0-9AC3DA222336}"/>
              </a:ext>
            </a:extLst>
          </p:cNvPr>
          <p:cNvSpPr>
            <a:spLocks noGrp="1"/>
          </p:cNvSpPr>
          <p:nvPr>
            <p:ph type="sldNum" sz="quarter" idx="14"/>
          </p:nvPr>
        </p:nvSpPr>
        <p:spPr>
          <a:xfrm>
            <a:off x="577672" y="6219234"/>
            <a:ext cx="360037" cy="365125"/>
          </a:xfrm>
        </p:spPr>
        <p:txBody>
          <a:bodyPr/>
          <a:lstStyle/>
          <a:p>
            <a:fld id="{D61AABEC-672F-4B68-B914-690DA978312C}" type="slidenum">
              <a:rPr lang="en-GB" smtClean="0"/>
              <a:pPr/>
              <a:t>4</a:t>
            </a:fld>
            <a:r>
              <a:rPr lang="en-GB" dirty="0"/>
              <a:t> ‒ </a:t>
            </a:r>
          </a:p>
        </p:txBody>
      </p:sp>
      <p:sp>
        <p:nvSpPr>
          <p:cNvPr id="8" name="Content Placeholder 2">
            <a:extLst>
              <a:ext uri="{FF2B5EF4-FFF2-40B4-BE49-F238E27FC236}">
                <a16:creationId xmlns:a16="http://schemas.microsoft.com/office/drawing/2014/main" id="{88E18E3C-AE86-48D3-B543-46EDBD5F5D52}"/>
              </a:ext>
            </a:extLst>
          </p:cNvPr>
          <p:cNvSpPr>
            <a:spLocks noGrp="1"/>
          </p:cNvSpPr>
          <p:nvPr>
            <p:ph idx="1"/>
          </p:nvPr>
        </p:nvSpPr>
        <p:spPr>
          <a:xfrm>
            <a:off x="404813" y="1808163"/>
            <a:ext cx="11382375" cy="3868737"/>
          </a:xfrm>
        </p:spPr>
        <p:txBody>
          <a:bodyPr/>
          <a:lstStyle/>
          <a:p>
            <a:pPr marL="344488" lvl="0" indent="-344488">
              <a:buSzPct val="100000"/>
              <a:buFont typeface="Arial" panose="020B0604020202020204" pitchFamily="34" charset="0"/>
              <a:buChar char="•"/>
            </a:pPr>
            <a:r>
              <a:rPr lang="en-US" dirty="0">
                <a:latin typeface="HelveticaNeueLT Std Lt Cn" panose="020B0406020202030204" charset="0"/>
              </a:rPr>
              <a:t>Stratified Random Sample approach.</a:t>
            </a:r>
          </a:p>
          <a:p>
            <a:pPr marL="344488" lvl="0" indent="-344488">
              <a:buSzPct val="100000"/>
              <a:buFont typeface="Arial" panose="020B0604020202020204" pitchFamily="34" charset="0"/>
              <a:buChar char="•"/>
            </a:pPr>
            <a:r>
              <a:rPr lang="en-IE" dirty="0">
                <a:latin typeface="HelveticaNeueLT Std Lt Cn" panose="020B0406020202030204" charset="0"/>
              </a:rPr>
              <a:t>Interviews conducted face-to-face, in-home, amongst a nationally representative, quota controlled sample of Irish adults.</a:t>
            </a:r>
          </a:p>
          <a:p>
            <a:pPr marL="344488" lvl="0" indent="-344488">
              <a:buSzPct val="100000"/>
              <a:buFont typeface="Arial" panose="020B0604020202020204" pitchFamily="34" charset="0"/>
              <a:buChar char="•"/>
            </a:pPr>
            <a:r>
              <a:rPr lang="en-IE" dirty="0">
                <a:latin typeface="HelveticaNeueLT Std Lt Cn" panose="020B0406020202030204" charset="0"/>
              </a:rPr>
              <a:t>Data weighted to Census estimates at the analysis stage.</a:t>
            </a:r>
          </a:p>
          <a:p>
            <a:pPr marL="344488" lvl="0" indent="-344488">
              <a:buSzPct val="100000"/>
              <a:buFont typeface="Arial" panose="020B0604020202020204" pitchFamily="34" charset="0"/>
              <a:buChar char="•"/>
            </a:pPr>
            <a:r>
              <a:rPr lang="en-IE" dirty="0">
                <a:latin typeface="HelveticaNeueLT Std Lt Cn" panose="020B0406020202030204" charset="0"/>
              </a:rPr>
              <a:t>Total number of interviews achieved 803 (502 ROI and 301 NI).</a:t>
            </a:r>
          </a:p>
          <a:p>
            <a:pPr marL="344488" lvl="0" indent="-344488">
              <a:buSzPct val="100000"/>
              <a:buFont typeface="Arial" panose="020B0604020202020204" pitchFamily="34" charset="0"/>
              <a:buChar char="•"/>
            </a:pPr>
            <a:r>
              <a:rPr lang="en-IE" dirty="0">
                <a:latin typeface="HelveticaNeueLT Std Lt Cn" panose="020B0406020202030204" charset="0"/>
              </a:rPr>
              <a:t>Fieldwork was conducted between mid November 2019 – mid January 2020.</a:t>
            </a:r>
          </a:p>
        </p:txBody>
      </p:sp>
    </p:spTree>
    <p:extLst>
      <p:ext uri="{BB962C8B-B14F-4D97-AF65-F5344CB8AC3E}">
        <p14:creationId xmlns:p14="http://schemas.microsoft.com/office/powerpoint/2010/main" val="13914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t>Sources of Information On Healthy Eating &amp; Nutrition</a:t>
            </a:r>
          </a:p>
        </p:txBody>
      </p:sp>
      <p:sp>
        <p:nvSpPr>
          <p:cNvPr id="12" name="Slide Number Placeholder 3">
            <a:extLst>
              <a:ext uri="{FF2B5EF4-FFF2-40B4-BE49-F238E27FC236}">
                <a16:creationId xmlns:a16="http://schemas.microsoft.com/office/drawing/2014/main" id="{1FC8C2EA-18EC-4A27-BD1B-DEAE3B54E1F0}"/>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solidFill>
                  <a:schemeClr val="bg1"/>
                </a:solidFill>
              </a:rPr>
              <a:pPr/>
              <a:t>40</a:t>
            </a:fld>
            <a:r>
              <a:rPr lang="en-GB" dirty="0">
                <a:solidFill>
                  <a:schemeClr val="bg1"/>
                </a:solidFill>
              </a:rPr>
              <a:t> ‒ </a:t>
            </a:r>
          </a:p>
        </p:txBody>
      </p:sp>
    </p:spTree>
    <p:extLst>
      <p:ext uri="{BB962C8B-B14F-4D97-AF65-F5344CB8AC3E}">
        <p14:creationId xmlns:p14="http://schemas.microsoft.com/office/powerpoint/2010/main" val="128211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FFEBCD-BF55-4FEC-B677-AD3D391C2F8C}"/>
              </a:ext>
            </a:extLst>
          </p:cNvPr>
          <p:cNvSpPr>
            <a:spLocks noGrp="1"/>
          </p:cNvSpPr>
          <p:nvPr>
            <p:ph type="title"/>
          </p:nvPr>
        </p:nvSpPr>
        <p:spPr>
          <a:xfrm>
            <a:off x="404786" y="152400"/>
            <a:ext cx="11382428" cy="480131"/>
          </a:xfrm>
        </p:spPr>
        <p:txBody>
          <a:bodyPr/>
          <a:lstStyle/>
          <a:p>
            <a:r>
              <a:rPr lang="en-IE" dirty="0">
                <a:latin typeface="HelveticaNeueLT Std Lt Cn" panose="020B0406020202030204" charset="0"/>
              </a:rPr>
              <a:t>Frequency Of Seeking Out Nutrition/Healthy Eating Information </a:t>
            </a:r>
          </a:p>
        </p:txBody>
      </p:sp>
      <p:sp>
        <p:nvSpPr>
          <p:cNvPr id="10" name="Text Placeholder 9">
            <a:extLst>
              <a:ext uri="{FF2B5EF4-FFF2-40B4-BE49-F238E27FC236}">
                <a16:creationId xmlns:a16="http://schemas.microsoft.com/office/drawing/2014/main" id="{58E7C124-6BBE-4232-B2ED-AE5D9BF764F4}"/>
              </a:ext>
            </a:extLst>
          </p:cNvPr>
          <p:cNvSpPr>
            <a:spLocks noGrp="1"/>
          </p:cNvSpPr>
          <p:nvPr>
            <p:ph type="body" sz="quarter" idx="15"/>
          </p:nvPr>
        </p:nvSpPr>
        <p:spPr>
          <a:xfrm>
            <a:off x="404786" y="916824"/>
            <a:ext cx="10685769" cy="323165"/>
          </a:xfrm>
        </p:spPr>
        <p:txBody>
          <a:bodyPr/>
          <a:lstStyle/>
          <a:p>
            <a:pPr>
              <a:spcBef>
                <a:spcPts val="0"/>
              </a:spcBef>
            </a:pPr>
            <a:r>
              <a:rPr lang="en-IE" dirty="0">
                <a:latin typeface="HelveticaNeueLT Std Lt Cn" panose="020B0406020202030204" charset="0"/>
              </a:rPr>
              <a:t>The proportion of adults who never seek out nutrition/healthy eating information has increased by 5 points to 22%.</a:t>
            </a:r>
          </a:p>
        </p:txBody>
      </p:sp>
      <p:sp>
        <p:nvSpPr>
          <p:cNvPr id="11" name="Text Placeholder 10">
            <a:extLst>
              <a:ext uri="{FF2B5EF4-FFF2-40B4-BE49-F238E27FC236}">
                <a16:creationId xmlns:a16="http://schemas.microsoft.com/office/drawing/2014/main" id="{B188FEAE-C2EA-4720-A0D8-D31C4164DDE9}"/>
              </a:ext>
            </a:extLst>
          </p:cNvPr>
          <p:cNvSpPr>
            <a:spLocks noGrp="1"/>
          </p:cNvSpPr>
          <p:nvPr>
            <p:ph type="body" sz="quarter" idx="17"/>
          </p:nvPr>
        </p:nvSpPr>
        <p:spPr>
          <a:xfrm>
            <a:off x="506896" y="5909846"/>
            <a:ext cx="9780104" cy="338554"/>
          </a:xfrm>
        </p:spPr>
        <p:txBody>
          <a:bodyPr/>
          <a:lstStyle/>
          <a:p>
            <a:r>
              <a:rPr lang="en-IE" dirty="0"/>
              <a:t>Q.60	How often, if at all, would you seek out information about food, nutrition or healthy eating? By this we mean looking up or asking for information on general nutrition, food or healthy eating.</a:t>
            </a:r>
          </a:p>
          <a:p>
            <a:r>
              <a:rPr lang="en-IE" dirty="0"/>
              <a:t>Base:	All Respondents:  803 (IOI), 502 (ROI), 301 (NI)</a:t>
            </a:r>
          </a:p>
        </p:txBody>
      </p:sp>
      <p:graphicFrame>
        <p:nvGraphicFramePr>
          <p:cNvPr id="14" name="Chart 13">
            <a:extLst>
              <a:ext uri="{FF2B5EF4-FFF2-40B4-BE49-F238E27FC236}">
                <a16:creationId xmlns:a16="http://schemas.microsoft.com/office/drawing/2014/main" id="{46E8145B-2964-498F-98C4-B5CDB8271AC5}"/>
              </a:ext>
            </a:extLst>
          </p:cNvPr>
          <p:cNvGraphicFramePr/>
          <p:nvPr>
            <p:extLst>
              <p:ext uri="{D42A27DB-BD31-4B8C-83A1-F6EECF244321}">
                <p14:modId xmlns:p14="http://schemas.microsoft.com/office/powerpoint/2010/main" val="1566004105"/>
              </p:ext>
            </p:extLst>
          </p:nvPr>
        </p:nvGraphicFramePr>
        <p:xfrm>
          <a:off x="1378227" y="1905000"/>
          <a:ext cx="9435548" cy="3660914"/>
        </p:xfrm>
        <a:graphic>
          <a:graphicData uri="http://schemas.openxmlformats.org/drawingml/2006/chart">
            <c:chart xmlns:c="http://schemas.openxmlformats.org/drawingml/2006/chart" xmlns:r="http://schemas.openxmlformats.org/officeDocument/2006/relationships" r:id="rId2"/>
          </a:graphicData>
        </a:graphic>
      </p:graphicFrame>
      <p:sp>
        <p:nvSpPr>
          <p:cNvPr id="15" name="Slide Number Placeholder 3">
            <a:extLst>
              <a:ext uri="{FF2B5EF4-FFF2-40B4-BE49-F238E27FC236}">
                <a16:creationId xmlns:a16="http://schemas.microsoft.com/office/drawing/2014/main" id="{306ED707-B773-4101-B440-DB3683EBADE0}"/>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41</a:t>
            </a:fld>
            <a:r>
              <a:rPr lang="en-GB" dirty="0"/>
              <a:t> ‒ </a:t>
            </a:r>
          </a:p>
        </p:txBody>
      </p:sp>
      <p:sp>
        <p:nvSpPr>
          <p:cNvPr id="16" name="TextBox 15">
            <a:extLst>
              <a:ext uri="{FF2B5EF4-FFF2-40B4-BE49-F238E27FC236}">
                <a16:creationId xmlns:a16="http://schemas.microsoft.com/office/drawing/2014/main" id="{3D93C99B-D7E0-4ADC-92D0-31EEC3BEF365}"/>
              </a:ext>
            </a:extLst>
          </p:cNvPr>
          <p:cNvSpPr txBox="1"/>
          <p:nvPr/>
        </p:nvSpPr>
        <p:spPr>
          <a:xfrm>
            <a:off x="4542814" y="1658779"/>
            <a:ext cx="524182" cy="246221"/>
          </a:xfrm>
          <a:prstGeom prst="rect">
            <a:avLst/>
          </a:prstGeom>
        </p:spPr>
        <p:txBody>
          <a:bodyPr vert="horz" wrap="none" lIns="0" tIns="0" rIns="0" bIns="0" rtlCol="0">
            <a:spAutoFit/>
          </a:bodyPr>
          <a:lstStyle/>
          <a:p>
            <a:pPr marL="6351" algn="ctr"/>
            <a:r>
              <a:rPr lang="en-IE" sz="1600" b="1" dirty="0">
                <a:solidFill>
                  <a:schemeClr val="bg1">
                    <a:lumMod val="50000"/>
                  </a:schemeClr>
                </a:solidFill>
              </a:rPr>
              <a:t>ST </a:t>
            </a:r>
            <a:r>
              <a:rPr lang="en-IE" sz="1600" b="1" dirty="0">
                <a:solidFill>
                  <a:schemeClr val="bg1">
                    <a:lumMod val="50000"/>
                  </a:schemeClr>
                </a:solidFill>
                <a:latin typeface="HelveticaNeueLT Std Lt Cn" panose="020B0406020202030204" charset="0"/>
              </a:rPr>
              <a:t>20</a:t>
            </a:r>
          </a:p>
        </p:txBody>
      </p:sp>
      <p:sp>
        <p:nvSpPr>
          <p:cNvPr id="17" name="TextBox 16">
            <a:extLst>
              <a:ext uri="{FF2B5EF4-FFF2-40B4-BE49-F238E27FC236}">
                <a16:creationId xmlns:a16="http://schemas.microsoft.com/office/drawing/2014/main" id="{B3F9A783-2DD7-42ED-B5E3-36BEA7E0B57A}"/>
              </a:ext>
            </a:extLst>
          </p:cNvPr>
          <p:cNvSpPr txBox="1"/>
          <p:nvPr/>
        </p:nvSpPr>
        <p:spPr>
          <a:xfrm>
            <a:off x="8492264" y="1658779"/>
            <a:ext cx="445635" cy="246221"/>
          </a:xfrm>
          <a:prstGeom prst="rect">
            <a:avLst/>
          </a:prstGeom>
        </p:spPr>
        <p:txBody>
          <a:bodyPr vert="horz" wrap="none" lIns="0" tIns="0" rIns="0" bIns="0" rtlCol="0">
            <a:spAutoFit/>
          </a:bodyPr>
          <a:lstStyle/>
          <a:p>
            <a:pPr marL="6351" algn="ctr"/>
            <a:r>
              <a:rPr lang="en-IE" sz="1600" b="1" dirty="0">
                <a:solidFill>
                  <a:schemeClr val="bg1">
                    <a:lumMod val="50000"/>
                  </a:schemeClr>
                </a:solidFill>
                <a:latin typeface="HelveticaNeueLT Std Lt Cn" panose="020B0406020202030204" charset="0"/>
              </a:rPr>
              <a:t>ST 21</a:t>
            </a:r>
          </a:p>
        </p:txBody>
      </p:sp>
      <p:cxnSp>
        <p:nvCxnSpPr>
          <p:cNvPr id="18" name="Straight Connector 35">
            <a:extLst>
              <a:ext uri="{FF2B5EF4-FFF2-40B4-BE49-F238E27FC236}">
                <a16:creationId xmlns:a16="http://schemas.microsoft.com/office/drawing/2014/main" id="{329B88A3-29E7-4C1F-8F2F-9ACCA7A00C00}"/>
              </a:ext>
            </a:extLst>
          </p:cNvPr>
          <p:cNvCxnSpPr>
            <a:cxnSpLocks/>
          </p:cNvCxnSpPr>
          <p:nvPr/>
        </p:nvCxnSpPr>
        <p:spPr>
          <a:xfrm flipV="1">
            <a:off x="6724454" y="137160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8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C856196C-B66E-4B6C-98BD-0865DC466DBF}"/>
              </a:ext>
            </a:extLst>
          </p:cNvPr>
          <p:cNvGraphicFramePr/>
          <p:nvPr>
            <p:extLst>
              <p:ext uri="{D42A27DB-BD31-4B8C-83A1-F6EECF244321}">
                <p14:modId xmlns:p14="http://schemas.microsoft.com/office/powerpoint/2010/main" val="1977934723"/>
              </p:ext>
            </p:extLst>
          </p:nvPr>
        </p:nvGraphicFramePr>
        <p:xfrm>
          <a:off x="2897808" y="1371600"/>
          <a:ext cx="7094867" cy="45445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EFFF8EB7-2E4D-4A52-AE36-42D7C22CD46F}"/>
              </a:ext>
            </a:extLst>
          </p:cNvPr>
          <p:cNvGraphicFramePr/>
          <p:nvPr>
            <p:extLst>
              <p:ext uri="{D42A27DB-BD31-4B8C-83A1-F6EECF244321}">
                <p14:modId xmlns:p14="http://schemas.microsoft.com/office/powerpoint/2010/main" val="2597857632"/>
              </p:ext>
            </p:extLst>
          </p:nvPr>
        </p:nvGraphicFramePr>
        <p:xfrm>
          <a:off x="6290633" y="1376548"/>
          <a:ext cx="7094867" cy="4498848"/>
        </p:xfrm>
        <a:graphic>
          <a:graphicData uri="http://schemas.openxmlformats.org/drawingml/2006/chart">
            <c:chart xmlns:c="http://schemas.openxmlformats.org/drawingml/2006/chart" xmlns:r="http://schemas.openxmlformats.org/officeDocument/2006/relationships" r:id="rId4"/>
          </a:graphicData>
        </a:graphic>
      </p:graphicFrame>
      <p:sp>
        <p:nvSpPr>
          <p:cNvPr id="10" name="Title 9">
            <a:extLst>
              <a:ext uri="{FF2B5EF4-FFF2-40B4-BE49-F238E27FC236}">
                <a16:creationId xmlns:a16="http://schemas.microsoft.com/office/drawing/2014/main" id="{D10332CB-C45A-4A3A-8008-D3992A238553}"/>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Sources Of Information (All Mentions)</a:t>
            </a:r>
          </a:p>
        </p:txBody>
      </p:sp>
      <p:sp>
        <p:nvSpPr>
          <p:cNvPr id="12" name="Text Placeholder 11">
            <a:extLst>
              <a:ext uri="{FF2B5EF4-FFF2-40B4-BE49-F238E27FC236}">
                <a16:creationId xmlns:a16="http://schemas.microsoft.com/office/drawing/2014/main" id="{2AF7D234-CF33-4426-9F34-BE9805083E77}"/>
              </a:ext>
            </a:extLst>
          </p:cNvPr>
          <p:cNvSpPr>
            <a:spLocks noGrp="1"/>
          </p:cNvSpPr>
          <p:nvPr>
            <p:ph type="body" sz="quarter" idx="15"/>
          </p:nvPr>
        </p:nvSpPr>
        <p:spPr>
          <a:xfrm>
            <a:off x="404786" y="883335"/>
            <a:ext cx="8968953" cy="323165"/>
          </a:xfrm>
        </p:spPr>
        <p:txBody>
          <a:bodyPr/>
          <a:lstStyle/>
          <a:p>
            <a:r>
              <a:rPr lang="en-IE" dirty="0">
                <a:latin typeface="HelveticaNeueLT Std Lt Cn" panose="020B0406020202030204" charset="0"/>
              </a:rPr>
              <a:t>Use of social media for information on nutrition/healthy eating has increased from 19% to 29%.</a:t>
            </a:r>
          </a:p>
        </p:txBody>
      </p:sp>
      <p:sp>
        <p:nvSpPr>
          <p:cNvPr id="13" name="Text Placeholder 12">
            <a:extLst>
              <a:ext uri="{FF2B5EF4-FFF2-40B4-BE49-F238E27FC236}">
                <a16:creationId xmlns:a16="http://schemas.microsoft.com/office/drawing/2014/main" id="{A2FD9BC6-16A7-433E-B59D-56A77B7F8A87}"/>
              </a:ext>
            </a:extLst>
          </p:cNvPr>
          <p:cNvSpPr>
            <a:spLocks noGrp="1"/>
          </p:cNvSpPr>
          <p:nvPr>
            <p:ph type="body" sz="quarter" idx="17"/>
          </p:nvPr>
        </p:nvSpPr>
        <p:spPr>
          <a:xfrm>
            <a:off x="503935" y="5837926"/>
            <a:ext cx="8686800" cy="338554"/>
          </a:xfrm>
        </p:spPr>
        <p:txBody>
          <a:bodyPr/>
          <a:lstStyle/>
          <a:p>
            <a:r>
              <a:rPr lang="en-IE" dirty="0"/>
              <a:t>Q.61	Where would you seek information in relation to food, nutrition or healthy eating?</a:t>
            </a:r>
          </a:p>
          <a:p>
            <a:r>
              <a:rPr lang="en-IE" dirty="0"/>
              <a:t>Base:	All Respondents who sought information:  593 (IOI), 364 (ROI), 229 (NI)</a:t>
            </a:r>
          </a:p>
        </p:txBody>
      </p:sp>
      <p:sp>
        <p:nvSpPr>
          <p:cNvPr id="19" name="Slide Number Placeholder 3">
            <a:extLst>
              <a:ext uri="{FF2B5EF4-FFF2-40B4-BE49-F238E27FC236}">
                <a16:creationId xmlns:a16="http://schemas.microsoft.com/office/drawing/2014/main" id="{556B6980-D4BF-4644-B8E3-346DAFB586D4}"/>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42</a:t>
            </a:fld>
            <a:r>
              <a:rPr lang="en-GB" dirty="0"/>
              <a:t> ‒ </a:t>
            </a:r>
          </a:p>
        </p:txBody>
      </p:sp>
      <p:cxnSp>
        <p:nvCxnSpPr>
          <p:cNvPr id="21" name="Straight Connector 35">
            <a:extLst>
              <a:ext uri="{FF2B5EF4-FFF2-40B4-BE49-F238E27FC236}">
                <a16:creationId xmlns:a16="http://schemas.microsoft.com/office/drawing/2014/main" id="{EDEDF9B1-81E3-4BD5-BC88-EFCF65A57807}"/>
              </a:ext>
            </a:extLst>
          </p:cNvPr>
          <p:cNvCxnSpPr>
            <a:cxnSpLocks/>
          </p:cNvCxnSpPr>
          <p:nvPr/>
        </p:nvCxnSpPr>
        <p:spPr>
          <a:xfrm flipV="1">
            <a:off x="5562600" y="1399032"/>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Straight Connector 35">
            <a:extLst>
              <a:ext uri="{FF2B5EF4-FFF2-40B4-BE49-F238E27FC236}">
                <a16:creationId xmlns:a16="http://schemas.microsoft.com/office/drawing/2014/main" id="{A0F2614A-18A8-4235-A431-D3AED5EA74FE}"/>
              </a:ext>
            </a:extLst>
          </p:cNvPr>
          <p:cNvCxnSpPr>
            <a:cxnSpLocks/>
          </p:cNvCxnSpPr>
          <p:nvPr/>
        </p:nvCxnSpPr>
        <p:spPr>
          <a:xfrm flipV="1">
            <a:off x="9071565" y="137160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A143F57-774E-4219-A5D7-52CA9ED3EB2B}"/>
              </a:ext>
            </a:extLst>
          </p:cNvPr>
          <p:cNvSpPr/>
          <p:nvPr/>
        </p:nvSpPr>
        <p:spPr>
          <a:xfrm>
            <a:off x="8305800" y="1447800"/>
            <a:ext cx="825432" cy="4467890"/>
          </a:xfrm>
          <a:prstGeom prst="rect">
            <a:avLst/>
          </a:prstGeom>
        </p:spPr>
        <p:txBody>
          <a:bodyPr wrap="square">
            <a:spAutoFit/>
          </a:bodyPr>
          <a:lstStyle/>
          <a:p>
            <a:pPr algn="ctr"/>
            <a:r>
              <a:rPr lang="en-IE" sz="1400" b="1" i="1" dirty="0">
                <a:solidFill>
                  <a:schemeClr val="bg1">
                    <a:lumMod val="50000"/>
                  </a:schemeClr>
                </a:solidFill>
                <a:latin typeface="Arial" panose="020B0604020202020204" pitchFamily="34" charset="0"/>
                <a:cs typeface="Arial" panose="020B0604020202020204" pitchFamily="34" charset="0"/>
              </a:rPr>
              <a:t>ST 20</a:t>
            </a:r>
          </a:p>
          <a:p>
            <a:pPr algn="ctr"/>
            <a:r>
              <a:rPr lang="en-IE" sz="1400" b="1" i="1" dirty="0">
                <a:solidFill>
                  <a:schemeClr val="bg1">
                    <a:lumMod val="50000"/>
                  </a:schemeClr>
                </a:solidFill>
                <a:latin typeface="Arial" panose="020B0604020202020204" pitchFamily="34" charset="0"/>
                <a:cs typeface="Arial" panose="020B0604020202020204" pitchFamily="34" charset="0"/>
              </a:rPr>
              <a:t>ROI</a:t>
            </a:r>
          </a:p>
          <a:p>
            <a:pPr algn="ctr">
              <a:spcAft>
                <a:spcPts val="800"/>
              </a:spcAft>
            </a:pPr>
            <a:r>
              <a:rPr lang="en-IE" sz="1400" b="1" i="1" dirty="0">
                <a:solidFill>
                  <a:schemeClr val="bg1">
                    <a:lumMod val="50000"/>
                  </a:schemeClr>
                </a:solidFill>
                <a:latin typeface="Arial" panose="020B0604020202020204" pitchFamily="34" charset="0"/>
                <a:cs typeface="Arial" panose="020B0604020202020204" pitchFamily="34" charset="0"/>
              </a:rPr>
              <a:t>(384)</a:t>
            </a:r>
          </a:p>
          <a:p>
            <a:pPr algn="ctr"/>
            <a:r>
              <a:rPr lang="en-IE" sz="1400" b="1" i="1" dirty="0">
                <a:solidFill>
                  <a:schemeClr val="bg1">
                    <a:lumMod val="50000"/>
                  </a:schemeClr>
                </a:solidFill>
                <a:latin typeface="Arial" panose="020B0604020202020204" pitchFamily="34" charset="0"/>
                <a:cs typeface="Arial" panose="020B0604020202020204" pitchFamily="34" charset="0"/>
              </a:rPr>
              <a:t>55%</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23%</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12%</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19%</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16%</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17%</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6%</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7%</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2%</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2%</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3%</a:t>
            </a:r>
          </a:p>
          <a:p>
            <a:pPr algn="ctr"/>
            <a:endParaRPr lang="en-IE" sz="1400" b="1" i="1" dirty="0">
              <a:solidFill>
                <a:schemeClr val="bg1">
                  <a:lumMod val="50000"/>
                </a:schemeClr>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56A79A7A-6FF8-44EC-8DBB-E5E1DFBA8470}"/>
              </a:ext>
            </a:extLst>
          </p:cNvPr>
          <p:cNvSpPr/>
          <p:nvPr/>
        </p:nvSpPr>
        <p:spPr>
          <a:xfrm>
            <a:off x="4847335" y="1447800"/>
            <a:ext cx="825432" cy="4239622"/>
          </a:xfrm>
          <a:prstGeom prst="rect">
            <a:avLst/>
          </a:prstGeom>
        </p:spPr>
        <p:txBody>
          <a:bodyPr wrap="square">
            <a:spAutoFit/>
          </a:bodyPr>
          <a:lstStyle/>
          <a:p>
            <a:pPr algn="ctr"/>
            <a:r>
              <a:rPr lang="en-IE" sz="1400" b="1" i="1" dirty="0">
                <a:solidFill>
                  <a:schemeClr val="bg1">
                    <a:lumMod val="50000"/>
                  </a:schemeClr>
                </a:solidFill>
                <a:latin typeface="Arial" panose="020B0604020202020204" pitchFamily="34" charset="0"/>
                <a:cs typeface="Arial" panose="020B0604020202020204" pitchFamily="34" charset="0"/>
              </a:rPr>
              <a:t>ST 20</a:t>
            </a:r>
          </a:p>
          <a:p>
            <a:pPr algn="ctr"/>
            <a:r>
              <a:rPr lang="en-IE" sz="1400" b="1" i="1" dirty="0">
                <a:solidFill>
                  <a:schemeClr val="bg1">
                    <a:lumMod val="50000"/>
                  </a:schemeClr>
                </a:solidFill>
                <a:latin typeface="Arial" panose="020B0604020202020204" pitchFamily="34" charset="0"/>
                <a:cs typeface="Arial" panose="020B0604020202020204" pitchFamily="34" charset="0"/>
              </a:rPr>
              <a:t>IOI</a:t>
            </a:r>
          </a:p>
          <a:p>
            <a:pPr algn="ctr">
              <a:spcAft>
                <a:spcPts val="800"/>
              </a:spcAft>
            </a:pPr>
            <a:r>
              <a:rPr lang="en-IE" sz="1400" b="1" i="1" dirty="0">
                <a:solidFill>
                  <a:schemeClr val="bg1">
                    <a:lumMod val="50000"/>
                  </a:schemeClr>
                </a:solidFill>
                <a:latin typeface="Arial" panose="020B0604020202020204" pitchFamily="34" charset="0"/>
                <a:cs typeface="Arial" panose="020B0604020202020204" pitchFamily="34" charset="0"/>
              </a:rPr>
              <a:t>(640)</a:t>
            </a:r>
          </a:p>
          <a:p>
            <a:pPr algn="ctr"/>
            <a:r>
              <a:rPr lang="en-IE" sz="1400" b="1" i="1" dirty="0">
                <a:solidFill>
                  <a:schemeClr val="bg1">
                    <a:lumMod val="50000"/>
                  </a:schemeClr>
                </a:solidFill>
                <a:latin typeface="Arial" panose="020B0604020202020204" pitchFamily="34" charset="0"/>
                <a:cs typeface="Arial" panose="020B0604020202020204" pitchFamily="34" charset="0"/>
              </a:rPr>
              <a:t>60%</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19%</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13%</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16%</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14%</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15%</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8%</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5%</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2%</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2%</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2%</a:t>
            </a:r>
          </a:p>
        </p:txBody>
      </p:sp>
      <p:sp>
        <p:nvSpPr>
          <p:cNvPr id="26" name="Rectangle 25">
            <a:extLst>
              <a:ext uri="{FF2B5EF4-FFF2-40B4-BE49-F238E27FC236}">
                <a16:creationId xmlns:a16="http://schemas.microsoft.com/office/drawing/2014/main" id="{6ED599B0-2DA4-4220-AB00-6809F69D4416}"/>
              </a:ext>
            </a:extLst>
          </p:cNvPr>
          <p:cNvSpPr/>
          <p:nvPr/>
        </p:nvSpPr>
        <p:spPr>
          <a:xfrm>
            <a:off x="11290368" y="1447800"/>
            <a:ext cx="825432" cy="4239622"/>
          </a:xfrm>
          <a:prstGeom prst="rect">
            <a:avLst/>
          </a:prstGeom>
        </p:spPr>
        <p:txBody>
          <a:bodyPr wrap="square">
            <a:spAutoFit/>
          </a:bodyPr>
          <a:lstStyle/>
          <a:p>
            <a:pPr algn="ctr"/>
            <a:r>
              <a:rPr lang="en-IE" sz="1400" b="1" i="1" dirty="0">
                <a:solidFill>
                  <a:schemeClr val="bg1">
                    <a:lumMod val="50000"/>
                  </a:schemeClr>
                </a:solidFill>
                <a:latin typeface="Arial" panose="020B0604020202020204" pitchFamily="34" charset="0"/>
                <a:cs typeface="Arial" panose="020B0604020202020204" pitchFamily="34" charset="0"/>
              </a:rPr>
              <a:t>ST 20 NI</a:t>
            </a:r>
          </a:p>
          <a:p>
            <a:pPr algn="ctr">
              <a:spcAft>
                <a:spcPts val="800"/>
              </a:spcAft>
            </a:pPr>
            <a:r>
              <a:rPr lang="en-IE" sz="1400" b="1" i="1" dirty="0">
                <a:solidFill>
                  <a:schemeClr val="bg1">
                    <a:lumMod val="50000"/>
                  </a:schemeClr>
                </a:solidFill>
                <a:latin typeface="Arial" panose="020B0604020202020204" pitchFamily="34" charset="0"/>
                <a:cs typeface="Arial" panose="020B0604020202020204" pitchFamily="34" charset="0"/>
              </a:rPr>
              <a:t>(256)</a:t>
            </a:r>
          </a:p>
          <a:p>
            <a:pPr algn="ctr"/>
            <a:r>
              <a:rPr lang="en-IE" sz="1400" b="1" i="1" dirty="0">
                <a:solidFill>
                  <a:schemeClr val="bg1">
                    <a:lumMod val="50000"/>
                  </a:schemeClr>
                </a:solidFill>
                <a:latin typeface="Arial" panose="020B0604020202020204" pitchFamily="34" charset="0"/>
                <a:cs typeface="Arial" panose="020B0604020202020204" pitchFamily="34" charset="0"/>
              </a:rPr>
              <a:t>66%</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14%</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14%</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11%</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11%</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13%</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12%</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2%</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3%</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2%</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1%</a:t>
            </a:r>
          </a:p>
          <a:p>
            <a:pPr algn="ctr">
              <a:spcAft>
                <a:spcPts val="100"/>
              </a:spcAft>
            </a:pPr>
            <a:r>
              <a:rPr lang="en-IE" sz="1400" b="1" i="1" dirty="0">
                <a:solidFill>
                  <a:schemeClr val="bg1">
                    <a:lumMod val="50000"/>
                  </a:schemeClr>
                </a:solidFill>
                <a:latin typeface="Arial" panose="020B0604020202020204" pitchFamily="34" charset="0"/>
                <a:cs typeface="Arial" panose="020B0604020202020204" pitchFamily="34" charset="0"/>
              </a:rPr>
              <a:t>2%</a:t>
            </a:r>
          </a:p>
        </p:txBody>
      </p:sp>
      <p:graphicFrame>
        <p:nvGraphicFramePr>
          <p:cNvPr id="15" name="Chart 14">
            <a:extLst>
              <a:ext uri="{FF2B5EF4-FFF2-40B4-BE49-F238E27FC236}">
                <a16:creationId xmlns:a16="http://schemas.microsoft.com/office/drawing/2014/main" id="{506C51E1-5826-436C-BE1E-B34010CB5E22}"/>
              </a:ext>
            </a:extLst>
          </p:cNvPr>
          <p:cNvGraphicFramePr/>
          <p:nvPr>
            <p:extLst>
              <p:ext uri="{D42A27DB-BD31-4B8C-83A1-F6EECF244321}">
                <p14:modId xmlns:p14="http://schemas.microsoft.com/office/powerpoint/2010/main" val="2820311960"/>
              </p:ext>
            </p:extLst>
          </p:nvPr>
        </p:nvGraphicFramePr>
        <p:xfrm>
          <a:off x="-76200" y="1371600"/>
          <a:ext cx="7094867" cy="449884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4114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730CD63E-5A68-4F1C-8581-5C3D0A196B66}"/>
              </a:ext>
            </a:extLst>
          </p:cNvPr>
          <p:cNvGraphicFramePr/>
          <p:nvPr>
            <p:extLst>
              <p:ext uri="{D42A27DB-BD31-4B8C-83A1-F6EECF244321}">
                <p14:modId xmlns:p14="http://schemas.microsoft.com/office/powerpoint/2010/main" val="2842427568"/>
              </p:ext>
            </p:extLst>
          </p:nvPr>
        </p:nvGraphicFramePr>
        <p:xfrm>
          <a:off x="5906391" y="1447800"/>
          <a:ext cx="6517677" cy="44988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16">
            <a:extLst>
              <a:ext uri="{FF2B5EF4-FFF2-40B4-BE49-F238E27FC236}">
                <a16:creationId xmlns:a16="http://schemas.microsoft.com/office/drawing/2014/main" id="{120FD749-1E0A-4E88-B494-B9CCDBB60964}"/>
              </a:ext>
            </a:extLst>
          </p:cNvPr>
          <p:cNvGraphicFramePr/>
          <p:nvPr>
            <p:extLst>
              <p:ext uri="{D42A27DB-BD31-4B8C-83A1-F6EECF244321}">
                <p14:modId xmlns:p14="http://schemas.microsoft.com/office/powerpoint/2010/main" val="873336232"/>
              </p:ext>
            </p:extLst>
          </p:nvPr>
        </p:nvGraphicFramePr>
        <p:xfrm>
          <a:off x="2895600" y="1447800"/>
          <a:ext cx="6517677" cy="44988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07A1D01A-127E-487D-A51A-E195F616E62B}"/>
              </a:ext>
            </a:extLst>
          </p:cNvPr>
          <p:cNvGraphicFramePr/>
          <p:nvPr>
            <p:extLst>
              <p:ext uri="{D42A27DB-BD31-4B8C-83A1-F6EECF244321}">
                <p14:modId xmlns:p14="http://schemas.microsoft.com/office/powerpoint/2010/main" val="3480597382"/>
              </p:ext>
            </p:extLst>
          </p:nvPr>
        </p:nvGraphicFramePr>
        <p:xfrm>
          <a:off x="0" y="1447800"/>
          <a:ext cx="6517677" cy="4498848"/>
        </p:xfrm>
        <a:graphic>
          <a:graphicData uri="http://schemas.openxmlformats.org/drawingml/2006/chart">
            <c:chart xmlns:c="http://schemas.openxmlformats.org/drawingml/2006/chart" xmlns:r="http://schemas.openxmlformats.org/officeDocument/2006/relationships" r:id="rId4"/>
          </a:graphicData>
        </a:graphic>
      </p:graphicFrame>
      <p:sp>
        <p:nvSpPr>
          <p:cNvPr id="10" name="Title 9">
            <a:extLst>
              <a:ext uri="{FF2B5EF4-FFF2-40B4-BE49-F238E27FC236}">
                <a16:creationId xmlns:a16="http://schemas.microsoft.com/office/drawing/2014/main" id="{A517029B-B0D0-4837-B012-5F91776B9FFC}"/>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Main Source Of Information</a:t>
            </a:r>
          </a:p>
        </p:txBody>
      </p:sp>
      <p:sp>
        <p:nvSpPr>
          <p:cNvPr id="12" name="Text Placeholder 11">
            <a:extLst>
              <a:ext uri="{FF2B5EF4-FFF2-40B4-BE49-F238E27FC236}">
                <a16:creationId xmlns:a16="http://schemas.microsoft.com/office/drawing/2014/main" id="{FF5800F8-780E-47C3-B4C7-E55C21A37C19}"/>
              </a:ext>
            </a:extLst>
          </p:cNvPr>
          <p:cNvSpPr>
            <a:spLocks noGrp="1"/>
          </p:cNvSpPr>
          <p:nvPr>
            <p:ph type="body" sz="quarter" idx="15"/>
          </p:nvPr>
        </p:nvSpPr>
        <p:spPr>
          <a:xfrm>
            <a:off x="404786" y="883335"/>
            <a:ext cx="8922594" cy="323165"/>
          </a:xfrm>
        </p:spPr>
        <p:txBody>
          <a:bodyPr/>
          <a:lstStyle/>
          <a:p>
            <a:r>
              <a:rPr lang="en-IE" dirty="0">
                <a:latin typeface="HelveticaNeueLT Std Lt Cn" panose="020B0406020202030204" charset="0"/>
              </a:rPr>
              <a:t>Just under 4 in 10 (38%) use websites as their main source of information, rising to 46% in NI.</a:t>
            </a:r>
          </a:p>
        </p:txBody>
      </p:sp>
      <p:sp>
        <p:nvSpPr>
          <p:cNvPr id="13" name="Text Placeholder 12">
            <a:extLst>
              <a:ext uri="{FF2B5EF4-FFF2-40B4-BE49-F238E27FC236}">
                <a16:creationId xmlns:a16="http://schemas.microsoft.com/office/drawing/2014/main" id="{2EBC0C4D-DCBC-4CB4-A5D3-6D64A90B012C}"/>
              </a:ext>
            </a:extLst>
          </p:cNvPr>
          <p:cNvSpPr>
            <a:spLocks noGrp="1"/>
          </p:cNvSpPr>
          <p:nvPr>
            <p:ph type="body" sz="quarter" idx="17"/>
          </p:nvPr>
        </p:nvSpPr>
        <p:spPr>
          <a:xfrm>
            <a:off x="506896" y="5909846"/>
            <a:ext cx="8686800" cy="338554"/>
          </a:xfrm>
        </p:spPr>
        <p:txBody>
          <a:bodyPr/>
          <a:lstStyle/>
          <a:p>
            <a:r>
              <a:rPr lang="en-IE" dirty="0"/>
              <a:t>Q.62	And which of these would be your MAIN source of information in relation to food, nutrition or healthy eating?</a:t>
            </a:r>
          </a:p>
          <a:p>
            <a:r>
              <a:rPr lang="en-IE" dirty="0"/>
              <a:t>Base:	All who sought out multiple forms of information about nutrition/healthy eating:  421</a:t>
            </a:r>
          </a:p>
        </p:txBody>
      </p:sp>
      <p:sp>
        <p:nvSpPr>
          <p:cNvPr id="19" name="Slide Number Placeholder 3">
            <a:extLst>
              <a:ext uri="{FF2B5EF4-FFF2-40B4-BE49-F238E27FC236}">
                <a16:creationId xmlns:a16="http://schemas.microsoft.com/office/drawing/2014/main" id="{E3305925-339C-4E20-BFD7-5D264A6253C1}"/>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43</a:t>
            </a:fld>
            <a:r>
              <a:rPr lang="en-GB" dirty="0"/>
              <a:t> ‒ </a:t>
            </a:r>
          </a:p>
        </p:txBody>
      </p:sp>
      <p:cxnSp>
        <p:nvCxnSpPr>
          <p:cNvPr id="20" name="Straight Connector 35">
            <a:extLst>
              <a:ext uri="{FF2B5EF4-FFF2-40B4-BE49-F238E27FC236}">
                <a16:creationId xmlns:a16="http://schemas.microsoft.com/office/drawing/2014/main" id="{478DFD67-7FB9-4C33-B705-51AC106A2F52}"/>
              </a:ext>
            </a:extLst>
          </p:cNvPr>
          <p:cNvCxnSpPr>
            <a:cxnSpLocks/>
          </p:cNvCxnSpPr>
          <p:nvPr/>
        </p:nvCxnSpPr>
        <p:spPr>
          <a:xfrm flipV="1">
            <a:off x="5715000" y="137160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35">
            <a:extLst>
              <a:ext uri="{FF2B5EF4-FFF2-40B4-BE49-F238E27FC236}">
                <a16:creationId xmlns:a16="http://schemas.microsoft.com/office/drawing/2014/main" id="{4F97CD1C-EC54-47C1-ADE0-7B752C7716DF}"/>
              </a:ext>
            </a:extLst>
          </p:cNvPr>
          <p:cNvCxnSpPr>
            <a:cxnSpLocks/>
          </p:cNvCxnSpPr>
          <p:nvPr/>
        </p:nvCxnSpPr>
        <p:spPr>
          <a:xfrm flipV="1">
            <a:off x="8610600" y="137160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FB61381-748F-4D47-9C63-5DAD75B5F4E6}"/>
              </a:ext>
            </a:extLst>
          </p:cNvPr>
          <p:cNvSpPr/>
          <p:nvPr/>
        </p:nvSpPr>
        <p:spPr>
          <a:xfrm>
            <a:off x="7833339" y="1487556"/>
            <a:ext cx="825432" cy="4062651"/>
          </a:xfrm>
          <a:prstGeom prst="rect">
            <a:avLst/>
          </a:prstGeom>
        </p:spPr>
        <p:txBody>
          <a:bodyPr wrap="square">
            <a:spAutoFit/>
          </a:bodyPr>
          <a:lstStyle/>
          <a:p>
            <a:pPr algn="ctr"/>
            <a:r>
              <a:rPr lang="en-IE" sz="1400" b="1" i="1" dirty="0">
                <a:solidFill>
                  <a:schemeClr val="bg1">
                    <a:lumMod val="50000"/>
                  </a:schemeClr>
                </a:solidFill>
                <a:latin typeface="Arial" panose="020B0604020202020204" pitchFamily="34" charset="0"/>
                <a:cs typeface="Arial" panose="020B0604020202020204" pitchFamily="34" charset="0"/>
              </a:rPr>
              <a:t>ST 20</a:t>
            </a:r>
          </a:p>
          <a:p>
            <a:pPr algn="ctr"/>
            <a:r>
              <a:rPr lang="en-IE" sz="1400" b="1" i="1" dirty="0">
                <a:solidFill>
                  <a:schemeClr val="bg1">
                    <a:lumMod val="50000"/>
                  </a:schemeClr>
                </a:solidFill>
                <a:latin typeface="Arial" panose="020B0604020202020204" pitchFamily="34" charset="0"/>
                <a:cs typeface="Arial" panose="020B0604020202020204" pitchFamily="34" charset="0"/>
              </a:rPr>
              <a:t>ROI</a:t>
            </a:r>
          </a:p>
          <a:p>
            <a:pPr algn="ctr">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(148)</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40%</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14%</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15%</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5%</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9%</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5%</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6%</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3%</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4%</a:t>
            </a:r>
          </a:p>
        </p:txBody>
      </p:sp>
      <p:sp>
        <p:nvSpPr>
          <p:cNvPr id="28" name="Rectangle 27">
            <a:extLst>
              <a:ext uri="{FF2B5EF4-FFF2-40B4-BE49-F238E27FC236}">
                <a16:creationId xmlns:a16="http://schemas.microsoft.com/office/drawing/2014/main" id="{5219864C-E73A-477D-86D1-3FE2EC62C376}"/>
              </a:ext>
            </a:extLst>
          </p:cNvPr>
          <p:cNvSpPr/>
          <p:nvPr/>
        </p:nvSpPr>
        <p:spPr>
          <a:xfrm>
            <a:off x="11187945" y="1487556"/>
            <a:ext cx="825432" cy="4062651"/>
          </a:xfrm>
          <a:prstGeom prst="rect">
            <a:avLst/>
          </a:prstGeom>
        </p:spPr>
        <p:txBody>
          <a:bodyPr wrap="square">
            <a:spAutoFit/>
          </a:bodyPr>
          <a:lstStyle/>
          <a:p>
            <a:pPr algn="ctr"/>
            <a:r>
              <a:rPr lang="en-IE" sz="1400" b="1" i="1" dirty="0">
                <a:solidFill>
                  <a:schemeClr val="bg1">
                    <a:lumMod val="50000"/>
                  </a:schemeClr>
                </a:solidFill>
                <a:latin typeface="Arial" panose="020B0604020202020204" pitchFamily="34" charset="0"/>
                <a:cs typeface="Arial" panose="020B0604020202020204" pitchFamily="34" charset="0"/>
              </a:rPr>
              <a:t>ST 20</a:t>
            </a:r>
          </a:p>
          <a:p>
            <a:pPr algn="ctr"/>
            <a:r>
              <a:rPr lang="en-IE" sz="1400" b="1" i="1" dirty="0">
                <a:solidFill>
                  <a:schemeClr val="bg1">
                    <a:lumMod val="50000"/>
                  </a:schemeClr>
                </a:solidFill>
                <a:latin typeface="Arial" panose="020B0604020202020204" pitchFamily="34" charset="0"/>
                <a:cs typeface="Arial" panose="020B0604020202020204" pitchFamily="34" charset="0"/>
              </a:rPr>
              <a:t>NI</a:t>
            </a:r>
          </a:p>
          <a:p>
            <a:pPr algn="ctr">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(92)</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54%</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11%</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8%</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7%</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6%</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5%</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3%</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1%</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6%</a:t>
            </a:r>
          </a:p>
        </p:txBody>
      </p:sp>
      <p:sp>
        <p:nvSpPr>
          <p:cNvPr id="29" name="Rectangle 28">
            <a:extLst>
              <a:ext uri="{FF2B5EF4-FFF2-40B4-BE49-F238E27FC236}">
                <a16:creationId xmlns:a16="http://schemas.microsoft.com/office/drawing/2014/main" id="{7635E31F-2581-405F-9F5E-F2A2DC59152B}"/>
              </a:ext>
            </a:extLst>
          </p:cNvPr>
          <p:cNvSpPr/>
          <p:nvPr/>
        </p:nvSpPr>
        <p:spPr>
          <a:xfrm>
            <a:off x="4953000" y="1475992"/>
            <a:ext cx="825432" cy="4431983"/>
          </a:xfrm>
          <a:prstGeom prst="rect">
            <a:avLst/>
          </a:prstGeom>
        </p:spPr>
        <p:txBody>
          <a:bodyPr wrap="square">
            <a:spAutoFit/>
          </a:bodyPr>
          <a:lstStyle/>
          <a:p>
            <a:pPr algn="ctr"/>
            <a:r>
              <a:rPr lang="en-IE" sz="1400" b="1" i="1" dirty="0">
                <a:solidFill>
                  <a:schemeClr val="bg1">
                    <a:lumMod val="50000"/>
                  </a:schemeClr>
                </a:solidFill>
                <a:latin typeface="Arial" panose="020B0604020202020204" pitchFamily="34" charset="0"/>
                <a:cs typeface="Arial" panose="020B0604020202020204" pitchFamily="34" charset="0"/>
              </a:rPr>
              <a:t>ST 20</a:t>
            </a:r>
          </a:p>
          <a:p>
            <a:pPr algn="ctr"/>
            <a:r>
              <a:rPr lang="en-IE" sz="1400" b="1" i="1" dirty="0">
                <a:solidFill>
                  <a:schemeClr val="bg1">
                    <a:lumMod val="50000"/>
                  </a:schemeClr>
                </a:solidFill>
                <a:latin typeface="Arial" panose="020B0604020202020204" pitchFamily="34" charset="0"/>
                <a:cs typeface="Arial" panose="020B0604020202020204" pitchFamily="34" charset="0"/>
              </a:rPr>
              <a:t>IOI</a:t>
            </a:r>
          </a:p>
          <a:p>
            <a:pPr algn="ctr">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(240)</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45%</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13%</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12%</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5%</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8%</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5%</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5%</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2%</a:t>
            </a:r>
          </a:p>
          <a:p>
            <a:pPr algn="ctr">
              <a:spcBef>
                <a:spcPts val="600"/>
              </a:spcBef>
              <a:spcAft>
                <a:spcPts val="600"/>
              </a:spcAft>
            </a:pPr>
            <a:r>
              <a:rPr lang="en-IE" sz="1400" b="1" i="1" dirty="0">
                <a:solidFill>
                  <a:schemeClr val="bg1">
                    <a:lumMod val="50000"/>
                  </a:schemeClr>
                </a:solidFill>
                <a:latin typeface="Arial" panose="020B0604020202020204" pitchFamily="34" charset="0"/>
                <a:cs typeface="Arial" panose="020B0604020202020204" pitchFamily="34" charset="0"/>
              </a:rPr>
              <a:t>5%</a:t>
            </a:r>
          </a:p>
          <a:p>
            <a:pPr algn="ctr">
              <a:spcBef>
                <a:spcPts val="600"/>
              </a:spcBef>
              <a:spcAft>
                <a:spcPts val="600"/>
              </a:spcAft>
            </a:pPr>
            <a:endParaRPr lang="en-IE" sz="1400" b="1" i="1"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28253C9-0F48-418E-8EAE-E806F99AF4E4}"/>
              </a:ext>
            </a:extLst>
          </p:cNvPr>
          <p:cNvSpPr txBox="1"/>
          <p:nvPr/>
        </p:nvSpPr>
        <p:spPr>
          <a:xfrm>
            <a:off x="5805883" y="6185292"/>
            <a:ext cx="184731" cy="369332"/>
          </a:xfrm>
          <a:prstGeom prst="rect">
            <a:avLst/>
          </a:prstGeom>
          <a:noFill/>
        </p:spPr>
        <p:txBody>
          <a:bodyPr wrap="none" rtlCol="0">
            <a:spAutoFit/>
          </a:bodyPr>
          <a:lstStyle/>
          <a:p>
            <a:endParaRPr lang="en-US" dirty="0">
              <a:highlight>
                <a:srgbClr val="FF0000"/>
              </a:highlight>
            </a:endParaRPr>
          </a:p>
        </p:txBody>
      </p:sp>
    </p:spTree>
    <p:extLst>
      <p:ext uri="{BB962C8B-B14F-4D97-AF65-F5344CB8AC3E}">
        <p14:creationId xmlns:p14="http://schemas.microsoft.com/office/powerpoint/2010/main" val="232328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276E210-64FE-4103-90EF-4071E3B3108F}"/>
              </a:ext>
            </a:extLst>
          </p:cNvPr>
          <p:cNvSpPr>
            <a:spLocks noGrp="1"/>
          </p:cNvSpPr>
          <p:nvPr>
            <p:ph type="body" sz="quarter" idx="17"/>
          </p:nvPr>
        </p:nvSpPr>
        <p:spPr>
          <a:xfrm>
            <a:off x="506896" y="5909846"/>
            <a:ext cx="8686800" cy="338554"/>
          </a:xfrm>
        </p:spPr>
        <p:txBody>
          <a:bodyPr/>
          <a:lstStyle/>
          <a:p>
            <a:r>
              <a:rPr lang="en-IE" dirty="0"/>
              <a:t>Q.62	And which of these would be your MAIN source of information in relation to food, nutrition or healthy eating?</a:t>
            </a:r>
          </a:p>
          <a:p>
            <a:r>
              <a:rPr lang="en-IE" dirty="0"/>
              <a:t>Base:	 All who sought out multiple forms of information about nutrition/healthy eating:  421</a:t>
            </a:r>
          </a:p>
        </p:txBody>
      </p:sp>
      <p:sp>
        <p:nvSpPr>
          <p:cNvPr id="9" name="Title 8">
            <a:extLst>
              <a:ext uri="{FF2B5EF4-FFF2-40B4-BE49-F238E27FC236}">
                <a16:creationId xmlns:a16="http://schemas.microsoft.com/office/drawing/2014/main" id="{0B1AAE2A-8395-48C9-9557-EA5A24FC4D7D}"/>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Top 3 Sources of Information x Demographic Profile</a:t>
            </a:r>
          </a:p>
        </p:txBody>
      </p:sp>
      <p:sp>
        <p:nvSpPr>
          <p:cNvPr id="11" name="Text Placeholder 10">
            <a:extLst>
              <a:ext uri="{FF2B5EF4-FFF2-40B4-BE49-F238E27FC236}">
                <a16:creationId xmlns:a16="http://schemas.microsoft.com/office/drawing/2014/main" id="{079EA4BC-0F34-4EC9-AB1D-52EEC1D23D7C}"/>
              </a:ext>
            </a:extLst>
          </p:cNvPr>
          <p:cNvSpPr>
            <a:spLocks noGrp="1"/>
          </p:cNvSpPr>
          <p:nvPr>
            <p:ph type="body" sz="quarter" idx="15"/>
          </p:nvPr>
        </p:nvSpPr>
        <p:spPr>
          <a:xfrm>
            <a:off x="404786" y="883335"/>
            <a:ext cx="11004895" cy="323165"/>
          </a:xfrm>
        </p:spPr>
        <p:txBody>
          <a:bodyPr/>
          <a:lstStyle/>
          <a:p>
            <a:r>
              <a:rPr lang="en-IE" dirty="0">
                <a:latin typeface="HelveticaNeueLT Std Lt Cn" panose="020B0406020202030204" charset="0"/>
              </a:rPr>
              <a:t>Use of social media is highest among 15-24s at 48%, use of GP/Doctor is highest among those aged 65-74 at 27%.</a:t>
            </a:r>
          </a:p>
        </p:txBody>
      </p:sp>
      <p:graphicFrame>
        <p:nvGraphicFramePr>
          <p:cNvPr id="14" name="Table 13">
            <a:extLst>
              <a:ext uri="{FF2B5EF4-FFF2-40B4-BE49-F238E27FC236}">
                <a16:creationId xmlns:a16="http://schemas.microsoft.com/office/drawing/2014/main" id="{73CB4468-BA0B-4597-ACE9-42D4763A2534}"/>
              </a:ext>
            </a:extLst>
          </p:cNvPr>
          <p:cNvGraphicFramePr>
            <a:graphicFrameLocks noGrp="1"/>
          </p:cNvGraphicFramePr>
          <p:nvPr>
            <p:extLst>
              <p:ext uri="{D42A27DB-BD31-4B8C-83A1-F6EECF244321}">
                <p14:modId xmlns:p14="http://schemas.microsoft.com/office/powerpoint/2010/main" val="3064276209"/>
              </p:ext>
            </p:extLst>
          </p:nvPr>
        </p:nvGraphicFramePr>
        <p:xfrm>
          <a:off x="471330" y="1650351"/>
          <a:ext cx="11317487" cy="3169920"/>
        </p:xfrm>
        <a:graphic>
          <a:graphicData uri="http://schemas.openxmlformats.org/drawingml/2006/table">
            <a:tbl>
              <a:tblPr firstRow="1" bandRow="1">
                <a:tableStyleId>{F5AB1C69-6EDB-4FF4-983F-18BD219EF322}</a:tableStyleId>
              </a:tblPr>
              <a:tblGrid>
                <a:gridCol w="3050794">
                  <a:extLst>
                    <a:ext uri="{9D8B030D-6E8A-4147-A177-3AD203B41FA5}">
                      <a16:colId xmlns:a16="http://schemas.microsoft.com/office/drawing/2014/main" val="1761372298"/>
                    </a:ext>
                  </a:extLst>
                </a:gridCol>
                <a:gridCol w="611558">
                  <a:extLst>
                    <a:ext uri="{9D8B030D-6E8A-4147-A177-3AD203B41FA5}">
                      <a16:colId xmlns:a16="http://schemas.microsoft.com/office/drawing/2014/main" val="150242267"/>
                    </a:ext>
                  </a:extLst>
                </a:gridCol>
                <a:gridCol w="611558">
                  <a:extLst>
                    <a:ext uri="{9D8B030D-6E8A-4147-A177-3AD203B41FA5}">
                      <a16:colId xmlns:a16="http://schemas.microsoft.com/office/drawing/2014/main" val="2084113133"/>
                    </a:ext>
                  </a:extLst>
                </a:gridCol>
                <a:gridCol w="781251">
                  <a:extLst>
                    <a:ext uri="{9D8B030D-6E8A-4147-A177-3AD203B41FA5}">
                      <a16:colId xmlns:a16="http://schemas.microsoft.com/office/drawing/2014/main" val="623540443"/>
                    </a:ext>
                  </a:extLst>
                </a:gridCol>
                <a:gridCol w="781251">
                  <a:extLst>
                    <a:ext uri="{9D8B030D-6E8A-4147-A177-3AD203B41FA5}">
                      <a16:colId xmlns:a16="http://schemas.microsoft.com/office/drawing/2014/main" val="3859675181"/>
                    </a:ext>
                  </a:extLst>
                </a:gridCol>
                <a:gridCol w="587173">
                  <a:extLst>
                    <a:ext uri="{9D8B030D-6E8A-4147-A177-3AD203B41FA5}">
                      <a16:colId xmlns:a16="http://schemas.microsoft.com/office/drawing/2014/main" val="1091456882"/>
                    </a:ext>
                  </a:extLst>
                </a:gridCol>
                <a:gridCol w="587173">
                  <a:extLst>
                    <a:ext uri="{9D8B030D-6E8A-4147-A177-3AD203B41FA5}">
                      <a16:colId xmlns:a16="http://schemas.microsoft.com/office/drawing/2014/main" val="3152481799"/>
                    </a:ext>
                  </a:extLst>
                </a:gridCol>
                <a:gridCol w="587173">
                  <a:extLst>
                    <a:ext uri="{9D8B030D-6E8A-4147-A177-3AD203B41FA5}">
                      <a16:colId xmlns:a16="http://schemas.microsoft.com/office/drawing/2014/main" val="1158304533"/>
                    </a:ext>
                  </a:extLst>
                </a:gridCol>
                <a:gridCol w="587173">
                  <a:extLst>
                    <a:ext uri="{9D8B030D-6E8A-4147-A177-3AD203B41FA5}">
                      <a16:colId xmlns:a16="http://schemas.microsoft.com/office/drawing/2014/main" val="1743056428"/>
                    </a:ext>
                  </a:extLst>
                </a:gridCol>
                <a:gridCol w="587173">
                  <a:extLst>
                    <a:ext uri="{9D8B030D-6E8A-4147-A177-3AD203B41FA5}">
                      <a16:colId xmlns:a16="http://schemas.microsoft.com/office/drawing/2014/main" val="709451516"/>
                    </a:ext>
                  </a:extLst>
                </a:gridCol>
                <a:gridCol w="587173">
                  <a:extLst>
                    <a:ext uri="{9D8B030D-6E8A-4147-A177-3AD203B41FA5}">
                      <a16:colId xmlns:a16="http://schemas.microsoft.com/office/drawing/2014/main" val="1425432912"/>
                    </a:ext>
                  </a:extLst>
                </a:gridCol>
                <a:gridCol w="587173">
                  <a:extLst>
                    <a:ext uri="{9D8B030D-6E8A-4147-A177-3AD203B41FA5}">
                      <a16:colId xmlns:a16="http://schemas.microsoft.com/office/drawing/2014/main" val="2491340967"/>
                    </a:ext>
                  </a:extLst>
                </a:gridCol>
                <a:gridCol w="655320">
                  <a:extLst>
                    <a:ext uri="{9D8B030D-6E8A-4147-A177-3AD203B41FA5}">
                      <a16:colId xmlns:a16="http://schemas.microsoft.com/office/drawing/2014/main" val="3734666490"/>
                    </a:ext>
                  </a:extLst>
                </a:gridCol>
                <a:gridCol w="715544">
                  <a:extLst>
                    <a:ext uri="{9D8B030D-6E8A-4147-A177-3AD203B41FA5}">
                      <a16:colId xmlns:a16="http://schemas.microsoft.com/office/drawing/2014/main" val="848388061"/>
                    </a:ext>
                  </a:extLst>
                </a:gridCol>
              </a:tblGrid>
              <a:tr h="274320">
                <a:tc>
                  <a:txBody>
                    <a:bodyPr/>
                    <a:lstStyle/>
                    <a:p>
                      <a:pPr>
                        <a:lnSpc>
                          <a:spcPct val="100000"/>
                        </a:lnSpc>
                      </a:pPr>
                      <a:endParaRPr lang="en-IE" sz="1400" b="1" dirty="0">
                        <a:solidFill>
                          <a:schemeClr val="bg1"/>
                        </a:solidFill>
                        <a:latin typeface="HelveticaNeueLT Std Lt Cn" panose="020B0406020202030204" charset="0"/>
                      </a:endParaRPr>
                    </a:p>
                  </a:txBody>
                  <a:tcPr marL="60960" marR="60960" marT="0" marB="0" anchor="ctr">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chemeClr val="tx2"/>
                    </a:solidFill>
                  </a:tcPr>
                </a:tc>
                <a:tc>
                  <a:txBody>
                    <a:bodyPr/>
                    <a:lstStyle/>
                    <a:p>
                      <a:pPr algn="ctr">
                        <a:lnSpc>
                          <a:spcPct val="100000"/>
                        </a:lnSpc>
                      </a:pPr>
                      <a:r>
                        <a:rPr lang="en-IE" sz="1400" b="1" dirty="0">
                          <a:solidFill>
                            <a:schemeClr val="bg1"/>
                          </a:solidFill>
                          <a:latin typeface="HelveticaNeueLT Std Lt Cn" panose="020B0406020202030204" charset="0"/>
                        </a:rPr>
                        <a:t>ST 21</a:t>
                      </a:r>
                    </a:p>
                    <a:p>
                      <a:pPr algn="ctr">
                        <a:lnSpc>
                          <a:spcPct val="100000"/>
                        </a:lnSpc>
                      </a:pPr>
                      <a:r>
                        <a:rPr lang="en-IE" sz="1400" b="1" dirty="0">
                          <a:solidFill>
                            <a:schemeClr val="bg1"/>
                          </a:solidFill>
                          <a:latin typeface="HelveticaNeueLT Std Lt Cn" panose="020B0406020202030204" charset="0"/>
                        </a:rPr>
                        <a:t>IOI</a:t>
                      </a:r>
                    </a:p>
                  </a:txBody>
                  <a:tcPr marL="60960" marR="60960" marT="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chemeClr val="tx2"/>
                    </a:solidFill>
                  </a:tcPr>
                </a:tc>
                <a:tc>
                  <a:txBody>
                    <a:bodyPr/>
                    <a:lstStyle/>
                    <a:p>
                      <a:pPr algn="ctr">
                        <a:lnSpc>
                          <a:spcPct val="100000"/>
                        </a:lnSpc>
                      </a:pPr>
                      <a:r>
                        <a:rPr lang="en-IE" sz="1400" b="1" dirty="0">
                          <a:solidFill>
                            <a:schemeClr val="bg1"/>
                          </a:solidFill>
                          <a:latin typeface="HelveticaNeueLT Std Lt Cn" panose="020B0406020202030204" charset="0"/>
                        </a:rPr>
                        <a:t>ST 20</a:t>
                      </a:r>
                    </a:p>
                    <a:p>
                      <a:pPr algn="ctr">
                        <a:lnSpc>
                          <a:spcPct val="100000"/>
                        </a:lnSpc>
                      </a:pPr>
                      <a:r>
                        <a:rPr lang="en-IE" sz="1400" b="1" dirty="0">
                          <a:solidFill>
                            <a:schemeClr val="bg1"/>
                          </a:solidFill>
                          <a:latin typeface="HelveticaNeueLT Std Lt Cn" panose="020B0406020202030204" charset="0"/>
                        </a:rPr>
                        <a:t>IOI</a:t>
                      </a:r>
                    </a:p>
                  </a:txBody>
                  <a:tcPr marL="60960" marR="60960" marT="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chemeClr val="tx2"/>
                    </a:solidFill>
                  </a:tcPr>
                </a:tc>
                <a:tc>
                  <a:txBody>
                    <a:bodyPr/>
                    <a:lstStyle/>
                    <a:p>
                      <a:pPr algn="ctr">
                        <a:lnSpc>
                          <a:spcPct val="100000"/>
                        </a:lnSpc>
                      </a:pPr>
                      <a:r>
                        <a:rPr lang="en-IE" sz="1400" dirty="0">
                          <a:solidFill>
                            <a:schemeClr val="bg1"/>
                          </a:solidFill>
                          <a:latin typeface="HelveticaNeueLT Std Lt Cn" panose="020B0406020202030204" charset="0"/>
                        </a:rPr>
                        <a:t>Male</a:t>
                      </a:r>
                    </a:p>
                  </a:txBody>
                  <a:tcPr marL="60960" marR="60960" marT="0" marB="0" anchor="b">
                    <a:lnL w="38100" cap="flat" cmpd="sng" algn="ctr">
                      <a:solidFill>
                        <a:schemeClr val="bg1"/>
                      </a:solidFill>
                      <a:prstDash val="solid"/>
                      <a:round/>
                      <a:headEnd type="none" w="med" len="med"/>
                      <a:tailEnd type="none" w="med" len="med"/>
                    </a:lnL>
                    <a:lnB w="38100" cap="flat" cmpd="sng" algn="ctr">
                      <a:noFill/>
                      <a:prstDash val="solid"/>
                      <a:round/>
                      <a:headEnd type="none" w="med" len="med"/>
                      <a:tailEnd type="none" w="med" len="med"/>
                    </a:lnB>
                    <a:solidFill>
                      <a:schemeClr val="tx2"/>
                    </a:solidFill>
                  </a:tcPr>
                </a:tc>
                <a:tc>
                  <a:txBody>
                    <a:bodyPr/>
                    <a:lstStyle/>
                    <a:p>
                      <a:pPr algn="ctr">
                        <a:lnSpc>
                          <a:spcPct val="100000"/>
                        </a:lnSpc>
                      </a:pPr>
                      <a:r>
                        <a:rPr lang="en-IE" sz="1400" b="1" dirty="0">
                          <a:solidFill>
                            <a:schemeClr val="bg1"/>
                          </a:solidFill>
                          <a:latin typeface="HelveticaNeueLT Std Lt Cn" panose="020B0406020202030204" charset="0"/>
                        </a:rPr>
                        <a:t>Female</a:t>
                      </a:r>
                    </a:p>
                  </a:txBody>
                  <a:tcPr marL="60960" marR="60960" marT="0" marB="0" anchor="b">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chemeClr val="tx2"/>
                    </a:solidFill>
                  </a:tcPr>
                </a:tc>
                <a:tc>
                  <a:txBody>
                    <a:bodyPr/>
                    <a:lstStyle/>
                    <a:p>
                      <a:pPr algn="ctr">
                        <a:lnSpc>
                          <a:spcPct val="100000"/>
                        </a:lnSpc>
                      </a:pPr>
                      <a:r>
                        <a:rPr lang="en-IE" sz="1400" b="1" dirty="0">
                          <a:solidFill>
                            <a:schemeClr val="bg1"/>
                          </a:solidFill>
                          <a:latin typeface="HelveticaNeueLT Std Lt Cn" panose="020B0406020202030204" charset="0"/>
                        </a:rPr>
                        <a:t>15-24</a:t>
                      </a:r>
                    </a:p>
                  </a:txBody>
                  <a:tcPr marL="60960" marR="60960" marT="0" marB="0" anchor="b">
                    <a:lnL w="38100" cap="flat" cmpd="sng" algn="ctr">
                      <a:solidFill>
                        <a:schemeClr val="bg1"/>
                      </a:solidFill>
                      <a:prstDash val="solid"/>
                      <a:round/>
                      <a:headEnd type="none" w="med" len="med"/>
                      <a:tailEnd type="none" w="med" len="med"/>
                    </a:lnL>
                    <a:lnB w="38100" cap="flat" cmpd="sng" algn="ctr">
                      <a:noFill/>
                      <a:prstDash val="solid"/>
                      <a:round/>
                      <a:headEnd type="none" w="med" len="med"/>
                      <a:tailEnd type="none" w="med" len="med"/>
                    </a:lnB>
                    <a:solidFill>
                      <a:schemeClr val="tx2"/>
                    </a:solidFill>
                  </a:tcPr>
                </a:tc>
                <a:tc>
                  <a:txBody>
                    <a:bodyPr/>
                    <a:lstStyle/>
                    <a:p>
                      <a:pPr algn="ctr">
                        <a:lnSpc>
                          <a:spcPct val="100000"/>
                        </a:lnSpc>
                      </a:pPr>
                      <a:r>
                        <a:rPr lang="en-IE" sz="1400" b="1" dirty="0">
                          <a:solidFill>
                            <a:schemeClr val="bg1"/>
                          </a:solidFill>
                          <a:latin typeface="HelveticaNeueLT Std Lt Cn" panose="020B0406020202030204" charset="0"/>
                        </a:rPr>
                        <a:t>25-34</a:t>
                      </a:r>
                    </a:p>
                  </a:txBody>
                  <a:tcPr marL="60960" marR="60960" marT="0" marB="0" anchor="b">
                    <a:lnB w="38100" cap="flat" cmpd="sng" algn="ctr">
                      <a:noFill/>
                      <a:prstDash val="solid"/>
                      <a:round/>
                      <a:headEnd type="none" w="med" len="med"/>
                      <a:tailEnd type="none" w="med" len="med"/>
                    </a:lnB>
                    <a:solidFill>
                      <a:schemeClr val="tx2"/>
                    </a:solidFill>
                  </a:tcPr>
                </a:tc>
                <a:tc>
                  <a:txBody>
                    <a:bodyPr/>
                    <a:lstStyle/>
                    <a:p>
                      <a:pPr algn="ctr">
                        <a:lnSpc>
                          <a:spcPct val="100000"/>
                        </a:lnSpc>
                      </a:pPr>
                      <a:r>
                        <a:rPr lang="en-IE" sz="1400" b="1" dirty="0">
                          <a:solidFill>
                            <a:schemeClr val="bg1"/>
                          </a:solidFill>
                          <a:latin typeface="HelveticaNeueLT Std Lt Cn" panose="020B0406020202030204" charset="0"/>
                        </a:rPr>
                        <a:t>35-44</a:t>
                      </a:r>
                    </a:p>
                  </a:txBody>
                  <a:tcPr marL="60960" marR="60960" marT="0" marB="0" anchor="b">
                    <a:lnB w="38100" cap="flat" cmpd="sng" algn="ctr">
                      <a:noFill/>
                      <a:prstDash val="solid"/>
                      <a:round/>
                      <a:headEnd type="none" w="med" len="med"/>
                      <a:tailEnd type="none" w="med" len="med"/>
                    </a:lnB>
                    <a:solidFill>
                      <a:schemeClr val="tx2"/>
                    </a:solidFill>
                  </a:tcPr>
                </a:tc>
                <a:tc>
                  <a:txBody>
                    <a:bodyPr/>
                    <a:lstStyle/>
                    <a:p>
                      <a:pPr algn="ctr">
                        <a:lnSpc>
                          <a:spcPct val="100000"/>
                        </a:lnSpc>
                      </a:pPr>
                      <a:r>
                        <a:rPr lang="en-IE" sz="1400" b="1" dirty="0">
                          <a:solidFill>
                            <a:schemeClr val="bg1"/>
                          </a:solidFill>
                          <a:latin typeface="HelveticaNeueLT Std Lt Cn" panose="020B0406020202030204" charset="0"/>
                        </a:rPr>
                        <a:t>45-49</a:t>
                      </a:r>
                    </a:p>
                  </a:txBody>
                  <a:tcPr marL="60960" marR="60960" marT="0" marB="0" anchor="b">
                    <a:lnB w="38100" cap="flat" cmpd="sng" algn="ctr">
                      <a:noFill/>
                      <a:prstDash val="solid"/>
                      <a:round/>
                      <a:headEnd type="none" w="med" len="med"/>
                      <a:tailEnd type="none" w="med" len="med"/>
                    </a:lnB>
                    <a:solidFill>
                      <a:schemeClr val="tx2"/>
                    </a:solidFill>
                  </a:tcPr>
                </a:tc>
                <a:tc>
                  <a:txBody>
                    <a:bodyPr/>
                    <a:lstStyle/>
                    <a:p>
                      <a:pPr algn="ctr">
                        <a:lnSpc>
                          <a:spcPct val="100000"/>
                        </a:lnSpc>
                      </a:pPr>
                      <a:r>
                        <a:rPr lang="en-IE" sz="1400" b="1" dirty="0">
                          <a:solidFill>
                            <a:schemeClr val="bg1"/>
                          </a:solidFill>
                          <a:latin typeface="HelveticaNeueLT Std Lt Cn" panose="020B0406020202030204" charset="0"/>
                        </a:rPr>
                        <a:t>50-54</a:t>
                      </a:r>
                    </a:p>
                  </a:txBody>
                  <a:tcPr marL="60960" marR="60960" marT="0" marB="0" anchor="b">
                    <a:lnB w="38100" cap="flat" cmpd="sng" algn="ctr">
                      <a:noFill/>
                      <a:prstDash val="solid"/>
                      <a:round/>
                      <a:headEnd type="none" w="med" len="med"/>
                      <a:tailEnd type="none" w="med" len="med"/>
                    </a:lnB>
                    <a:solidFill>
                      <a:schemeClr val="tx2"/>
                    </a:solidFill>
                  </a:tcPr>
                </a:tc>
                <a:tc>
                  <a:txBody>
                    <a:bodyPr/>
                    <a:lstStyle/>
                    <a:p>
                      <a:pPr algn="ctr">
                        <a:lnSpc>
                          <a:spcPct val="100000"/>
                        </a:lnSpc>
                      </a:pPr>
                      <a:r>
                        <a:rPr lang="en-IE" sz="1400" b="1" dirty="0">
                          <a:solidFill>
                            <a:schemeClr val="bg1"/>
                          </a:solidFill>
                          <a:latin typeface="HelveticaNeueLT Std Lt Cn" panose="020B0406020202030204" charset="0"/>
                        </a:rPr>
                        <a:t>55-64</a:t>
                      </a:r>
                    </a:p>
                  </a:txBody>
                  <a:tcPr marL="60960" marR="60960" marT="0" marB="0" anchor="b">
                    <a:lnB w="38100" cap="flat" cmpd="sng" algn="ctr">
                      <a:noFill/>
                      <a:prstDash val="solid"/>
                      <a:round/>
                      <a:headEnd type="none" w="med" len="med"/>
                      <a:tailEnd type="none" w="med" len="med"/>
                    </a:lnB>
                    <a:solidFill>
                      <a:schemeClr val="tx2"/>
                    </a:solidFill>
                  </a:tcPr>
                </a:tc>
                <a:tc>
                  <a:txBody>
                    <a:bodyPr/>
                    <a:lstStyle/>
                    <a:p>
                      <a:pPr algn="ctr">
                        <a:lnSpc>
                          <a:spcPct val="100000"/>
                        </a:lnSpc>
                      </a:pPr>
                      <a:r>
                        <a:rPr lang="en-IE" sz="1400" b="1" dirty="0">
                          <a:solidFill>
                            <a:schemeClr val="bg1"/>
                          </a:solidFill>
                          <a:latin typeface="HelveticaNeueLT Std Lt Cn" panose="020B0406020202030204" charset="0"/>
                        </a:rPr>
                        <a:t>65-74</a:t>
                      </a:r>
                    </a:p>
                  </a:txBody>
                  <a:tcPr marL="60960" marR="60960" marT="0" marB="0" anchor="b">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chemeClr val="tx2"/>
                    </a:solidFill>
                  </a:tcPr>
                </a:tc>
                <a:tc>
                  <a:txBody>
                    <a:bodyPr/>
                    <a:lstStyle/>
                    <a:p>
                      <a:pPr algn="ctr">
                        <a:lnSpc>
                          <a:spcPct val="100000"/>
                        </a:lnSpc>
                      </a:pPr>
                      <a:r>
                        <a:rPr lang="en-IE" sz="1400" b="1" dirty="0">
                          <a:solidFill>
                            <a:schemeClr val="bg1"/>
                          </a:solidFill>
                          <a:latin typeface="HelveticaNeueLT Std Lt Cn" panose="020B0406020202030204" charset="0"/>
                        </a:rPr>
                        <a:t>ABC1</a:t>
                      </a:r>
                    </a:p>
                  </a:txBody>
                  <a:tcPr marL="60960" marR="60960" marT="0" marB="0" anchor="b">
                    <a:lnL w="38100" cap="flat" cmpd="sng" algn="ctr">
                      <a:solidFill>
                        <a:schemeClr val="bg1"/>
                      </a:solidFill>
                      <a:prstDash val="solid"/>
                      <a:round/>
                      <a:headEnd type="none" w="med" len="med"/>
                      <a:tailEnd type="none" w="med" len="med"/>
                    </a:lnL>
                    <a:lnB w="38100" cap="flat" cmpd="sng" algn="ctr">
                      <a:noFill/>
                      <a:prstDash val="solid"/>
                      <a:round/>
                      <a:headEnd type="none" w="med" len="med"/>
                      <a:tailEnd type="none" w="med" len="med"/>
                    </a:lnB>
                    <a:solidFill>
                      <a:schemeClr val="tx2"/>
                    </a:solidFill>
                  </a:tcPr>
                </a:tc>
                <a:tc>
                  <a:txBody>
                    <a:bodyPr/>
                    <a:lstStyle/>
                    <a:p>
                      <a:pPr algn="ctr">
                        <a:lnSpc>
                          <a:spcPct val="100000"/>
                        </a:lnSpc>
                      </a:pPr>
                      <a:r>
                        <a:rPr lang="en-IE" sz="1400" b="1" dirty="0">
                          <a:solidFill>
                            <a:schemeClr val="bg1"/>
                          </a:solidFill>
                          <a:latin typeface="HelveticaNeueLT Std Lt Cn" panose="020B0406020202030204" charset="0"/>
                        </a:rPr>
                        <a:t>C2DEF</a:t>
                      </a:r>
                    </a:p>
                  </a:txBody>
                  <a:tcPr marL="60960" marR="60960" marT="0" marB="0" anchor="b">
                    <a:lnB w="381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2362487610"/>
                  </a:ext>
                </a:extLst>
              </a:tr>
              <a:tr h="274320">
                <a:tc>
                  <a:txBody>
                    <a:bodyPr/>
                    <a:lstStyle/>
                    <a:p>
                      <a:pPr>
                        <a:lnSpc>
                          <a:spcPct val="100000"/>
                        </a:lnSpc>
                      </a:pPr>
                      <a:endParaRPr lang="en-IE" sz="1400" b="1" dirty="0">
                        <a:solidFill>
                          <a:schemeClr val="bg1"/>
                        </a:solidFill>
                        <a:latin typeface="HelveticaNeueLT Std Lt Cn" panose="020B0406020202030204" charset="0"/>
                      </a:endParaRPr>
                    </a:p>
                  </a:txBody>
                  <a:tcPr marL="60960" marR="60960" marT="0" marB="0">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a:lnSpc>
                          <a:spcPct val="100000"/>
                        </a:lnSpc>
                      </a:pPr>
                      <a:r>
                        <a:rPr lang="en-IE" sz="1400" b="1" kern="1200" dirty="0">
                          <a:solidFill>
                            <a:schemeClr val="bg1"/>
                          </a:solidFill>
                          <a:latin typeface="HelveticaNeueLT Std Lt Cn" panose="020B0406020202030204" charset="0"/>
                          <a:ea typeface="+mn-ea"/>
                          <a:cs typeface="+mn-cs"/>
                        </a:rPr>
                        <a:t>(421)</a:t>
                      </a:r>
                    </a:p>
                  </a:txBody>
                  <a:tcPr marL="60960" marR="6096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a:lnSpc>
                          <a:spcPct val="100000"/>
                        </a:lnSpc>
                      </a:pPr>
                      <a:r>
                        <a:rPr lang="en-IE" sz="1400" b="1" kern="1200" dirty="0">
                          <a:solidFill>
                            <a:schemeClr val="bg1"/>
                          </a:solidFill>
                          <a:latin typeface="HelveticaNeueLT Std Lt Cn" panose="020B0406020202030204" charset="0"/>
                          <a:ea typeface="+mn-ea"/>
                          <a:cs typeface="+mn-cs"/>
                        </a:rPr>
                        <a:t>(240)</a:t>
                      </a:r>
                    </a:p>
                  </a:txBody>
                  <a:tcPr marL="60960" marR="6096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fontAlgn="b"/>
                      <a:r>
                        <a:rPr lang="en-IE" sz="1400" b="1" kern="1200" dirty="0">
                          <a:solidFill>
                            <a:schemeClr val="bg1"/>
                          </a:solidFill>
                          <a:latin typeface="HelveticaNeueLT Std Lt Cn" panose="020B0406020202030204" charset="0"/>
                          <a:ea typeface="+mn-ea"/>
                          <a:cs typeface="+mn-cs"/>
                        </a:rPr>
                        <a:t>(179)</a:t>
                      </a:r>
                    </a:p>
                  </a:txBody>
                  <a:tcPr marL="6350" marR="6350" marT="635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fontAlgn="b"/>
                      <a:r>
                        <a:rPr lang="en-IE" sz="1400" b="1" kern="1200" dirty="0">
                          <a:solidFill>
                            <a:schemeClr val="bg1"/>
                          </a:solidFill>
                          <a:latin typeface="HelveticaNeueLT Std Lt Cn" panose="020B0406020202030204" charset="0"/>
                          <a:ea typeface="+mn-ea"/>
                          <a:cs typeface="+mn-cs"/>
                        </a:rPr>
                        <a:t>(242)</a:t>
                      </a:r>
                    </a:p>
                  </a:txBody>
                  <a:tcPr marL="6350" marR="6350" marT="635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fontAlgn="b"/>
                      <a:r>
                        <a:rPr lang="en-IE" sz="1400" b="1" kern="1200" dirty="0">
                          <a:solidFill>
                            <a:schemeClr val="bg1"/>
                          </a:solidFill>
                          <a:latin typeface="HelveticaNeueLT Std Lt Cn" panose="020B0406020202030204" charset="0"/>
                          <a:ea typeface="+mn-ea"/>
                          <a:cs typeface="+mn-cs"/>
                        </a:rPr>
                        <a:t>(41)</a:t>
                      </a:r>
                    </a:p>
                  </a:txBody>
                  <a:tcPr marL="6350" marR="6350" marT="635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fontAlgn="b"/>
                      <a:r>
                        <a:rPr lang="en-IE" sz="1400" b="1" kern="1200" dirty="0">
                          <a:solidFill>
                            <a:schemeClr val="bg1"/>
                          </a:solidFill>
                          <a:latin typeface="HelveticaNeueLT Std Lt Cn" panose="020B0406020202030204" charset="0"/>
                          <a:ea typeface="+mn-ea"/>
                          <a:cs typeface="+mn-cs"/>
                        </a:rPr>
                        <a:t>(80)</a:t>
                      </a:r>
                    </a:p>
                  </a:txBody>
                  <a:tcPr marL="6350" marR="6350" marT="6350" marB="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fontAlgn="b"/>
                      <a:r>
                        <a:rPr lang="en-IE" sz="1400" b="1" kern="1200" dirty="0">
                          <a:solidFill>
                            <a:schemeClr val="bg1"/>
                          </a:solidFill>
                          <a:latin typeface="HelveticaNeueLT Std Lt Cn" panose="020B0406020202030204" charset="0"/>
                          <a:ea typeface="+mn-ea"/>
                          <a:cs typeface="+mn-cs"/>
                        </a:rPr>
                        <a:t>(98)</a:t>
                      </a:r>
                    </a:p>
                  </a:txBody>
                  <a:tcPr marL="6350" marR="6350" marT="6350" marB="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fontAlgn="b"/>
                      <a:r>
                        <a:rPr lang="en-IE" sz="1400" b="1" kern="1200" dirty="0">
                          <a:solidFill>
                            <a:schemeClr val="bg1"/>
                          </a:solidFill>
                          <a:latin typeface="HelveticaNeueLT Std Lt Cn" panose="020B0406020202030204" charset="0"/>
                          <a:ea typeface="+mn-ea"/>
                          <a:cs typeface="+mn-cs"/>
                        </a:rPr>
                        <a:t>(51)</a:t>
                      </a:r>
                    </a:p>
                  </a:txBody>
                  <a:tcPr marL="6350" marR="6350" marT="6350" marB="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fontAlgn="b"/>
                      <a:r>
                        <a:rPr lang="en-IE" sz="1400" b="1" kern="1200" dirty="0">
                          <a:solidFill>
                            <a:schemeClr val="bg1"/>
                          </a:solidFill>
                          <a:latin typeface="HelveticaNeueLT Std Lt Cn" panose="020B0406020202030204" charset="0"/>
                          <a:ea typeface="+mn-ea"/>
                          <a:cs typeface="+mn-cs"/>
                        </a:rPr>
                        <a:t>(40)</a:t>
                      </a:r>
                    </a:p>
                  </a:txBody>
                  <a:tcPr marL="6350" marR="6350" marT="6350" marB="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fontAlgn="b"/>
                      <a:r>
                        <a:rPr lang="en-IE" sz="1400" b="1" kern="1200" dirty="0">
                          <a:solidFill>
                            <a:schemeClr val="bg1"/>
                          </a:solidFill>
                          <a:latin typeface="HelveticaNeueLT Std Lt Cn" panose="020B0406020202030204" charset="0"/>
                          <a:ea typeface="+mn-ea"/>
                          <a:cs typeface="+mn-cs"/>
                        </a:rPr>
                        <a:t>(53)</a:t>
                      </a:r>
                    </a:p>
                  </a:txBody>
                  <a:tcPr marL="6350" marR="6350" marT="6350" marB="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fontAlgn="b"/>
                      <a:r>
                        <a:rPr lang="en-IE" sz="1400" b="1" kern="1200" dirty="0">
                          <a:solidFill>
                            <a:schemeClr val="bg1"/>
                          </a:solidFill>
                          <a:latin typeface="HelveticaNeueLT Std Lt Cn" panose="020B0406020202030204" charset="0"/>
                          <a:ea typeface="+mn-ea"/>
                          <a:cs typeface="+mn-cs"/>
                        </a:rPr>
                        <a:t>(58)</a:t>
                      </a:r>
                    </a:p>
                  </a:txBody>
                  <a:tcPr marL="6350" marR="6350" marT="635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fontAlgn="b"/>
                      <a:r>
                        <a:rPr lang="en-IE" sz="1400" b="1" kern="1200" dirty="0">
                          <a:solidFill>
                            <a:schemeClr val="bg1"/>
                          </a:solidFill>
                          <a:latin typeface="HelveticaNeueLT Std Lt Cn" panose="020B0406020202030204" charset="0"/>
                          <a:ea typeface="+mn-ea"/>
                          <a:cs typeface="+mn-cs"/>
                        </a:rPr>
                        <a:t>(201)</a:t>
                      </a:r>
                    </a:p>
                  </a:txBody>
                  <a:tcPr marL="6350" marR="6350" marT="635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tc>
                  <a:txBody>
                    <a:bodyPr/>
                    <a:lstStyle/>
                    <a:p>
                      <a:pPr algn="ctr" fontAlgn="b"/>
                      <a:r>
                        <a:rPr lang="en-IE" sz="1400" b="1" kern="1200" dirty="0">
                          <a:solidFill>
                            <a:schemeClr val="bg1"/>
                          </a:solidFill>
                          <a:latin typeface="HelveticaNeueLT Std Lt Cn" panose="020B0406020202030204" charset="0"/>
                          <a:ea typeface="+mn-ea"/>
                          <a:cs typeface="+mn-cs"/>
                        </a:rPr>
                        <a:t>(220)</a:t>
                      </a:r>
                    </a:p>
                  </a:txBody>
                  <a:tcPr marL="6350" marR="6350" marT="6350" marB="0"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1842621530"/>
                  </a:ext>
                </a:extLst>
              </a:tr>
              <a:tr h="274320">
                <a:tc>
                  <a:txBody>
                    <a:bodyPr/>
                    <a:lstStyle/>
                    <a:p>
                      <a:pPr>
                        <a:lnSpc>
                          <a:spcPct val="90000"/>
                        </a:lnSpc>
                      </a:pPr>
                      <a:endParaRPr lang="en-IE" sz="1400" b="1" dirty="0">
                        <a:solidFill>
                          <a:schemeClr val="bg1"/>
                        </a:solidFill>
                        <a:latin typeface="HelveticaNeueLT Std Lt Cn" panose="020B0406020202030204" charset="0"/>
                      </a:endParaRPr>
                    </a:p>
                  </a:txBody>
                  <a:tcPr marL="60960" marR="60960" marT="0" marB="0">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tx2"/>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tx2"/>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tx2"/>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en-IE" sz="1400" b="1" dirty="0">
                          <a:solidFill>
                            <a:schemeClr val="bg1"/>
                          </a:solidFill>
                          <a:latin typeface="HelveticaNeueLT Std Lt Cn" panose="020B0406020202030204" charset="0"/>
                        </a:rPr>
                        <a:t>%</a:t>
                      </a:r>
                    </a:p>
                  </a:txBody>
                  <a:tcPr marL="60960" marR="60960" marT="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tx2"/>
                    </a:solidFill>
                  </a:tcPr>
                </a:tc>
                <a:tc>
                  <a:txBody>
                    <a:bodyPr/>
                    <a:lstStyle/>
                    <a:p>
                      <a:pPr marL="0" marR="0" lvl="0" indent="0" algn="ctr" defTabSz="924282" rtl="0" eaLnBrk="1" fontAlgn="auto" latinLnBrk="0" hangingPunct="1">
                        <a:lnSpc>
                          <a:spcPct val="90000"/>
                        </a:lnSpc>
                        <a:spcBef>
                          <a:spcPts val="0"/>
                        </a:spcBef>
                        <a:spcAft>
                          <a:spcPts val="0"/>
                        </a:spcAft>
                        <a:buClrTx/>
                        <a:buSzTx/>
                        <a:buFontTx/>
                        <a:buNone/>
                        <a:tabLst/>
                        <a:defRPr/>
                      </a:pPr>
                      <a:r>
                        <a:rPr lang="en-IE" sz="1400" b="1" dirty="0">
                          <a:solidFill>
                            <a:schemeClr val="bg1"/>
                          </a:solidFill>
                          <a:latin typeface="HelveticaNeueLT Std Lt Cn" panose="020B0406020202030204" charset="0"/>
                        </a:rPr>
                        <a:t>%</a:t>
                      </a:r>
                    </a:p>
                  </a:txBody>
                  <a:tcPr marL="60960" marR="60960"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tx2"/>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tx2"/>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T w="38100" cap="flat" cmpd="sng" algn="ctr">
                      <a:noFill/>
                      <a:prstDash val="solid"/>
                      <a:round/>
                      <a:headEnd type="none" w="med" len="med"/>
                      <a:tailEnd type="none" w="med" len="med"/>
                    </a:lnT>
                    <a:solidFill>
                      <a:schemeClr val="tx2"/>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T w="38100" cap="flat" cmpd="sng" algn="ctr">
                      <a:noFill/>
                      <a:prstDash val="solid"/>
                      <a:round/>
                      <a:headEnd type="none" w="med" len="med"/>
                      <a:tailEnd type="none" w="med" len="med"/>
                    </a:lnT>
                    <a:solidFill>
                      <a:schemeClr val="tx2"/>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T w="38100" cap="flat" cmpd="sng" algn="ctr">
                      <a:noFill/>
                      <a:prstDash val="solid"/>
                      <a:round/>
                      <a:headEnd type="none" w="med" len="med"/>
                      <a:tailEnd type="none" w="med" len="med"/>
                    </a:lnT>
                    <a:solidFill>
                      <a:schemeClr val="tx2"/>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T w="38100" cap="flat" cmpd="sng" algn="ctr">
                      <a:noFill/>
                      <a:prstDash val="solid"/>
                      <a:round/>
                      <a:headEnd type="none" w="med" len="med"/>
                      <a:tailEnd type="none" w="med" len="med"/>
                    </a:lnT>
                    <a:solidFill>
                      <a:schemeClr val="tx2"/>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T w="38100" cap="flat" cmpd="sng" algn="ctr">
                      <a:noFill/>
                      <a:prstDash val="solid"/>
                      <a:round/>
                      <a:headEnd type="none" w="med" len="med"/>
                      <a:tailEnd type="none" w="med" len="med"/>
                    </a:lnT>
                    <a:solidFill>
                      <a:schemeClr val="tx2"/>
                    </a:solidFill>
                  </a:tcPr>
                </a:tc>
                <a:tc>
                  <a:txBody>
                    <a:bodyPr/>
                    <a:lstStyle/>
                    <a:p>
                      <a:pPr algn="ctr">
                        <a:lnSpc>
                          <a:spcPct val="90000"/>
                        </a:lnSpc>
                      </a:pPr>
                      <a:r>
                        <a:rPr lang="en-IE" sz="1400" b="1" dirty="0">
                          <a:solidFill>
                            <a:schemeClr val="bg1"/>
                          </a:solidFill>
                          <a:latin typeface="HelveticaNeueLT Std Lt Cn" panose="020B0406020202030204" charset="0"/>
                        </a:rPr>
                        <a:t>%</a:t>
                      </a:r>
                    </a:p>
                  </a:txBody>
                  <a:tcPr marL="60960" marR="60960" marT="0" marB="0" anchor="ctr">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solidFill>
                      <a:schemeClr val="tx2"/>
                    </a:solidFill>
                  </a:tcPr>
                </a:tc>
                <a:tc>
                  <a:txBody>
                    <a:bodyPr/>
                    <a:lstStyle/>
                    <a:p>
                      <a:pPr marL="0" marR="0" lvl="0" indent="0" algn="ctr" defTabSz="924282" rtl="0" eaLnBrk="1" fontAlgn="auto" latinLnBrk="0" hangingPunct="1">
                        <a:lnSpc>
                          <a:spcPct val="90000"/>
                        </a:lnSpc>
                        <a:spcBef>
                          <a:spcPts val="0"/>
                        </a:spcBef>
                        <a:spcAft>
                          <a:spcPts val="0"/>
                        </a:spcAft>
                        <a:buClrTx/>
                        <a:buSzTx/>
                        <a:buFontTx/>
                        <a:buNone/>
                        <a:tabLst/>
                        <a:defRPr/>
                      </a:pPr>
                      <a:r>
                        <a:rPr lang="en-IE" sz="1400" b="1" dirty="0">
                          <a:solidFill>
                            <a:schemeClr val="bg1"/>
                          </a:solidFill>
                          <a:latin typeface="HelveticaNeueLT Std Lt Cn" panose="020B0406020202030204" charset="0"/>
                        </a:rPr>
                        <a:t>%</a:t>
                      </a:r>
                    </a:p>
                  </a:txBody>
                  <a:tcPr marL="60960" marR="60960" marT="0" marB="0" anchor="ctr">
                    <a:lnL w="38100" cap="flat" cmpd="sng" algn="ctr">
                      <a:solidFill>
                        <a:schemeClr val="bg1"/>
                      </a:solidFill>
                      <a:prstDash val="solid"/>
                      <a:round/>
                      <a:headEnd type="none" w="med" len="med"/>
                      <a:tailEnd type="none" w="med" len="med"/>
                    </a:lnL>
                    <a:lnT w="38100" cap="flat" cmpd="sng" algn="ctr">
                      <a:noFill/>
                      <a:prstDash val="solid"/>
                      <a:round/>
                      <a:headEnd type="none" w="med" len="med"/>
                      <a:tailEnd type="none" w="med" len="med"/>
                    </a:lnT>
                    <a:solidFill>
                      <a:schemeClr val="tx2"/>
                    </a:solidFill>
                  </a:tcPr>
                </a:tc>
                <a:tc>
                  <a:txBody>
                    <a:bodyPr/>
                    <a:lstStyle/>
                    <a:p>
                      <a:pPr marL="0" marR="0" lvl="0" indent="0" algn="ctr" defTabSz="924282" rtl="0" eaLnBrk="1" fontAlgn="auto" latinLnBrk="0" hangingPunct="1">
                        <a:lnSpc>
                          <a:spcPct val="90000"/>
                        </a:lnSpc>
                        <a:spcBef>
                          <a:spcPts val="0"/>
                        </a:spcBef>
                        <a:spcAft>
                          <a:spcPts val="0"/>
                        </a:spcAft>
                        <a:buClrTx/>
                        <a:buSzTx/>
                        <a:buFontTx/>
                        <a:buNone/>
                        <a:tabLst/>
                        <a:defRPr/>
                      </a:pPr>
                      <a:r>
                        <a:rPr lang="en-IE" sz="1400" b="1" dirty="0">
                          <a:solidFill>
                            <a:schemeClr val="bg1"/>
                          </a:solidFill>
                          <a:latin typeface="HelveticaNeueLT Std Lt Cn" panose="020B0406020202030204" charset="0"/>
                        </a:rPr>
                        <a:t>%</a:t>
                      </a:r>
                    </a:p>
                  </a:txBody>
                  <a:tcPr marL="60960" marR="60960" marT="0" marB="0" anchor="ctr">
                    <a:lnT w="38100" cap="flat" cmpd="sng" algn="ctr">
                      <a:noFill/>
                      <a:prstDash val="solid"/>
                      <a:round/>
                      <a:headEnd type="none" w="med" len="med"/>
                      <a:tailEnd type="none" w="med" len="med"/>
                    </a:lnT>
                    <a:solidFill>
                      <a:schemeClr val="tx2"/>
                    </a:solidFill>
                  </a:tcPr>
                </a:tc>
                <a:extLst>
                  <a:ext uri="{0D108BD9-81ED-4DB2-BD59-A6C34878D82A}">
                    <a16:rowId xmlns:a16="http://schemas.microsoft.com/office/drawing/2014/main" val="3941155005"/>
                  </a:ext>
                </a:extLst>
              </a:tr>
              <a:tr h="731520">
                <a:tc>
                  <a:txBody>
                    <a:bodyPr/>
                    <a:lstStyle/>
                    <a:p>
                      <a:pPr algn="l" fontAlgn="ctr">
                        <a:lnSpc>
                          <a:spcPct val="90000"/>
                        </a:lnSpc>
                      </a:pPr>
                      <a:r>
                        <a:rPr lang="en-IE" sz="1400" b="1" u="none" strike="noStrike" dirty="0">
                          <a:solidFill>
                            <a:schemeClr val="bg1">
                              <a:lumMod val="50000"/>
                            </a:schemeClr>
                          </a:solidFill>
                          <a:effectLst/>
                          <a:latin typeface="HelveticaNeueLT Std Lt Cn" panose="020B0406020202030204" charset="0"/>
                        </a:rPr>
                        <a:t>Websites (excluding social media)</a:t>
                      </a:r>
                      <a:endParaRPr lang="en-IE" sz="1400" b="1" i="0" u="none" strike="noStrike" dirty="0">
                        <a:solidFill>
                          <a:schemeClr val="bg1">
                            <a:lumMod val="50000"/>
                          </a:schemeClr>
                        </a:solidFill>
                        <a:effectLst/>
                        <a:latin typeface="HelveticaNeueLT Std Lt Cn" panose="020B0406020202030204" charset="0"/>
                      </a:endParaRPr>
                    </a:p>
                  </a:txBody>
                  <a:tcPr marL="60960" marR="60960" marT="8467" marB="0"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38</a:t>
                      </a:r>
                    </a:p>
                  </a:txBody>
                  <a:tcPr marL="60960" marR="6096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45</a:t>
                      </a:r>
                    </a:p>
                  </a:txBody>
                  <a:tcPr marL="60960" marR="6096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37</a:t>
                      </a:r>
                    </a:p>
                  </a:txBody>
                  <a:tcPr marL="6350" marR="6350" marT="635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39</a:t>
                      </a:r>
                    </a:p>
                  </a:txBody>
                  <a:tcPr marL="6350" marR="6350" marT="6350" marB="0"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27</a:t>
                      </a:r>
                    </a:p>
                  </a:txBody>
                  <a:tcPr marL="6350" marR="6350" marT="635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50</a:t>
                      </a:r>
                    </a:p>
                  </a:txBody>
                  <a:tcPr marL="6350" marR="6350" marT="6350" marB="0" anchor="ctr">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46</a:t>
                      </a:r>
                    </a:p>
                  </a:txBody>
                  <a:tcPr marL="6350" marR="6350" marT="6350" marB="0" anchor="ctr">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47</a:t>
                      </a:r>
                    </a:p>
                  </a:txBody>
                  <a:tcPr marL="6350" marR="6350" marT="6350" marB="0" anchor="ctr">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28</a:t>
                      </a:r>
                    </a:p>
                  </a:txBody>
                  <a:tcPr marL="6350" marR="6350" marT="6350" marB="0" anchor="ctr">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28</a:t>
                      </a:r>
                    </a:p>
                  </a:txBody>
                  <a:tcPr marL="6350" marR="6350" marT="6350" marB="0" anchor="ctr">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21</a:t>
                      </a:r>
                    </a:p>
                  </a:txBody>
                  <a:tcPr marL="6350" marR="6350" marT="6350" marB="0"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43</a:t>
                      </a:r>
                    </a:p>
                  </a:txBody>
                  <a:tcPr marL="6350" marR="6350" marT="635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34</a:t>
                      </a:r>
                    </a:p>
                  </a:txBody>
                  <a:tcPr marL="6350" marR="6350" marT="6350" marB="0" anchor="ctr">
                    <a:solidFill>
                      <a:srgbClr val="009D9C">
                        <a:alpha val="20000"/>
                      </a:srgbClr>
                    </a:solidFill>
                  </a:tcPr>
                </a:tc>
                <a:extLst>
                  <a:ext uri="{0D108BD9-81ED-4DB2-BD59-A6C34878D82A}">
                    <a16:rowId xmlns:a16="http://schemas.microsoft.com/office/drawing/2014/main" val="2335798525"/>
                  </a:ext>
                </a:extLst>
              </a:tr>
              <a:tr h="731520">
                <a:tc>
                  <a:txBody>
                    <a:bodyPr/>
                    <a:lstStyle/>
                    <a:p>
                      <a:pPr algn="l" fontAlgn="ctr">
                        <a:lnSpc>
                          <a:spcPct val="90000"/>
                        </a:lnSpc>
                      </a:pPr>
                      <a:r>
                        <a:rPr lang="en-IE" sz="1400" b="1" u="none" strike="noStrike" dirty="0">
                          <a:solidFill>
                            <a:schemeClr val="bg1">
                              <a:lumMod val="50000"/>
                            </a:schemeClr>
                          </a:solidFill>
                          <a:effectLst/>
                          <a:latin typeface="HelveticaNeueLT Std Lt Cn" panose="020B0406020202030204" charset="0"/>
                        </a:rPr>
                        <a:t>Social Media</a:t>
                      </a:r>
                      <a:endParaRPr lang="en-IE" sz="1400" b="1" i="0" u="none" strike="noStrike" dirty="0">
                        <a:solidFill>
                          <a:schemeClr val="bg1">
                            <a:lumMod val="50000"/>
                          </a:schemeClr>
                        </a:solidFill>
                        <a:effectLst/>
                        <a:latin typeface="HelveticaNeueLT Std Lt Cn" panose="020B0406020202030204" charset="0"/>
                      </a:endParaRPr>
                    </a:p>
                  </a:txBody>
                  <a:tcPr marL="60960" marR="60960" marT="8467" marB="0" anchor="ctr">
                    <a:lnR w="38100" cap="flat" cmpd="sng" algn="ctr">
                      <a:solidFill>
                        <a:schemeClr val="bg1"/>
                      </a:solidFill>
                      <a:prstDash val="solid"/>
                      <a:round/>
                      <a:headEnd type="none" w="med" len="med"/>
                      <a:tailEnd type="none" w="med" len="med"/>
                    </a:lnR>
                    <a:solidFill>
                      <a:srgbClr val="009D9C">
                        <a:alpha val="40000"/>
                      </a:srgbClr>
                    </a:solidFill>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22</a:t>
                      </a:r>
                    </a:p>
                  </a:txBody>
                  <a:tcPr marL="60960" marR="6096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09D9C">
                        <a:alpha val="40000"/>
                      </a:srgbClr>
                    </a:solidFill>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13</a:t>
                      </a:r>
                    </a:p>
                  </a:txBody>
                  <a:tcPr marL="60960" marR="6096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09D9C">
                        <a:alpha val="4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17</a:t>
                      </a:r>
                    </a:p>
                  </a:txBody>
                  <a:tcPr marL="6350" marR="6350" marT="6350" marB="0" anchor="ctr">
                    <a:lnL w="38100" cap="flat" cmpd="sng" algn="ctr">
                      <a:solidFill>
                        <a:schemeClr val="bg1"/>
                      </a:solidFill>
                      <a:prstDash val="solid"/>
                      <a:round/>
                      <a:headEnd type="none" w="med" len="med"/>
                      <a:tailEnd type="none" w="med" len="med"/>
                    </a:lnL>
                    <a:solidFill>
                      <a:srgbClr val="009D9C">
                        <a:alpha val="4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25</a:t>
                      </a:r>
                    </a:p>
                  </a:txBody>
                  <a:tcPr marL="6350" marR="6350" marT="6350" marB="0" anchor="ctr">
                    <a:lnR w="38100" cap="flat" cmpd="sng" algn="ctr">
                      <a:solidFill>
                        <a:schemeClr val="bg1"/>
                      </a:solidFill>
                      <a:prstDash val="solid"/>
                      <a:round/>
                      <a:headEnd type="none" w="med" len="med"/>
                      <a:tailEnd type="none" w="med" len="med"/>
                    </a:lnR>
                    <a:solidFill>
                      <a:srgbClr val="009D9C">
                        <a:alpha val="40000"/>
                      </a:srgbClr>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48</a:t>
                      </a:r>
                    </a:p>
                  </a:txBody>
                  <a:tcPr marL="6350" marR="6350" marT="6350" marB="0" anchor="ctr">
                    <a:lnL w="38100" cap="flat" cmpd="sng" algn="ctr">
                      <a:solidFill>
                        <a:schemeClr val="bg1"/>
                      </a:solidFill>
                      <a:prstDash val="solid"/>
                      <a:round/>
                      <a:headEnd type="none" w="med" len="med"/>
                      <a:tailEnd type="none" w="med" len="med"/>
                    </a:lnL>
                    <a:solidFill>
                      <a:srgbClr val="009D9C">
                        <a:alpha val="4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28</a:t>
                      </a:r>
                    </a:p>
                  </a:txBody>
                  <a:tcPr marL="6350" marR="6350" marT="6350" marB="0" anchor="ctr">
                    <a:solidFill>
                      <a:srgbClr val="009D9C">
                        <a:alpha val="4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20</a:t>
                      </a:r>
                    </a:p>
                  </a:txBody>
                  <a:tcPr marL="6350" marR="6350" marT="6350" marB="0" anchor="ctr">
                    <a:solidFill>
                      <a:srgbClr val="009D9C">
                        <a:alpha val="4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12</a:t>
                      </a:r>
                    </a:p>
                  </a:txBody>
                  <a:tcPr marL="6350" marR="6350" marT="6350" marB="0" anchor="ctr">
                    <a:solidFill>
                      <a:srgbClr val="009D9C">
                        <a:alpha val="4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17</a:t>
                      </a:r>
                    </a:p>
                  </a:txBody>
                  <a:tcPr marL="6350" marR="6350" marT="6350" marB="0" anchor="ctr">
                    <a:solidFill>
                      <a:srgbClr val="009D9C">
                        <a:alpha val="4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14</a:t>
                      </a:r>
                    </a:p>
                  </a:txBody>
                  <a:tcPr marL="6350" marR="6350" marT="6350" marB="0" anchor="ctr">
                    <a:solidFill>
                      <a:srgbClr val="009D9C">
                        <a:alpha val="4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9</a:t>
                      </a:r>
                    </a:p>
                  </a:txBody>
                  <a:tcPr marL="6350" marR="6350" marT="6350" marB="0" anchor="ctr">
                    <a:lnR w="38100" cap="flat" cmpd="sng" algn="ctr">
                      <a:solidFill>
                        <a:schemeClr val="bg1"/>
                      </a:solidFill>
                      <a:prstDash val="solid"/>
                      <a:round/>
                      <a:headEnd type="none" w="med" len="med"/>
                      <a:tailEnd type="none" w="med" len="med"/>
                    </a:lnR>
                    <a:solidFill>
                      <a:srgbClr val="009D9C">
                        <a:alpha val="4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23</a:t>
                      </a:r>
                    </a:p>
                  </a:txBody>
                  <a:tcPr marL="6350" marR="6350" marT="6350" marB="0" anchor="ctr">
                    <a:lnL w="38100" cap="flat" cmpd="sng" algn="ctr">
                      <a:solidFill>
                        <a:schemeClr val="bg1"/>
                      </a:solidFill>
                      <a:prstDash val="solid"/>
                      <a:round/>
                      <a:headEnd type="none" w="med" len="med"/>
                      <a:tailEnd type="none" w="med" len="med"/>
                    </a:lnL>
                    <a:solidFill>
                      <a:srgbClr val="009D9C">
                        <a:alpha val="4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20</a:t>
                      </a:r>
                    </a:p>
                  </a:txBody>
                  <a:tcPr marL="6350" marR="6350" marT="6350" marB="0" anchor="ctr">
                    <a:solidFill>
                      <a:srgbClr val="009D9C">
                        <a:alpha val="40000"/>
                      </a:srgbClr>
                    </a:solidFill>
                  </a:tcPr>
                </a:tc>
                <a:extLst>
                  <a:ext uri="{0D108BD9-81ED-4DB2-BD59-A6C34878D82A}">
                    <a16:rowId xmlns:a16="http://schemas.microsoft.com/office/drawing/2014/main" val="3451425326"/>
                  </a:ext>
                </a:extLst>
              </a:tr>
              <a:tr h="731520">
                <a:tc>
                  <a:txBody>
                    <a:bodyPr/>
                    <a:lstStyle/>
                    <a:p>
                      <a:pPr algn="l" fontAlgn="ctr">
                        <a:lnSpc>
                          <a:spcPct val="90000"/>
                        </a:lnSpc>
                      </a:pPr>
                      <a:r>
                        <a:rPr lang="en-IE" sz="1400" b="1" u="none" strike="noStrike" dirty="0">
                          <a:solidFill>
                            <a:schemeClr val="bg1">
                              <a:lumMod val="50000"/>
                            </a:schemeClr>
                          </a:solidFill>
                          <a:effectLst/>
                          <a:latin typeface="HelveticaNeueLT Std Lt Cn" panose="020B0406020202030204" charset="0"/>
                        </a:rPr>
                        <a:t>GP/Doctor</a:t>
                      </a:r>
                      <a:endParaRPr lang="en-IE" sz="1400" b="1" i="0" u="none" strike="noStrike" dirty="0">
                        <a:solidFill>
                          <a:schemeClr val="bg1">
                            <a:lumMod val="50000"/>
                          </a:schemeClr>
                        </a:solidFill>
                        <a:effectLst/>
                        <a:latin typeface="HelveticaNeueLT Std Lt Cn" panose="020B0406020202030204" charset="0"/>
                      </a:endParaRPr>
                    </a:p>
                  </a:txBody>
                  <a:tcPr marL="60960" marR="60960" marT="8467" marB="0"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10</a:t>
                      </a:r>
                    </a:p>
                  </a:txBody>
                  <a:tcPr marL="60960" marR="6096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a:lnSpc>
                          <a:spcPct val="90000"/>
                        </a:lnSpc>
                      </a:pPr>
                      <a:r>
                        <a:rPr lang="en-IE" sz="1400" b="0" kern="1200" dirty="0">
                          <a:solidFill>
                            <a:schemeClr val="bg1">
                              <a:lumMod val="50000"/>
                            </a:schemeClr>
                          </a:solidFill>
                          <a:latin typeface="HelveticaNeueLT Std Lt Cn" panose="020B0406020202030204" charset="0"/>
                          <a:ea typeface="+mn-ea"/>
                          <a:cs typeface="+mn-cs"/>
                        </a:rPr>
                        <a:t>12</a:t>
                      </a:r>
                    </a:p>
                  </a:txBody>
                  <a:tcPr marL="60960" marR="6096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14</a:t>
                      </a:r>
                    </a:p>
                  </a:txBody>
                  <a:tcPr marL="6350" marR="6350" marT="635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8</a:t>
                      </a:r>
                    </a:p>
                  </a:txBody>
                  <a:tcPr marL="6350" marR="6350" marT="6350" marB="0"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3</a:t>
                      </a:r>
                    </a:p>
                  </a:txBody>
                  <a:tcPr marL="6350" marR="6350" marT="635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3</a:t>
                      </a:r>
                    </a:p>
                  </a:txBody>
                  <a:tcPr marL="6350" marR="6350" marT="6350" marB="0" anchor="ctr">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9</a:t>
                      </a:r>
                    </a:p>
                  </a:txBody>
                  <a:tcPr marL="6350" marR="6350" marT="6350" marB="0" anchor="ctr">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8</a:t>
                      </a:r>
                    </a:p>
                  </a:txBody>
                  <a:tcPr marL="6350" marR="6350" marT="6350" marB="0" anchor="ctr">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13</a:t>
                      </a:r>
                    </a:p>
                  </a:txBody>
                  <a:tcPr marL="6350" marR="6350" marT="6350" marB="0" anchor="ctr">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17</a:t>
                      </a:r>
                    </a:p>
                  </a:txBody>
                  <a:tcPr marL="6350" marR="6350" marT="6350" marB="0" anchor="ctr">
                    <a:solidFill>
                      <a:srgbClr val="009D9C">
                        <a:alpha val="20000"/>
                      </a:srgbClr>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27</a:t>
                      </a:r>
                    </a:p>
                  </a:txBody>
                  <a:tcPr marL="6350" marR="6350" marT="6350" marB="0" anchor="ctr">
                    <a:lnR w="38100" cap="flat" cmpd="sng" algn="ctr">
                      <a:solidFill>
                        <a:schemeClr val="bg1"/>
                      </a:solidFill>
                      <a:prstDash val="solid"/>
                      <a:round/>
                      <a:headEnd type="none" w="med" len="med"/>
                      <a:tailEnd type="none" w="med" len="med"/>
                    </a:lnR>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6</a:t>
                      </a:r>
                    </a:p>
                  </a:txBody>
                  <a:tcPr marL="6350" marR="6350" marT="6350" marB="0" anchor="ctr">
                    <a:lnL w="38100" cap="flat" cmpd="sng" algn="ctr">
                      <a:solidFill>
                        <a:schemeClr val="bg1"/>
                      </a:solidFill>
                      <a:prstDash val="solid"/>
                      <a:round/>
                      <a:headEnd type="none" w="med" len="med"/>
                      <a:tailEnd type="none" w="med" len="med"/>
                    </a:lnL>
                    <a:solidFill>
                      <a:srgbClr val="009D9C">
                        <a:alpha val="20000"/>
                      </a:srgbClr>
                    </a:solidFill>
                  </a:tcPr>
                </a:tc>
                <a:tc>
                  <a:txBody>
                    <a:bodyPr/>
                    <a:lstStyle/>
                    <a:p>
                      <a:pPr algn="ctr" fontAlgn="b"/>
                      <a:r>
                        <a:rPr lang="en-IE" sz="1400" b="0" kern="1200" dirty="0">
                          <a:solidFill>
                            <a:schemeClr val="bg1">
                              <a:lumMod val="50000"/>
                            </a:schemeClr>
                          </a:solidFill>
                          <a:latin typeface="HelveticaNeueLT Std Lt Cn" panose="020B0406020202030204" charset="0"/>
                          <a:ea typeface="+mn-ea"/>
                          <a:cs typeface="+mn-cs"/>
                        </a:rPr>
                        <a:t>14</a:t>
                      </a:r>
                    </a:p>
                  </a:txBody>
                  <a:tcPr marL="6350" marR="6350" marT="6350" marB="0" anchor="ctr">
                    <a:solidFill>
                      <a:srgbClr val="009D9C">
                        <a:alpha val="20000"/>
                      </a:srgbClr>
                    </a:solidFill>
                  </a:tcPr>
                </a:tc>
                <a:extLst>
                  <a:ext uri="{0D108BD9-81ED-4DB2-BD59-A6C34878D82A}">
                    <a16:rowId xmlns:a16="http://schemas.microsoft.com/office/drawing/2014/main" val="3225910108"/>
                  </a:ext>
                </a:extLst>
              </a:tr>
            </a:tbl>
          </a:graphicData>
        </a:graphic>
      </p:graphicFrame>
      <p:sp>
        <p:nvSpPr>
          <p:cNvPr id="15" name="TextBox 14">
            <a:extLst>
              <a:ext uri="{FF2B5EF4-FFF2-40B4-BE49-F238E27FC236}">
                <a16:creationId xmlns:a16="http://schemas.microsoft.com/office/drawing/2014/main" id="{F865804C-A190-4F1B-AF95-ED450B618DA5}"/>
              </a:ext>
            </a:extLst>
          </p:cNvPr>
          <p:cNvSpPr txBox="1"/>
          <p:nvPr/>
        </p:nvSpPr>
        <p:spPr>
          <a:xfrm>
            <a:off x="8839200" y="5861399"/>
            <a:ext cx="2786743" cy="164212"/>
          </a:xfrm>
          <a:prstGeom prst="rect">
            <a:avLst/>
          </a:prstGeom>
        </p:spPr>
        <p:txBody>
          <a:bodyPr vert="horz" wrap="square" lIns="0" tIns="0" rIns="0" bIns="0" rtlCol="0">
            <a:spAutoFit/>
          </a:bodyPr>
          <a:lstStyle/>
          <a:p>
            <a:pPr marL="6351" algn="r"/>
            <a:r>
              <a:rPr lang="en-IE" sz="1067" i="1" dirty="0">
                <a:solidFill>
                  <a:schemeClr val="bg1">
                    <a:lumMod val="50000"/>
                  </a:schemeClr>
                </a:solidFill>
              </a:rPr>
              <a:t>*Caution: Small Base Size</a:t>
            </a:r>
          </a:p>
        </p:txBody>
      </p:sp>
      <p:sp>
        <p:nvSpPr>
          <p:cNvPr id="17" name="Slide Number Placeholder 3">
            <a:extLst>
              <a:ext uri="{FF2B5EF4-FFF2-40B4-BE49-F238E27FC236}">
                <a16:creationId xmlns:a16="http://schemas.microsoft.com/office/drawing/2014/main" id="{952651C4-192B-4E79-A1DC-C7C4EEAE893D}"/>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44</a:t>
            </a:fld>
            <a:r>
              <a:rPr lang="en-GB" dirty="0"/>
              <a:t> ‒ </a:t>
            </a:r>
          </a:p>
        </p:txBody>
      </p:sp>
    </p:spTree>
    <p:extLst>
      <p:ext uri="{BB962C8B-B14F-4D97-AF65-F5344CB8AC3E}">
        <p14:creationId xmlns:p14="http://schemas.microsoft.com/office/powerpoint/2010/main" val="117676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latin typeface="HelveticaNeueLT Std Lt Cn" panose="020B0406020202030204" charset="0"/>
              </a:rPr>
              <a:t>SUGAR SWEETENED BEVERAGES</a:t>
            </a:r>
          </a:p>
        </p:txBody>
      </p:sp>
      <p:sp>
        <p:nvSpPr>
          <p:cNvPr id="9" name="Slide Number Placeholder 3">
            <a:extLst>
              <a:ext uri="{FF2B5EF4-FFF2-40B4-BE49-F238E27FC236}">
                <a16:creationId xmlns:a16="http://schemas.microsoft.com/office/drawing/2014/main" id="{FCB1963C-9E3A-424F-A668-BC4B481C9EFE}"/>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solidFill>
                  <a:schemeClr val="bg1"/>
                </a:solidFill>
              </a:rPr>
              <a:pPr/>
              <a:t>45</a:t>
            </a:fld>
            <a:r>
              <a:rPr lang="en-GB" dirty="0">
                <a:solidFill>
                  <a:schemeClr val="bg1"/>
                </a:solidFill>
              </a:rPr>
              <a:t> ‒ </a:t>
            </a:r>
          </a:p>
        </p:txBody>
      </p:sp>
    </p:spTree>
    <p:extLst>
      <p:ext uri="{BB962C8B-B14F-4D97-AF65-F5344CB8AC3E}">
        <p14:creationId xmlns:p14="http://schemas.microsoft.com/office/powerpoint/2010/main" val="367005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FBEC73DF-6D8A-4709-B25A-81F21318F410}"/>
              </a:ext>
            </a:extLst>
          </p:cNvPr>
          <p:cNvGraphicFramePr>
            <a:graphicFrameLocks noGrp="1"/>
          </p:cNvGraphicFramePr>
          <p:nvPr>
            <p:ph idx="1"/>
            <p:extLst>
              <p:ext uri="{D42A27DB-BD31-4B8C-83A1-F6EECF244321}">
                <p14:modId xmlns:p14="http://schemas.microsoft.com/office/powerpoint/2010/main" val="4257189733"/>
              </p:ext>
            </p:extLst>
          </p:nvPr>
        </p:nvGraphicFramePr>
        <p:xfrm>
          <a:off x="581025" y="1447801"/>
          <a:ext cx="11382375" cy="42291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BC54EAFF-E699-4368-AF16-04818BA832B7}"/>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Reduction in consumption of drinks in past 3 months  </a:t>
            </a:r>
          </a:p>
        </p:txBody>
      </p:sp>
      <p:sp>
        <p:nvSpPr>
          <p:cNvPr id="4" name="Slide Number Placeholder 3">
            <a:extLst>
              <a:ext uri="{FF2B5EF4-FFF2-40B4-BE49-F238E27FC236}">
                <a16:creationId xmlns:a16="http://schemas.microsoft.com/office/drawing/2014/main" id="{E2C628ED-E772-472C-9E87-7325572202ED}"/>
              </a:ext>
            </a:extLst>
          </p:cNvPr>
          <p:cNvSpPr>
            <a:spLocks noGrp="1"/>
          </p:cNvSpPr>
          <p:nvPr>
            <p:ph type="sldNum" sz="quarter" idx="14"/>
          </p:nvPr>
        </p:nvSpPr>
        <p:spPr/>
        <p:txBody>
          <a:bodyPr/>
          <a:lstStyle/>
          <a:p>
            <a:fld id="{D61AABEC-672F-4B68-B914-690DA978312C}" type="slidenum">
              <a:rPr lang="en-GB" smtClean="0"/>
              <a:pPr/>
              <a:t>46</a:t>
            </a:fld>
            <a:r>
              <a:rPr lang="en-GB"/>
              <a:t> ‒ </a:t>
            </a:r>
            <a:endParaRPr lang="en-GB" dirty="0"/>
          </a:p>
        </p:txBody>
      </p:sp>
      <p:sp>
        <p:nvSpPr>
          <p:cNvPr id="5" name="Text Placeholder 4">
            <a:extLst>
              <a:ext uri="{FF2B5EF4-FFF2-40B4-BE49-F238E27FC236}">
                <a16:creationId xmlns:a16="http://schemas.microsoft.com/office/drawing/2014/main" id="{CE1FF323-1E7F-483D-B39E-609070EF091F}"/>
              </a:ext>
            </a:extLst>
          </p:cNvPr>
          <p:cNvSpPr>
            <a:spLocks noGrp="1"/>
          </p:cNvSpPr>
          <p:nvPr>
            <p:ph type="body" sz="quarter" idx="15"/>
          </p:nvPr>
        </p:nvSpPr>
        <p:spPr>
          <a:xfrm>
            <a:off x="404786" y="883335"/>
            <a:ext cx="11718231" cy="323165"/>
          </a:xfrm>
        </p:spPr>
        <p:txBody>
          <a:bodyPr/>
          <a:lstStyle/>
          <a:p>
            <a:r>
              <a:rPr lang="en-IE" dirty="0">
                <a:latin typeface="HelveticaNeueLT Std Lt Cn" panose="020B0406020202030204" charset="0"/>
              </a:rPr>
              <a:t>Just under half of adults on the island of Ireland claim to have reduced their consumption of fizzy drinks in the past 3 months. </a:t>
            </a:r>
          </a:p>
        </p:txBody>
      </p:sp>
      <p:sp>
        <p:nvSpPr>
          <p:cNvPr id="6" name="Text Placeholder 5">
            <a:extLst>
              <a:ext uri="{FF2B5EF4-FFF2-40B4-BE49-F238E27FC236}">
                <a16:creationId xmlns:a16="http://schemas.microsoft.com/office/drawing/2014/main" id="{A6AEB97B-5D34-45B0-B60C-5A47C640E202}"/>
              </a:ext>
            </a:extLst>
          </p:cNvPr>
          <p:cNvSpPr>
            <a:spLocks noGrp="1"/>
          </p:cNvSpPr>
          <p:nvPr>
            <p:ph type="body" sz="quarter" idx="17"/>
          </p:nvPr>
        </p:nvSpPr>
        <p:spPr>
          <a:xfrm>
            <a:off x="506896" y="5909846"/>
            <a:ext cx="10084904" cy="338554"/>
          </a:xfrm>
        </p:spPr>
        <p:txBody>
          <a:bodyPr/>
          <a:lstStyle/>
          <a:p>
            <a:r>
              <a:rPr lang="en-IE" dirty="0"/>
              <a:t>Q.63	I’m now going to read out different types of drinks that people consume, for each one I’d like you to tell me if you have reduced your consumption of this drink in the past three months, or not?</a:t>
            </a:r>
          </a:p>
          <a:p>
            <a:r>
              <a:rPr lang="en-IE" dirty="0"/>
              <a:t>Base:	All respondents: 803</a:t>
            </a:r>
          </a:p>
        </p:txBody>
      </p:sp>
      <p:graphicFrame>
        <p:nvGraphicFramePr>
          <p:cNvPr id="2" name="Table 6">
            <a:extLst>
              <a:ext uri="{FF2B5EF4-FFF2-40B4-BE49-F238E27FC236}">
                <a16:creationId xmlns:a16="http://schemas.microsoft.com/office/drawing/2014/main" id="{76CD5909-1DA7-47A6-A560-04D0F8FE1A84}"/>
              </a:ext>
            </a:extLst>
          </p:cNvPr>
          <p:cNvGraphicFramePr>
            <a:graphicFrameLocks noGrp="1"/>
          </p:cNvGraphicFramePr>
          <p:nvPr>
            <p:extLst>
              <p:ext uri="{D42A27DB-BD31-4B8C-83A1-F6EECF244321}">
                <p14:modId xmlns:p14="http://schemas.microsoft.com/office/powerpoint/2010/main" val="2695760309"/>
              </p:ext>
            </p:extLst>
          </p:nvPr>
        </p:nvGraphicFramePr>
        <p:xfrm>
          <a:off x="10819791" y="1214854"/>
          <a:ext cx="1005523" cy="4347746"/>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1040394343"/>
                    </a:ext>
                  </a:extLst>
                </a:gridCol>
                <a:gridCol w="508318">
                  <a:extLst>
                    <a:ext uri="{9D8B030D-6E8A-4147-A177-3AD203B41FA5}">
                      <a16:colId xmlns:a16="http://schemas.microsoft.com/office/drawing/2014/main" val="3116302458"/>
                    </a:ext>
                  </a:extLst>
                </a:gridCol>
              </a:tblGrid>
              <a:tr h="417770">
                <a:tc>
                  <a:txBody>
                    <a:bodyPr/>
                    <a:lstStyle/>
                    <a:p>
                      <a:pPr algn="ctr"/>
                      <a:r>
                        <a:rPr lang="en-US" sz="1200" dirty="0">
                          <a:latin typeface="HelveticaNeueLT Std Lt Cn" panose="020B0406020202030204" charset="0"/>
                        </a:rPr>
                        <a:t>ROI</a:t>
                      </a:r>
                      <a:endParaRPr lang="en-IE" sz="1200" dirty="0">
                        <a:latin typeface="HelveticaNeueLT Std Lt Cn" panose="020B0406020202030204" charset="0"/>
                      </a:endParaRPr>
                    </a:p>
                  </a:txBody>
                  <a:tcPr anchor="ctr"/>
                </a:tc>
                <a:tc>
                  <a:txBody>
                    <a:bodyPr/>
                    <a:lstStyle/>
                    <a:p>
                      <a:pPr algn="ctr"/>
                      <a:r>
                        <a:rPr lang="en-US" sz="1200" dirty="0">
                          <a:latin typeface="HelveticaNeueLT Std Lt Cn" panose="020B0406020202030204" charset="0"/>
                        </a:rPr>
                        <a:t>NI</a:t>
                      </a:r>
                      <a:endParaRPr lang="en-IE" sz="1200" dirty="0">
                        <a:latin typeface="HelveticaNeueLT Std Lt Cn" panose="020B0406020202030204" charset="0"/>
                      </a:endParaRPr>
                    </a:p>
                  </a:txBody>
                  <a:tcPr anchor="ctr"/>
                </a:tc>
                <a:extLst>
                  <a:ext uri="{0D108BD9-81ED-4DB2-BD59-A6C34878D82A}">
                    <a16:rowId xmlns:a16="http://schemas.microsoft.com/office/drawing/2014/main" val="1496446130"/>
                  </a:ext>
                </a:extLst>
              </a:tr>
              <a:tr h="654996">
                <a:tc>
                  <a:txBody>
                    <a:bodyPr/>
                    <a:lstStyle/>
                    <a:p>
                      <a:pPr algn="l"/>
                      <a:r>
                        <a:rPr lang="en-US" sz="1200" dirty="0">
                          <a:latin typeface="HelveticaNeueLT Std Lt Cn" panose="020B0406020202030204" charset="0"/>
                        </a:rPr>
                        <a:t>24%</a:t>
                      </a:r>
                      <a:endParaRPr lang="en-IE" sz="1200" dirty="0">
                        <a:latin typeface="HelveticaNeueLT Std Lt Cn" panose="020B0406020202030204" charset="0"/>
                      </a:endParaRPr>
                    </a:p>
                  </a:txBody>
                  <a:tcPr anchor="ctr"/>
                </a:tc>
                <a:tc>
                  <a:txBody>
                    <a:bodyPr/>
                    <a:lstStyle/>
                    <a:p>
                      <a:pPr algn="l"/>
                      <a:r>
                        <a:rPr lang="en-US" sz="1200" dirty="0">
                          <a:latin typeface="HelveticaNeueLT Std Lt Cn" panose="020B0406020202030204" charset="0"/>
                        </a:rPr>
                        <a:t>22%</a:t>
                      </a:r>
                      <a:endParaRPr lang="en-IE" sz="1200" dirty="0">
                        <a:latin typeface="HelveticaNeueLT Std Lt Cn" panose="020B0406020202030204" charset="0"/>
                      </a:endParaRPr>
                    </a:p>
                  </a:txBody>
                  <a:tcPr anchor="ctr"/>
                </a:tc>
                <a:extLst>
                  <a:ext uri="{0D108BD9-81ED-4DB2-BD59-A6C34878D82A}">
                    <a16:rowId xmlns:a16="http://schemas.microsoft.com/office/drawing/2014/main" val="4923303"/>
                  </a:ext>
                </a:extLst>
              </a:tr>
              <a:tr h="654996">
                <a:tc>
                  <a:txBody>
                    <a:bodyPr/>
                    <a:lstStyle/>
                    <a:p>
                      <a:pPr algn="l"/>
                      <a:r>
                        <a:rPr lang="en-US" sz="1200" dirty="0">
                          <a:latin typeface="HelveticaNeueLT Std Lt Cn" panose="020B0406020202030204" charset="0"/>
                        </a:rPr>
                        <a:t>16%</a:t>
                      </a:r>
                      <a:endParaRPr lang="en-IE" sz="1200" dirty="0">
                        <a:latin typeface="HelveticaNeueLT Std Lt Cn" panose="020B0406020202030204" charset="0"/>
                      </a:endParaRPr>
                    </a:p>
                  </a:txBody>
                  <a:tcPr anchor="ctr"/>
                </a:tc>
                <a:tc>
                  <a:txBody>
                    <a:bodyPr/>
                    <a:lstStyle/>
                    <a:p>
                      <a:pPr algn="l"/>
                      <a:r>
                        <a:rPr lang="en-US" sz="1200" dirty="0">
                          <a:latin typeface="HelveticaNeueLT Std Lt Cn" panose="020B0406020202030204" charset="0"/>
                        </a:rPr>
                        <a:t>12%</a:t>
                      </a:r>
                      <a:endParaRPr lang="en-IE" sz="1200" dirty="0">
                        <a:latin typeface="HelveticaNeueLT Std Lt Cn" panose="020B0406020202030204" charset="0"/>
                      </a:endParaRPr>
                    </a:p>
                  </a:txBody>
                  <a:tcPr anchor="ctr"/>
                </a:tc>
                <a:extLst>
                  <a:ext uri="{0D108BD9-81ED-4DB2-BD59-A6C34878D82A}">
                    <a16:rowId xmlns:a16="http://schemas.microsoft.com/office/drawing/2014/main" val="2526172621"/>
                  </a:ext>
                </a:extLst>
              </a:tr>
              <a:tr h="654996">
                <a:tc>
                  <a:txBody>
                    <a:bodyPr/>
                    <a:lstStyle/>
                    <a:p>
                      <a:pPr algn="l"/>
                      <a:r>
                        <a:rPr lang="en-US" sz="1200" dirty="0">
                          <a:latin typeface="HelveticaNeueLT Std Lt Cn" panose="020B0406020202030204" charset="0"/>
                        </a:rPr>
                        <a:t>17%</a:t>
                      </a:r>
                      <a:endParaRPr lang="en-IE" sz="1200" dirty="0">
                        <a:latin typeface="HelveticaNeueLT Std Lt Cn" panose="020B0406020202030204" charset="0"/>
                      </a:endParaRPr>
                    </a:p>
                  </a:txBody>
                  <a:tcPr anchor="ctr"/>
                </a:tc>
                <a:tc>
                  <a:txBody>
                    <a:bodyPr/>
                    <a:lstStyle/>
                    <a:p>
                      <a:pPr algn="l"/>
                      <a:r>
                        <a:rPr lang="en-US" sz="1200" dirty="0">
                          <a:latin typeface="HelveticaNeueLT Std Lt Cn" panose="020B0406020202030204" charset="0"/>
                        </a:rPr>
                        <a:t>17%</a:t>
                      </a:r>
                      <a:endParaRPr lang="en-IE" sz="1200" dirty="0">
                        <a:latin typeface="HelveticaNeueLT Std Lt Cn" panose="020B0406020202030204" charset="0"/>
                      </a:endParaRPr>
                    </a:p>
                  </a:txBody>
                  <a:tcPr anchor="ctr"/>
                </a:tc>
                <a:extLst>
                  <a:ext uri="{0D108BD9-81ED-4DB2-BD59-A6C34878D82A}">
                    <a16:rowId xmlns:a16="http://schemas.microsoft.com/office/drawing/2014/main" val="4089151710"/>
                  </a:ext>
                </a:extLst>
              </a:tr>
              <a:tr h="654996">
                <a:tc>
                  <a:txBody>
                    <a:bodyPr/>
                    <a:lstStyle/>
                    <a:p>
                      <a:pPr algn="l"/>
                      <a:r>
                        <a:rPr lang="en-US" sz="1200" dirty="0">
                          <a:latin typeface="HelveticaNeueLT Std Lt Cn" panose="020B0406020202030204" charset="0"/>
                        </a:rPr>
                        <a:t>13%</a:t>
                      </a:r>
                      <a:endParaRPr lang="en-IE" sz="1200" dirty="0">
                        <a:latin typeface="HelveticaNeueLT Std Lt Cn" panose="020B0406020202030204" charset="0"/>
                      </a:endParaRPr>
                    </a:p>
                  </a:txBody>
                  <a:tcPr anchor="ctr"/>
                </a:tc>
                <a:tc>
                  <a:txBody>
                    <a:bodyPr/>
                    <a:lstStyle/>
                    <a:p>
                      <a:pPr algn="l"/>
                      <a:r>
                        <a:rPr lang="en-US" sz="1200" dirty="0">
                          <a:latin typeface="HelveticaNeueLT Std Lt Cn" panose="020B0406020202030204" charset="0"/>
                        </a:rPr>
                        <a:t>11%</a:t>
                      </a:r>
                      <a:endParaRPr lang="en-IE" sz="1200" dirty="0">
                        <a:latin typeface="HelveticaNeueLT Std Lt Cn" panose="020B0406020202030204" charset="0"/>
                      </a:endParaRPr>
                    </a:p>
                  </a:txBody>
                  <a:tcPr anchor="ctr"/>
                </a:tc>
                <a:extLst>
                  <a:ext uri="{0D108BD9-81ED-4DB2-BD59-A6C34878D82A}">
                    <a16:rowId xmlns:a16="http://schemas.microsoft.com/office/drawing/2014/main" val="3490526124"/>
                  </a:ext>
                </a:extLst>
              </a:tr>
              <a:tr h="654996">
                <a:tc>
                  <a:txBody>
                    <a:bodyPr/>
                    <a:lstStyle/>
                    <a:p>
                      <a:pPr algn="l"/>
                      <a:r>
                        <a:rPr lang="en-US" sz="1200" dirty="0">
                          <a:latin typeface="HelveticaNeueLT Std Lt Cn" panose="020B0406020202030204" charset="0"/>
                        </a:rPr>
                        <a:t>15%</a:t>
                      </a:r>
                      <a:endParaRPr lang="en-IE" sz="1200" dirty="0">
                        <a:latin typeface="HelveticaNeueLT Std Lt Cn" panose="020B0406020202030204" charset="0"/>
                      </a:endParaRPr>
                    </a:p>
                  </a:txBody>
                  <a:tcPr anchor="ctr"/>
                </a:tc>
                <a:tc>
                  <a:txBody>
                    <a:bodyPr/>
                    <a:lstStyle/>
                    <a:p>
                      <a:pPr algn="l"/>
                      <a:r>
                        <a:rPr lang="en-US" sz="1200" dirty="0">
                          <a:latin typeface="HelveticaNeueLT Std Lt Cn" panose="020B0406020202030204" charset="0"/>
                        </a:rPr>
                        <a:t>9%</a:t>
                      </a:r>
                      <a:endParaRPr lang="en-IE" sz="1200" dirty="0">
                        <a:latin typeface="HelveticaNeueLT Std Lt Cn" panose="020B0406020202030204" charset="0"/>
                      </a:endParaRPr>
                    </a:p>
                  </a:txBody>
                  <a:tcPr anchor="ctr"/>
                </a:tc>
                <a:extLst>
                  <a:ext uri="{0D108BD9-81ED-4DB2-BD59-A6C34878D82A}">
                    <a16:rowId xmlns:a16="http://schemas.microsoft.com/office/drawing/2014/main" val="2270368546"/>
                  </a:ext>
                </a:extLst>
              </a:tr>
              <a:tr h="654996">
                <a:tc>
                  <a:txBody>
                    <a:bodyPr/>
                    <a:lstStyle/>
                    <a:p>
                      <a:pPr algn="l"/>
                      <a:r>
                        <a:rPr lang="en-US" sz="1200" dirty="0">
                          <a:latin typeface="HelveticaNeueLT Std Lt Cn" panose="020B0406020202030204" charset="0"/>
                        </a:rPr>
                        <a:t>16%</a:t>
                      </a:r>
                      <a:endParaRPr lang="en-IE" sz="1200" dirty="0">
                        <a:latin typeface="HelveticaNeueLT Std Lt Cn" panose="020B0406020202030204" charset="0"/>
                      </a:endParaRPr>
                    </a:p>
                  </a:txBody>
                  <a:tcPr anchor="ctr"/>
                </a:tc>
                <a:tc>
                  <a:txBody>
                    <a:bodyPr/>
                    <a:lstStyle/>
                    <a:p>
                      <a:pPr algn="l"/>
                      <a:r>
                        <a:rPr lang="en-US" sz="1200" dirty="0">
                          <a:latin typeface="HelveticaNeueLT Std Lt Cn" panose="020B0406020202030204" charset="0"/>
                        </a:rPr>
                        <a:t>13%</a:t>
                      </a:r>
                      <a:endParaRPr lang="en-IE" sz="1200" dirty="0">
                        <a:latin typeface="HelveticaNeueLT Std Lt Cn" panose="020B0406020202030204" charset="0"/>
                      </a:endParaRPr>
                    </a:p>
                  </a:txBody>
                  <a:tcPr anchor="ctr"/>
                </a:tc>
                <a:extLst>
                  <a:ext uri="{0D108BD9-81ED-4DB2-BD59-A6C34878D82A}">
                    <a16:rowId xmlns:a16="http://schemas.microsoft.com/office/drawing/2014/main" val="24622846"/>
                  </a:ext>
                </a:extLst>
              </a:tr>
            </a:tbl>
          </a:graphicData>
        </a:graphic>
      </p:graphicFrame>
    </p:spTree>
    <p:extLst>
      <p:ext uri="{BB962C8B-B14F-4D97-AF65-F5344CB8AC3E}">
        <p14:creationId xmlns:p14="http://schemas.microsoft.com/office/powerpoint/2010/main" val="264177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276E210-64FE-4103-90EF-4071E3B3108F}"/>
              </a:ext>
            </a:extLst>
          </p:cNvPr>
          <p:cNvSpPr>
            <a:spLocks noGrp="1"/>
          </p:cNvSpPr>
          <p:nvPr>
            <p:ph type="body" sz="quarter" idx="17"/>
          </p:nvPr>
        </p:nvSpPr>
        <p:spPr>
          <a:xfrm>
            <a:off x="506896" y="5909846"/>
            <a:ext cx="8686800" cy="338554"/>
          </a:xfrm>
        </p:spPr>
        <p:txBody>
          <a:bodyPr/>
          <a:lstStyle/>
          <a:p>
            <a:r>
              <a:rPr lang="en-IE" dirty="0"/>
              <a:t>Q.64	And how have you gone about reducing your consumption of (insert drink from Q.63)? </a:t>
            </a:r>
          </a:p>
          <a:p>
            <a:r>
              <a:rPr lang="en-IE" dirty="0"/>
              <a:t>Base:	All respondents who have reduced consumption</a:t>
            </a:r>
          </a:p>
        </p:txBody>
      </p:sp>
      <p:sp>
        <p:nvSpPr>
          <p:cNvPr id="9" name="Title 8">
            <a:extLst>
              <a:ext uri="{FF2B5EF4-FFF2-40B4-BE49-F238E27FC236}">
                <a16:creationId xmlns:a16="http://schemas.microsoft.com/office/drawing/2014/main" id="{0B1AAE2A-8395-48C9-9557-EA5A24FC4D7D}"/>
              </a:ext>
            </a:extLst>
          </p:cNvPr>
          <p:cNvSpPr>
            <a:spLocks noGrp="1"/>
          </p:cNvSpPr>
          <p:nvPr>
            <p:ph type="title"/>
          </p:nvPr>
        </p:nvSpPr>
        <p:spPr>
          <a:xfrm>
            <a:off x="404786" y="304800"/>
            <a:ext cx="11711014" cy="466281"/>
          </a:xfrm>
        </p:spPr>
        <p:txBody>
          <a:bodyPr/>
          <a:lstStyle/>
          <a:p>
            <a:r>
              <a:rPr lang="en-IE" sz="2700" dirty="0">
                <a:latin typeface="HelveticaNeueLT Std Lt Cn" panose="020B0406020202030204" charset="0"/>
              </a:rPr>
              <a:t>Ways in which consumption of drinks has been reduced - IOI </a:t>
            </a:r>
          </a:p>
        </p:txBody>
      </p:sp>
      <p:sp>
        <p:nvSpPr>
          <p:cNvPr id="11" name="Text Placeholder 10">
            <a:extLst>
              <a:ext uri="{FF2B5EF4-FFF2-40B4-BE49-F238E27FC236}">
                <a16:creationId xmlns:a16="http://schemas.microsoft.com/office/drawing/2014/main" id="{079EA4BC-0F34-4EC9-AB1D-52EEC1D23D7C}"/>
              </a:ext>
            </a:extLst>
          </p:cNvPr>
          <p:cNvSpPr>
            <a:spLocks noGrp="1"/>
          </p:cNvSpPr>
          <p:nvPr>
            <p:ph type="body" sz="quarter" idx="15"/>
          </p:nvPr>
        </p:nvSpPr>
        <p:spPr>
          <a:xfrm>
            <a:off x="404786" y="883335"/>
            <a:ext cx="10975913" cy="323165"/>
          </a:xfrm>
        </p:spPr>
        <p:txBody>
          <a:bodyPr/>
          <a:lstStyle/>
          <a:p>
            <a:r>
              <a:rPr lang="en-IE" dirty="0">
                <a:latin typeface="HelveticaNeueLT Std Lt Cn" panose="020B0406020202030204" charset="0"/>
              </a:rPr>
              <a:t>Just over half of adults who have reduced consumption of a sugar sweetened drink have done so by drinking less of it.</a:t>
            </a:r>
          </a:p>
        </p:txBody>
      </p:sp>
      <p:graphicFrame>
        <p:nvGraphicFramePr>
          <p:cNvPr id="14" name="Table 13">
            <a:extLst>
              <a:ext uri="{FF2B5EF4-FFF2-40B4-BE49-F238E27FC236}">
                <a16:creationId xmlns:a16="http://schemas.microsoft.com/office/drawing/2014/main" id="{73CB4468-BA0B-4597-ACE9-42D4763A2534}"/>
              </a:ext>
            </a:extLst>
          </p:cNvPr>
          <p:cNvGraphicFramePr>
            <a:graphicFrameLocks noGrp="1"/>
          </p:cNvGraphicFramePr>
          <p:nvPr>
            <p:extLst>
              <p:ext uri="{D42A27DB-BD31-4B8C-83A1-F6EECF244321}">
                <p14:modId xmlns:p14="http://schemas.microsoft.com/office/powerpoint/2010/main" val="490370829"/>
              </p:ext>
            </p:extLst>
          </p:nvPr>
        </p:nvGraphicFramePr>
        <p:xfrm>
          <a:off x="441960" y="1524000"/>
          <a:ext cx="11308080" cy="3230880"/>
        </p:xfrm>
        <a:graphic>
          <a:graphicData uri="http://schemas.openxmlformats.org/drawingml/2006/table">
            <a:tbl>
              <a:tblPr firstRow="1" bandRow="1">
                <a:tableStyleId>{5C22544A-7EE6-4342-B048-85BDC9FD1C3A}</a:tableStyleId>
              </a:tblPr>
              <a:tblGrid>
                <a:gridCol w="3992880">
                  <a:extLst>
                    <a:ext uri="{9D8B030D-6E8A-4147-A177-3AD203B41FA5}">
                      <a16:colId xmlns:a16="http://schemas.microsoft.com/office/drawing/2014/main" val="1761372298"/>
                    </a:ext>
                  </a:extLst>
                </a:gridCol>
                <a:gridCol w="1828800">
                  <a:extLst>
                    <a:ext uri="{9D8B030D-6E8A-4147-A177-3AD203B41FA5}">
                      <a16:colId xmlns:a16="http://schemas.microsoft.com/office/drawing/2014/main" val="1091456882"/>
                    </a:ext>
                  </a:extLst>
                </a:gridCol>
                <a:gridCol w="1828800">
                  <a:extLst>
                    <a:ext uri="{9D8B030D-6E8A-4147-A177-3AD203B41FA5}">
                      <a16:colId xmlns:a16="http://schemas.microsoft.com/office/drawing/2014/main" val="1158304533"/>
                    </a:ext>
                  </a:extLst>
                </a:gridCol>
                <a:gridCol w="1828800">
                  <a:extLst>
                    <a:ext uri="{9D8B030D-6E8A-4147-A177-3AD203B41FA5}">
                      <a16:colId xmlns:a16="http://schemas.microsoft.com/office/drawing/2014/main" val="1743056428"/>
                    </a:ext>
                  </a:extLst>
                </a:gridCol>
                <a:gridCol w="1828800">
                  <a:extLst>
                    <a:ext uri="{9D8B030D-6E8A-4147-A177-3AD203B41FA5}">
                      <a16:colId xmlns:a16="http://schemas.microsoft.com/office/drawing/2014/main" val="709451516"/>
                    </a:ext>
                  </a:extLst>
                </a:gridCol>
              </a:tblGrid>
              <a:tr h="274320">
                <a:tc>
                  <a:txBody>
                    <a:bodyPr/>
                    <a:lstStyle/>
                    <a:p>
                      <a:pPr>
                        <a:lnSpc>
                          <a:spcPct val="100000"/>
                        </a:lnSpc>
                      </a:pPr>
                      <a:endParaRPr lang="en-IE" sz="1400" b="1" dirty="0">
                        <a:solidFill>
                          <a:schemeClr val="bg1"/>
                        </a:solidFill>
                        <a:latin typeface="HelveticaNeueLT Std Lt Cn" panose="020B0406020202030204" charset="0"/>
                      </a:endParaRPr>
                    </a:p>
                  </a:txBody>
                  <a:tcPr marT="0" marB="0" anchor="ctr">
                    <a:lnB w="12700" cap="flat" cmpd="sng" algn="ctr">
                      <a:noFill/>
                      <a:prstDash val="solid"/>
                      <a:round/>
                      <a:headEnd type="none" w="med" len="med"/>
                      <a:tailEnd type="none" w="med" len="med"/>
                    </a:lnB>
                    <a:solidFill>
                      <a:srgbClr val="009D9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200" kern="1200" dirty="0">
                          <a:effectLst/>
                          <a:latin typeface="HelveticaNeueLT Std Lt Cn" panose="020B0406020202030204" charset="0"/>
                        </a:rPr>
                        <a:t>Fizzy drinks (e.g. Coke, 7up, Fanta)</a:t>
                      </a:r>
                      <a:endParaRPr lang="en-IE" sz="1200" b="1" kern="120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b">
                    <a:lnB w="12700" cap="flat" cmpd="sng" algn="ctr">
                      <a:noFill/>
                      <a:prstDash val="solid"/>
                      <a:round/>
                      <a:headEnd type="none" w="med" len="med"/>
                      <a:tailEnd type="none" w="med" len="med"/>
                    </a:lnB>
                    <a:solidFill>
                      <a:srgbClr val="009D9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200" kern="1200" dirty="0">
                          <a:effectLst/>
                          <a:latin typeface="HelveticaNeueLT Std Lt Cn" panose="020B0406020202030204" charset="0"/>
                        </a:rPr>
                        <a:t>Cordial/Squash </a:t>
                      </a:r>
                    </a:p>
                    <a:p>
                      <a:pPr marL="0" marR="0" lvl="0" indent="0" algn="ctr" defTabSz="914400" rtl="0" eaLnBrk="1" fontAlgn="auto" latinLnBrk="0" hangingPunct="1">
                        <a:lnSpc>
                          <a:spcPct val="100000"/>
                        </a:lnSpc>
                        <a:spcBef>
                          <a:spcPts val="0"/>
                        </a:spcBef>
                        <a:spcAft>
                          <a:spcPts val="0"/>
                        </a:spcAft>
                        <a:buClrTx/>
                        <a:buSzTx/>
                        <a:buFontTx/>
                        <a:buNone/>
                        <a:tabLst/>
                        <a:defRPr/>
                      </a:pPr>
                      <a:r>
                        <a:rPr lang="en-IE" sz="1200" kern="1200" dirty="0">
                          <a:effectLst/>
                          <a:latin typeface="HelveticaNeueLT Std Lt Cn" panose="020B0406020202030204" charset="0"/>
                        </a:rPr>
                        <a:t>(e.g. MiWadi, Robinsons, Ribena)</a:t>
                      </a:r>
                      <a:endParaRPr lang="en-IE" sz="1200" b="1" kern="1200" dirty="0">
                        <a:solidFill>
                          <a:schemeClr val="bg1"/>
                        </a:solidFill>
                        <a:effectLst/>
                        <a:latin typeface="HelveticaNeueLT Std Lt Cn" panose="020B0406020202030204" charset="0"/>
                      </a:endParaRPr>
                    </a:p>
                  </a:txBody>
                  <a:tcPr marT="0" marB="0" anchor="b">
                    <a:lnB w="12700" cap="flat" cmpd="sng" algn="ctr">
                      <a:noFill/>
                      <a:prstDash val="solid"/>
                      <a:round/>
                      <a:headEnd type="none" w="med" len="med"/>
                      <a:tailEnd type="none" w="med" len="med"/>
                    </a:lnB>
                    <a:solidFill>
                      <a:srgbClr val="009D9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200" kern="1200" dirty="0">
                          <a:effectLst/>
                          <a:latin typeface="HelveticaNeueLT Std Lt Cn" panose="020B0406020202030204" charset="0"/>
                        </a:rPr>
                        <a:t>Fruit</a:t>
                      </a:r>
                    </a:p>
                    <a:p>
                      <a:pPr marL="0" marR="0" lvl="0" indent="0" algn="ctr" defTabSz="914400" rtl="0" eaLnBrk="1" fontAlgn="auto" latinLnBrk="0" hangingPunct="1">
                        <a:lnSpc>
                          <a:spcPct val="100000"/>
                        </a:lnSpc>
                        <a:spcBef>
                          <a:spcPts val="0"/>
                        </a:spcBef>
                        <a:spcAft>
                          <a:spcPts val="0"/>
                        </a:spcAft>
                        <a:buClrTx/>
                        <a:buSzTx/>
                        <a:buFontTx/>
                        <a:buNone/>
                        <a:tabLst/>
                        <a:defRPr/>
                      </a:pPr>
                      <a:r>
                        <a:rPr lang="en-IE" sz="1200" kern="1200" dirty="0">
                          <a:effectLst/>
                          <a:latin typeface="HelveticaNeueLT Std Lt Cn" panose="020B0406020202030204" charset="0"/>
                        </a:rPr>
                        <a:t> Juices</a:t>
                      </a:r>
                      <a:endParaRPr lang="en-IE" sz="1200" b="1" kern="1200" dirty="0">
                        <a:solidFill>
                          <a:schemeClr val="bg1"/>
                        </a:solidFill>
                        <a:effectLst/>
                        <a:latin typeface="HelveticaNeueLT Std Lt Cn" panose="020B0406020202030204" charset="0"/>
                      </a:endParaRPr>
                    </a:p>
                  </a:txBody>
                  <a:tcPr marT="0" marB="0" anchor="b">
                    <a:lnB w="12700" cap="flat" cmpd="sng" algn="ctr">
                      <a:noFill/>
                      <a:prstDash val="solid"/>
                      <a:round/>
                      <a:headEnd type="none" w="med" len="med"/>
                      <a:tailEnd type="none" w="med" len="med"/>
                    </a:lnB>
                    <a:solidFill>
                      <a:srgbClr val="009D9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200" kern="1200" dirty="0">
                          <a:effectLst/>
                          <a:latin typeface="HelveticaNeueLT Std Lt Cn" panose="020B0406020202030204" charset="0"/>
                        </a:rPr>
                        <a:t>Energy or Sports Drinks (e.g. Lucozade, Powerade, Gatorade, Red Bull, Monster)</a:t>
                      </a:r>
                      <a:endParaRPr lang="en-IE" sz="1200" b="1" kern="1200" dirty="0">
                        <a:solidFill>
                          <a:schemeClr val="bg1"/>
                        </a:solidFill>
                        <a:effectLst/>
                        <a:latin typeface="HelveticaNeueLT Std Lt Cn" panose="020B0406020202030204" charset="0"/>
                      </a:endParaRPr>
                    </a:p>
                  </a:txBody>
                  <a:tcPr marT="0" marB="0" anchor="b">
                    <a:lnB w="12700" cap="flat" cmpd="sng" algn="ctr">
                      <a:noFill/>
                      <a:prstDash val="solid"/>
                      <a:round/>
                      <a:headEnd type="none" w="med" len="med"/>
                      <a:tailEnd type="none" w="med" len="med"/>
                    </a:lnB>
                    <a:solidFill>
                      <a:srgbClr val="009D9C"/>
                    </a:solidFill>
                  </a:tcPr>
                </a:tc>
                <a:extLst>
                  <a:ext uri="{0D108BD9-81ED-4DB2-BD59-A6C34878D82A}">
                    <a16:rowId xmlns:a16="http://schemas.microsoft.com/office/drawing/2014/main" val="2362487610"/>
                  </a:ext>
                </a:extLst>
              </a:tr>
              <a:tr h="0">
                <a:tc>
                  <a:txBody>
                    <a:bodyPr/>
                    <a:lstStyle/>
                    <a:p>
                      <a:pPr>
                        <a:lnSpc>
                          <a:spcPct val="100000"/>
                        </a:lnSpc>
                      </a:pPr>
                      <a:endParaRPr lang="en-IE" sz="1200" b="1" kern="1200" dirty="0">
                        <a:solidFill>
                          <a:schemeClr val="bg1"/>
                        </a:solidFill>
                        <a:effectLst/>
                        <a:latin typeface="HelveticaNeueLT Std Lt Cn" panose="020B0406020202030204" charset="0"/>
                        <a:ea typeface="+mn-ea"/>
                        <a:cs typeface="+mn-cs"/>
                      </a:endParaRPr>
                    </a:p>
                  </a:txBody>
                  <a:tcPr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9D9C"/>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en-IE" sz="1200" b="1" kern="1200" noProof="0" dirty="0">
                          <a:solidFill>
                            <a:schemeClr val="lt1"/>
                          </a:solidFill>
                          <a:effectLst/>
                          <a:latin typeface="HelveticaNeueLT Std Lt Cn" panose="020B0406020202030204" charset="0"/>
                          <a:ea typeface="+mn-ea"/>
                          <a:cs typeface="+mn-cs"/>
                        </a:rPr>
                        <a:t>(177)</a:t>
                      </a:r>
                    </a:p>
                  </a:txBody>
                  <a:tcPr marT="60960" marB="6096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9D9C"/>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en-IE" sz="1200" b="1" kern="1200" noProof="0" dirty="0">
                          <a:solidFill>
                            <a:schemeClr val="lt1"/>
                          </a:solidFill>
                          <a:effectLst/>
                          <a:latin typeface="HelveticaNeueLT Std Lt Cn" panose="020B0406020202030204" charset="0"/>
                          <a:ea typeface="+mn-ea"/>
                          <a:cs typeface="+mn-cs"/>
                        </a:rPr>
                        <a:t>(100)</a:t>
                      </a:r>
                    </a:p>
                  </a:txBody>
                  <a:tcPr marT="60960" marB="6096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9D9C"/>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en-IE" sz="1200" b="1" kern="1200" noProof="0" dirty="0">
                          <a:solidFill>
                            <a:schemeClr val="lt1"/>
                          </a:solidFill>
                          <a:effectLst/>
                          <a:latin typeface="HelveticaNeueLT Std Lt Cn" panose="020B0406020202030204" charset="0"/>
                          <a:ea typeface="+mn-ea"/>
                          <a:cs typeface="+mn-cs"/>
                        </a:rPr>
                        <a:t>(100)</a:t>
                      </a:r>
                    </a:p>
                  </a:txBody>
                  <a:tcPr marT="60960" marB="6096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9D9C"/>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en-IE" sz="1200" b="1" kern="1200" noProof="0" dirty="0">
                          <a:solidFill>
                            <a:schemeClr val="lt1"/>
                          </a:solidFill>
                          <a:effectLst/>
                          <a:latin typeface="HelveticaNeueLT Std Lt Cn" panose="020B0406020202030204" charset="0"/>
                          <a:ea typeface="+mn-ea"/>
                          <a:cs typeface="+mn-cs"/>
                        </a:rPr>
                        <a:t>(94)</a:t>
                      </a:r>
                    </a:p>
                  </a:txBody>
                  <a:tcPr marT="60960" marB="6096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9D9C"/>
                    </a:solidFill>
                  </a:tcPr>
                </a:tc>
                <a:extLst>
                  <a:ext uri="{0D108BD9-81ED-4DB2-BD59-A6C34878D82A}">
                    <a16:rowId xmlns:a16="http://schemas.microsoft.com/office/drawing/2014/main" val="1842621530"/>
                  </a:ext>
                </a:extLst>
              </a:tr>
              <a:tr h="0">
                <a:tc>
                  <a:txBody>
                    <a:bodyPr/>
                    <a:lstStyle/>
                    <a:p>
                      <a:pPr>
                        <a:lnSpc>
                          <a:spcPct val="100000"/>
                        </a:lnSpc>
                      </a:pPr>
                      <a:endParaRPr lang="en-IE" sz="1200" b="1" kern="1200" dirty="0">
                        <a:solidFill>
                          <a:schemeClr val="bg1"/>
                        </a:solidFill>
                        <a:effectLst/>
                        <a:latin typeface="HelveticaNeueLT Std Lt Cn" panose="020B0406020202030204" charset="0"/>
                        <a:ea typeface="+mn-ea"/>
                        <a:cs typeface="+mn-cs"/>
                      </a:endParaRPr>
                    </a:p>
                  </a:txBody>
                  <a:tcPr marT="0" marB="0">
                    <a:lnT w="12700" cap="flat" cmpd="sng" algn="ctr">
                      <a:noFill/>
                      <a:prstDash val="solid"/>
                      <a:round/>
                      <a:headEnd type="none" w="med" len="med"/>
                      <a:tailEnd type="none" w="med" len="med"/>
                    </a:lnT>
                    <a:solidFill>
                      <a:srgbClr val="009D9C"/>
                    </a:solidFill>
                  </a:tcPr>
                </a:tc>
                <a:tc>
                  <a:txBody>
                    <a:bodyPr/>
                    <a:lstStyle/>
                    <a:p>
                      <a:pPr algn="ctr">
                        <a:lnSpc>
                          <a:spcPct val="100000"/>
                        </a:lnSpc>
                      </a:pPr>
                      <a:r>
                        <a:rPr lang="en-IE" sz="1200" b="1" kern="1200" dirty="0">
                          <a:solidFill>
                            <a:schemeClr val="lt1"/>
                          </a:solidFill>
                          <a:effectLst/>
                          <a:latin typeface="HelveticaNeueLT Std Lt Cn" panose="020B0406020202030204" charset="0"/>
                          <a:ea typeface="+mn-ea"/>
                          <a:cs typeface="+mn-cs"/>
                        </a:rPr>
                        <a:t>%</a:t>
                      </a:r>
                    </a:p>
                  </a:txBody>
                  <a:tcPr marT="0" marB="0" anchor="b">
                    <a:lnT w="12700" cap="flat" cmpd="sng" algn="ctr">
                      <a:noFill/>
                      <a:prstDash val="solid"/>
                      <a:round/>
                      <a:headEnd type="none" w="med" len="med"/>
                      <a:tailEnd type="none" w="med" len="med"/>
                    </a:lnT>
                    <a:solidFill>
                      <a:srgbClr val="009D9C"/>
                    </a:solidFill>
                  </a:tcPr>
                </a:tc>
                <a:tc>
                  <a:txBody>
                    <a:bodyPr/>
                    <a:lstStyle/>
                    <a:p>
                      <a:pPr algn="ctr">
                        <a:lnSpc>
                          <a:spcPct val="100000"/>
                        </a:lnSpc>
                      </a:pPr>
                      <a:r>
                        <a:rPr lang="en-IE" sz="1200" b="1" kern="1200" dirty="0">
                          <a:solidFill>
                            <a:schemeClr val="lt1"/>
                          </a:solidFill>
                          <a:effectLst/>
                          <a:latin typeface="HelveticaNeueLT Std Lt Cn" panose="020B0406020202030204" charset="0"/>
                          <a:ea typeface="+mn-ea"/>
                          <a:cs typeface="+mn-cs"/>
                        </a:rPr>
                        <a:t>%</a:t>
                      </a:r>
                    </a:p>
                  </a:txBody>
                  <a:tcPr marT="0" marB="0" anchor="b">
                    <a:lnT w="12700" cap="flat" cmpd="sng" algn="ctr">
                      <a:noFill/>
                      <a:prstDash val="solid"/>
                      <a:round/>
                      <a:headEnd type="none" w="med" len="med"/>
                      <a:tailEnd type="none" w="med" len="med"/>
                    </a:lnT>
                    <a:solidFill>
                      <a:srgbClr val="009D9C"/>
                    </a:solidFill>
                  </a:tcPr>
                </a:tc>
                <a:tc>
                  <a:txBody>
                    <a:bodyPr/>
                    <a:lstStyle/>
                    <a:p>
                      <a:pPr algn="ctr">
                        <a:lnSpc>
                          <a:spcPct val="100000"/>
                        </a:lnSpc>
                      </a:pPr>
                      <a:r>
                        <a:rPr lang="en-IE" sz="1200" b="1" kern="1200" dirty="0">
                          <a:solidFill>
                            <a:schemeClr val="lt1"/>
                          </a:solidFill>
                          <a:effectLst/>
                          <a:latin typeface="HelveticaNeueLT Std Lt Cn" panose="020B0406020202030204" charset="0"/>
                          <a:ea typeface="+mn-ea"/>
                          <a:cs typeface="+mn-cs"/>
                        </a:rPr>
                        <a:t>%</a:t>
                      </a:r>
                    </a:p>
                  </a:txBody>
                  <a:tcPr marT="0" marB="0" anchor="b">
                    <a:lnT w="12700" cap="flat" cmpd="sng" algn="ctr">
                      <a:noFill/>
                      <a:prstDash val="solid"/>
                      <a:round/>
                      <a:headEnd type="none" w="med" len="med"/>
                      <a:tailEnd type="none" w="med" len="med"/>
                    </a:lnT>
                    <a:solidFill>
                      <a:srgbClr val="009D9C"/>
                    </a:solidFill>
                  </a:tcPr>
                </a:tc>
                <a:tc>
                  <a:txBody>
                    <a:bodyPr/>
                    <a:lstStyle/>
                    <a:p>
                      <a:pPr algn="ctr">
                        <a:lnSpc>
                          <a:spcPct val="100000"/>
                        </a:lnSpc>
                      </a:pPr>
                      <a:r>
                        <a:rPr lang="en-IE" sz="1200" b="1" kern="1200" dirty="0">
                          <a:solidFill>
                            <a:schemeClr val="lt1"/>
                          </a:solidFill>
                          <a:effectLst/>
                          <a:latin typeface="HelveticaNeueLT Std Lt Cn" panose="020B0406020202030204" charset="0"/>
                          <a:ea typeface="+mn-ea"/>
                          <a:cs typeface="+mn-cs"/>
                        </a:rPr>
                        <a:t>%</a:t>
                      </a:r>
                    </a:p>
                  </a:txBody>
                  <a:tcPr marT="0" marB="0" anchor="b">
                    <a:lnT w="12700" cap="flat" cmpd="sng" algn="ctr">
                      <a:noFill/>
                      <a:prstDash val="solid"/>
                      <a:round/>
                      <a:headEnd type="none" w="med" len="med"/>
                      <a:tailEnd type="none" w="med" len="med"/>
                    </a:lnT>
                    <a:solidFill>
                      <a:srgbClr val="009D9C"/>
                    </a:solidFill>
                  </a:tcPr>
                </a:tc>
                <a:extLst>
                  <a:ext uri="{0D108BD9-81ED-4DB2-BD59-A6C34878D82A}">
                    <a16:rowId xmlns:a16="http://schemas.microsoft.com/office/drawing/2014/main" val="3941155005"/>
                  </a:ext>
                </a:extLst>
              </a:tr>
              <a:tr h="365760">
                <a:tc>
                  <a:txBody>
                    <a:bodyPr/>
                    <a:lstStyle/>
                    <a:p>
                      <a:pPr algn="l" fontAlgn="b"/>
                      <a:r>
                        <a:rPr lang="en-IE" sz="1400" b="1" i="0" u="none" strike="noStrike" dirty="0">
                          <a:solidFill>
                            <a:schemeClr val="bg1"/>
                          </a:solidFill>
                          <a:effectLst/>
                          <a:latin typeface="HelveticaNeueLT Std Lt Cn" panose="020B0406020202030204" charset="0"/>
                        </a:rPr>
                        <a:t>I am just drinking less of it</a:t>
                      </a:r>
                    </a:p>
                  </a:txBody>
                  <a:tcPr marT="6350" marB="0" anchor="ctr">
                    <a:solidFill>
                      <a:srgbClr val="009D9C"/>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56</a:t>
                      </a:r>
                    </a:p>
                  </a:txBody>
                  <a:tcPr marT="6350" marB="0" anchor="ctr">
                    <a:solidFill>
                      <a:srgbClr val="009D9C">
                        <a:alpha val="40000"/>
                      </a:srgbClr>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55</a:t>
                      </a:r>
                    </a:p>
                  </a:txBody>
                  <a:tcPr marL="6350" marR="6350" marT="6350" marB="0" anchor="ctr">
                    <a:solidFill>
                      <a:srgbClr val="009D9C">
                        <a:alpha val="40000"/>
                      </a:srgbClr>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55</a:t>
                      </a:r>
                    </a:p>
                  </a:txBody>
                  <a:tcPr marL="6350" marR="6350" marT="6350" marB="0" anchor="ctr">
                    <a:solidFill>
                      <a:srgbClr val="009D9C">
                        <a:alpha val="40000"/>
                      </a:srgbClr>
                    </a:solidFill>
                  </a:tcPr>
                </a:tc>
                <a:tc>
                  <a:txBody>
                    <a:bodyPr/>
                    <a:lstStyle/>
                    <a:p>
                      <a:pPr algn="ctr">
                        <a:lnSpc>
                          <a:spcPct val="90000"/>
                        </a:lnSpc>
                      </a:pPr>
                      <a:r>
                        <a:rPr lang="en-IE" sz="1400" b="1" kern="1200" dirty="0">
                          <a:solidFill>
                            <a:schemeClr val="bg1">
                              <a:lumMod val="50000"/>
                            </a:schemeClr>
                          </a:solidFill>
                          <a:latin typeface="HelveticaNeueLT Std Lt Cn" panose="020B0406020202030204" charset="0"/>
                          <a:ea typeface="+mn-ea"/>
                          <a:cs typeface="+mn-cs"/>
                        </a:rPr>
                        <a:t>52</a:t>
                      </a:r>
                    </a:p>
                  </a:txBody>
                  <a:tcPr marT="0" marB="0" anchor="ctr">
                    <a:solidFill>
                      <a:srgbClr val="009D9C">
                        <a:alpha val="40000"/>
                      </a:srgbClr>
                    </a:solidFill>
                  </a:tcPr>
                </a:tc>
                <a:extLst>
                  <a:ext uri="{0D108BD9-81ED-4DB2-BD59-A6C34878D82A}">
                    <a16:rowId xmlns:a16="http://schemas.microsoft.com/office/drawing/2014/main" val="3451425326"/>
                  </a:ext>
                </a:extLst>
              </a:tr>
              <a:tr h="365760">
                <a:tc>
                  <a:txBody>
                    <a:bodyPr/>
                    <a:lstStyle/>
                    <a:p>
                      <a:pPr algn="l" fontAlgn="b"/>
                      <a:r>
                        <a:rPr lang="en-IE" sz="1400" b="1" i="0" u="none" strike="noStrike" dirty="0">
                          <a:solidFill>
                            <a:schemeClr val="bg1"/>
                          </a:solidFill>
                          <a:effectLst/>
                          <a:latin typeface="HelveticaNeueLT Std Lt Cn" panose="020B0406020202030204" charset="0"/>
                        </a:rPr>
                        <a:t>I am drinking water/milk instead</a:t>
                      </a:r>
                    </a:p>
                  </a:txBody>
                  <a:tcPr marT="6350" marB="0" anchor="ctr">
                    <a:solidFill>
                      <a:srgbClr val="009D9C"/>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24</a:t>
                      </a:r>
                    </a:p>
                  </a:txBody>
                  <a:tcPr marT="6350" marB="0" anchor="ctr">
                    <a:solidFill>
                      <a:srgbClr val="009D9C">
                        <a:alpha val="20000"/>
                      </a:srgbClr>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28</a:t>
                      </a:r>
                    </a:p>
                  </a:txBody>
                  <a:tcPr marL="6350" marR="6350" marT="6350" marB="0" anchor="ctr">
                    <a:solidFill>
                      <a:srgbClr val="009D9C">
                        <a:alpha val="20000"/>
                      </a:srgbClr>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28</a:t>
                      </a:r>
                    </a:p>
                  </a:txBody>
                  <a:tcPr marL="6350" marR="6350" marT="6350" marB="0" anchor="ctr">
                    <a:solidFill>
                      <a:srgbClr val="009D9C">
                        <a:alpha val="20000"/>
                      </a:srgbClr>
                    </a:solidFill>
                  </a:tcPr>
                </a:tc>
                <a:tc>
                  <a:txBody>
                    <a:bodyPr/>
                    <a:lstStyle/>
                    <a:p>
                      <a:pPr algn="ctr">
                        <a:lnSpc>
                          <a:spcPct val="90000"/>
                        </a:lnSpc>
                      </a:pPr>
                      <a:r>
                        <a:rPr lang="en-IE" sz="1400" b="1" kern="1200" dirty="0">
                          <a:solidFill>
                            <a:schemeClr val="bg1">
                              <a:lumMod val="50000"/>
                            </a:schemeClr>
                          </a:solidFill>
                          <a:latin typeface="HelveticaNeueLT Std Lt Cn" panose="020B0406020202030204" charset="0"/>
                          <a:ea typeface="+mn-ea"/>
                          <a:cs typeface="+mn-cs"/>
                        </a:rPr>
                        <a:t>15</a:t>
                      </a:r>
                    </a:p>
                  </a:txBody>
                  <a:tcPr marT="0" marB="0" anchor="ctr">
                    <a:solidFill>
                      <a:srgbClr val="009D9C">
                        <a:alpha val="20000"/>
                      </a:srgbClr>
                    </a:solidFill>
                  </a:tcPr>
                </a:tc>
                <a:extLst>
                  <a:ext uri="{0D108BD9-81ED-4DB2-BD59-A6C34878D82A}">
                    <a16:rowId xmlns:a16="http://schemas.microsoft.com/office/drawing/2014/main" val="3225910108"/>
                  </a:ext>
                </a:extLst>
              </a:tr>
              <a:tr h="365760">
                <a:tc>
                  <a:txBody>
                    <a:bodyPr/>
                    <a:lstStyle/>
                    <a:p>
                      <a:pPr algn="l" fontAlgn="b"/>
                      <a:r>
                        <a:rPr lang="en-IE" sz="1400" b="1" i="0" u="none" strike="noStrike" dirty="0">
                          <a:solidFill>
                            <a:schemeClr val="bg1"/>
                          </a:solidFill>
                          <a:effectLst/>
                          <a:latin typeface="HelveticaNeueLT Std Lt Cn" panose="020B0406020202030204" charset="0"/>
                        </a:rPr>
                        <a:t>I have stopped drinking it completely</a:t>
                      </a:r>
                    </a:p>
                  </a:txBody>
                  <a:tcPr marT="6350" marB="0" anchor="ctr">
                    <a:solidFill>
                      <a:srgbClr val="009D9C"/>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13</a:t>
                      </a:r>
                    </a:p>
                  </a:txBody>
                  <a:tcPr marT="6350" marB="0" anchor="ctr">
                    <a:solidFill>
                      <a:srgbClr val="009D9C">
                        <a:alpha val="40000"/>
                      </a:srgbClr>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10</a:t>
                      </a:r>
                    </a:p>
                  </a:txBody>
                  <a:tcPr marL="6350" marR="6350" marT="6350" marB="0" anchor="ctr">
                    <a:solidFill>
                      <a:srgbClr val="009D9C">
                        <a:alpha val="40000"/>
                      </a:srgbClr>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11</a:t>
                      </a:r>
                    </a:p>
                  </a:txBody>
                  <a:tcPr marL="6350" marR="6350" marT="6350" marB="0" anchor="ctr">
                    <a:solidFill>
                      <a:srgbClr val="009D9C">
                        <a:alpha val="40000"/>
                      </a:srgbClr>
                    </a:solidFill>
                  </a:tcPr>
                </a:tc>
                <a:tc>
                  <a:txBody>
                    <a:bodyPr/>
                    <a:lstStyle/>
                    <a:p>
                      <a:pPr algn="ctr">
                        <a:lnSpc>
                          <a:spcPct val="90000"/>
                        </a:lnSpc>
                      </a:pPr>
                      <a:r>
                        <a:rPr lang="en-IE" sz="1400" b="1" kern="1200" dirty="0">
                          <a:solidFill>
                            <a:schemeClr val="bg1">
                              <a:lumMod val="50000"/>
                            </a:schemeClr>
                          </a:solidFill>
                          <a:latin typeface="HelveticaNeueLT Std Lt Cn" panose="020B0406020202030204" charset="0"/>
                          <a:ea typeface="+mn-ea"/>
                          <a:cs typeface="+mn-cs"/>
                        </a:rPr>
                        <a:t>24</a:t>
                      </a:r>
                    </a:p>
                  </a:txBody>
                  <a:tcPr marT="0" marB="0" anchor="ctr">
                    <a:solidFill>
                      <a:srgbClr val="009D9C">
                        <a:alpha val="40000"/>
                      </a:srgbClr>
                    </a:solidFill>
                  </a:tcPr>
                </a:tc>
                <a:extLst>
                  <a:ext uri="{0D108BD9-81ED-4DB2-BD59-A6C34878D82A}">
                    <a16:rowId xmlns:a16="http://schemas.microsoft.com/office/drawing/2014/main" val="2744720641"/>
                  </a:ext>
                </a:extLst>
              </a:tr>
              <a:tr h="365760">
                <a:tc>
                  <a:txBody>
                    <a:bodyPr/>
                    <a:lstStyle/>
                    <a:p>
                      <a:pPr algn="l" fontAlgn="b"/>
                      <a:r>
                        <a:rPr lang="en-IE" sz="1400" b="1" i="0" u="none" strike="noStrike" dirty="0">
                          <a:solidFill>
                            <a:schemeClr val="bg1"/>
                          </a:solidFill>
                          <a:effectLst/>
                          <a:latin typeface="HelveticaNeueLT Std Lt Cn" panose="020B0406020202030204" charset="0"/>
                        </a:rPr>
                        <a:t>I am drinking diet/zero sugar version instead</a:t>
                      </a:r>
                    </a:p>
                  </a:txBody>
                  <a:tcPr marT="6350" marB="0" anchor="ctr">
                    <a:solidFill>
                      <a:srgbClr val="009D9C"/>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11</a:t>
                      </a:r>
                    </a:p>
                  </a:txBody>
                  <a:tcPr marT="6350" marB="0" anchor="ctr">
                    <a:solidFill>
                      <a:srgbClr val="009D9C">
                        <a:alpha val="40000"/>
                      </a:srgbClr>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9</a:t>
                      </a:r>
                    </a:p>
                  </a:txBody>
                  <a:tcPr marL="6350" marR="6350" marT="6350" marB="0" anchor="ctr">
                    <a:solidFill>
                      <a:srgbClr val="009D9C">
                        <a:alpha val="40000"/>
                      </a:srgbClr>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6</a:t>
                      </a:r>
                    </a:p>
                  </a:txBody>
                  <a:tcPr marL="6350" marR="6350" marT="6350" marB="0" anchor="ctr">
                    <a:solidFill>
                      <a:srgbClr val="009D9C">
                        <a:alpha val="40000"/>
                      </a:srgbClr>
                    </a:solidFill>
                  </a:tcPr>
                </a:tc>
                <a:tc>
                  <a:txBody>
                    <a:bodyPr/>
                    <a:lstStyle/>
                    <a:p>
                      <a:pPr algn="ctr">
                        <a:lnSpc>
                          <a:spcPct val="90000"/>
                        </a:lnSpc>
                      </a:pPr>
                      <a:r>
                        <a:rPr lang="en-IE" sz="1400" b="1" kern="1200" dirty="0">
                          <a:solidFill>
                            <a:schemeClr val="bg1">
                              <a:lumMod val="50000"/>
                            </a:schemeClr>
                          </a:solidFill>
                          <a:latin typeface="HelveticaNeueLT Std Lt Cn" panose="020B0406020202030204" charset="0"/>
                          <a:ea typeface="+mn-ea"/>
                          <a:cs typeface="+mn-cs"/>
                        </a:rPr>
                        <a:t>9</a:t>
                      </a:r>
                    </a:p>
                  </a:txBody>
                  <a:tcPr marT="0" marB="0" anchor="ctr">
                    <a:solidFill>
                      <a:srgbClr val="009D9C">
                        <a:alpha val="40000"/>
                      </a:srgbClr>
                    </a:solidFill>
                  </a:tcPr>
                </a:tc>
                <a:extLst>
                  <a:ext uri="{0D108BD9-81ED-4DB2-BD59-A6C34878D82A}">
                    <a16:rowId xmlns:a16="http://schemas.microsoft.com/office/drawing/2014/main" val="2752379826"/>
                  </a:ext>
                </a:extLst>
              </a:tr>
              <a:tr h="365760">
                <a:tc>
                  <a:txBody>
                    <a:bodyPr/>
                    <a:lstStyle/>
                    <a:p>
                      <a:pPr algn="l" fontAlgn="b"/>
                      <a:r>
                        <a:rPr lang="en-IE" sz="1400" b="1" i="0" u="none" strike="noStrike" dirty="0">
                          <a:solidFill>
                            <a:schemeClr val="bg1"/>
                          </a:solidFill>
                          <a:effectLst/>
                          <a:latin typeface="HelveticaNeueLT Std Lt Cn" panose="020B0406020202030204" charset="0"/>
                        </a:rPr>
                        <a:t>Other</a:t>
                      </a:r>
                    </a:p>
                  </a:txBody>
                  <a:tcPr marT="6350" marB="0" anchor="ctr">
                    <a:solidFill>
                      <a:srgbClr val="009D9C"/>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a:t>
                      </a:r>
                    </a:p>
                  </a:txBody>
                  <a:tcPr marT="6350" marB="0" anchor="ctr">
                    <a:solidFill>
                      <a:srgbClr val="009D9C">
                        <a:alpha val="20000"/>
                      </a:srgbClr>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1</a:t>
                      </a:r>
                    </a:p>
                  </a:txBody>
                  <a:tcPr marL="6350" marR="6350" marT="6350" marB="0" anchor="ctr">
                    <a:solidFill>
                      <a:srgbClr val="009D9C">
                        <a:alpha val="20000"/>
                      </a:srgbClr>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2</a:t>
                      </a:r>
                    </a:p>
                  </a:txBody>
                  <a:tcPr marL="6350" marR="6350" marT="6350" marB="0" anchor="ctr">
                    <a:solidFill>
                      <a:srgbClr val="009D9C">
                        <a:alpha val="20000"/>
                      </a:srgbClr>
                    </a:solidFill>
                  </a:tcPr>
                </a:tc>
                <a:tc>
                  <a:txBody>
                    <a:bodyPr/>
                    <a:lstStyle/>
                    <a:p>
                      <a:pPr algn="ctr">
                        <a:lnSpc>
                          <a:spcPct val="90000"/>
                        </a:lnSpc>
                      </a:pPr>
                      <a:r>
                        <a:rPr lang="en-IE" sz="1400" b="1" kern="1200" dirty="0">
                          <a:solidFill>
                            <a:schemeClr val="bg1">
                              <a:lumMod val="50000"/>
                            </a:schemeClr>
                          </a:solidFill>
                          <a:latin typeface="HelveticaNeueLT Std Lt Cn" panose="020B0406020202030204" charset="0"/>
                          <a:ea typeface="+mn-ea"/>
                          <a:cs typeface="+mn-cs"/>
                        </a:rPr>
                        <a:t>1</a:t>
                      </a:r>
                    </a:p>
                  </a:txBody>
                  <a:tcPr marT="0" marB="0" anchor="ctr">
                    <a:solidFill>
                      <a:srgbClr val="009D9C">
                        <a:alpha val="20000"/>
                      </a:srgbClr>
                    </a:solidFill>
                  </a:tcPr>
                </a:tc>
                <a:extLst>
                  <a:ext uri="{0D108BD9-81ED-4DB2-BD59-A6C34878D82A}">
                    <a16:rowId xmlns:a16="http://schemas.microsoft.com/office/drawing/2014/main" val="2303739955"/>
                  </a:ext>
                </a:extLst>
              </a:tr>
              <a:tr h="365760">
                <a:tc>
                  <a:txBody>
                    <a:bodyPr/>
                    <a:lstStyle/>
                    <a:p>
                      <a:pPr algn="l" fontAlgn="b"/>
                      <a:r>
                        <a:rPr lang="en-IE" sz="1400" b="1" i="0" u="none" strike="noStrike" dirty="0">
                          <a:solidFill>
                            <a:schemeClr val="bg1"/>
                          </a:solidFill>
                          <a:effectLst/>
                          <a:latin typeface="HelveticaNeueLT Std Lt Cn" panose="020B0406020202030204" charset="0"/>
                        </a:rPr>
                        <a:t>Don’t know</a:t>
                      </a:r>
                    </a:p>
                  </a:txBody>
                  <a:tcPr marT="6350" marB="0" anchor="ctr">
                    <a:solidFill>
                      <a:srgbClr val="009D9C"/>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3</a:t>
                      </a:r>
                    </a:p>
                  </a:txBody>
                  <a:tcPr marT="6350" marB="0" anchor="ctr">
                    <a:solidFill>
                      <a:srgbClr val="009D9C">
                        <a:alpha val="40000"/>
                      </a:srgbClr>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1</a:t>
                      </a:r>
                    </a:p>
                  </a:txBody>
                  <a:tcPr marL="6350" marR="6350" marT="6350" marB="0" anchor="ctr">
                    <a:solidFill>
                      <a:srgbClr val="009D9C">
                        <a:alpha val="40000"/>
                      </a:srgbClr>
                    </a:solidFill>
                  </a:tcPr>
                </a:tc>
                <a:tc>
                  <a:txBody>
                    <a:bodyPr/>
                    <a:lstStyle/>
                    <a:p>
                      <a:pPr algn="ctr" fontAlgn="b"/>
                      <a:r>
                        <a:rPr lang="en-IE" sz="1400" b="1" kern="1200" dirty="0">
                          <a:solidFill>
                            <a:schemeClr val="bg1">
                              <a:lumMod val="50000"/>
                            </a:schemeClr>
                          </a:solidFill>
                          <a:latin typeface="HelveticaNeueLT Std Lt Cn" panose="020B0406020202030204" charset="0"/>
                          <a:ea typeface="+mn-ea"/>
                          <a:cs typeface="+mn-cs"/>
                        </a:rPr>
                        <a:t>3</a:t>
                      </a:r>
                    </a:p>
                  </a:txBody>
                  <a:tcPr marL="6350" marR="6350" marT="6350" marB="0" anchor="ctr">
                    <a:solidFill>
                      <a:srgbClr val="009D9C">
                        <a:alpha val="40000"/>
                      </a:srgbClr>
                    </a:solidFill>
                  </a:tcPr>
                </a:tc>
                <a:tc>
                  <a:txBody>
                    <a:bodyPr/>
                    <a:lstStyle/>
                    <a:p>
                      <a:pPr algn="ctr">
                        <a:lnSpc>
                          <a:spcPct val="90000"/>
                        </a:lnSpc>
                      </a:pPr>
                      <a:r>
                        <a:rPr lang="en-IE" sz="1400" b="1" kern="1200" dirty="0">
                          <a:solidFill>
                            <a:schemeClr val="bg1">
                              <a:lumMod val="50000"/>
                            </a:schemeClr>
                          </a:solidFill>
                          <a:latin typeface="HelveticaNeueLT Std Lt Cn" panose="020B0406020202030204" charset="0"/>
                          <a:ea typeface="+mn-ea"/>
                          <a:cs typeface="+mn-cs"/>
                        </a:rPr>
                        <a:t>1</a:t>
                      </a:r>
                    </a:p>
                  </a:txBody>
                  <a:tcPr marT="0" marB="0" anchor="ctr">
                    <a:solidFill>
                      <a:srgbClr val="009D9C">
                        <a:alpha val="40000"/>
                      </a:srgbClr>
                    </a:solidFill>
                  </a:tcPr>
                </a:tc>
                <a:extLst>
                  <a:ext uri="{0D108BD9-81ED-4DB2-BD59-A6C34878D82A}">
                    <a16:rowId xmlns:a16="http://schemas.microsoft.com/office/drawing/2014/main" val="8528094"/>
                  </a:ext>
                </a:extLst>
              </a:tr>
            </a:tbl>
          </a:graphicData>
        </a:graphic>
      </p:graphicFrame>
      <p:sp>
        <p:nvSpPr>
          <p:cNvPr id="15" name="TextBox 14">
            <a:extLst>
              <a:ext uri="{FF2B5EF4-FFF2-40B4-BE49-F238E27FC236}">
                <a16:creationId xmlns:a16="http://schemas.microsoft.com/office/drawing/2014/main" id="{F865804C-A190-4F1B-AF95-ED450B618DA5}"/>
              </a:ext>
            </a:extLst>
          </p:cNvPr>
          <p:cNvSpPr txBox="1"/>
          <p:nvPr/>
        </p:nvSpPr>
        <p:spPr>
          <a:xfrm>
            <a:off x="8839200" y="5861399"/>
            <a:ext cx="2786743" cy="164212"/>
          </a:xfrm>
          <a:prstGeom prst="rect">
            <a:avLst/>
          </a:prstGeom>
        </p:spPr>
        <p:txBody>
          <a:bodyPr vert="horz" wrap="square" lIns="0" tIns="0" rIns="0" bIns="0" rtlCol="0">
            <a:spAutoFit/>
          </a:bodyPr>
          <a:lstStyle/>
          <a:p>
            <a:pPr marL="6351" algn="r"/>
            <a:r>
              <a:rPr lang="en-IE" sz="1067" i="1" dirty="0">
                <a:solidFill>
                  <a:schemeClr val="bg1">
                    <a:lumMod val="50000"/>
                  </a:schemeClr>
                </a:solidFill>
              </a:rPr>
              <a:t>*Caution: Small Base Size</a:t>
            </a:r>
          </a:p>
        </p:txBody>
      </p:sp>
      <p:sp>
        <p:nvSpPr>
          <p:cNvPr id="17" name="Slide Number Placeholder 3">
            <a:extLst>
              <a:ext uri="{FF2B5EF4-FFF2-40B4-BE49-F238E27FC236}">
                <a16:creationId xmlns:a16="http://schemas.microsoft.com/office/drawing/2014/main" id="{952651C4-192B-4E79-A1DC-C7C4EEAE893D}"/>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47</a:t>
            </a:fld>
            <a:r>
              <a:rPr lang="en-GB" dirty="0"/>
              <a:t> ‒ </a:t>
            </a:r>
          </a:p>
        </p:txBody>
      </p:sp>
    </p:spTree>
    <p:extLst>
      <p:ext uri="{BB962C8B-B14F-4D97-AF65-F5344CB8AC3E}">
        <p14:creationId xmlns:p14="http://schemas.microsoft.com/office/powerpoint/2010/main" val="103533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276E210-64FE-4103-90EF-4071E3B3108F}"/>
              </a:ext>
            </a:extLst>
          </p:cNvPr>
          <p:cNvSpPr>
            <a:spLocks noGrp="1"/>
          </p:cNvSpPr>
          <p:nvPr>
            <p:ph type="body" sz="quarter" idx="17"/>
          </p:nvPr>
        </p:nvSpPr>
        <p:spPr>
          <a:xfrm>
            <a:off x="506896" y="5909846"/>
            <a:ext cx="8686800" cy="338554"/>
          </a:xfrm>
        </p:spPr>
        <p:txBody>
          <a:bodyPr/>
          <a:lstStyle/>
          <a:p>
            <a:r>
              <a:rPr lang="en-IE" dirty="0"/>
              <a:t>Q.64	And how have you gone about reducing your consumption of (insert drink from Q.63)? </a:t>
            </a:r>
          </a:p>
          <a:p>
            <a:r>
              <a:rPr lang="en-IE" dirty="0"/>
              <a:t>Base:	All respondents who have reduced consumption</a:t>
            </a:r>
          </a:p>
        </p:txBody>
      </p:sp>
      <p:sp>
        <p:nvSpPr>
          <p:cNvPr id="9" name="Title 8">
            <a:extLst>
              <a:ext uri="{FF2B5EF4-FFF2-40B4-BE49-F238E27FC236}">
                <a16:creationId xmlns:a16="http://schemas.microsoft.com/office/drawing/2014/main" id="{0B1AAE2A-8395-48C9-9557-EA5A24FC4D7D}"/>
              </a:ext>
            </a:extLst>
          </p:cNvPr>
          <p:cNvSpPr>
            <a:spLocks noGrp="1"/>
          </p:cNvSpPr>
          <p:nvPr>
            <p:ph type="title"/>
          </p:nvPr>
        </p:nvSpPr>
        <p:spPr>
          <a:xfrm>
            <a:off x="404786" y="304800"/>
            <a:ext cx="11711014" cy="466281"/>
          </a:xfrm>
        </p:spPr>
        <p:txBody>
          <a:bodyPr/>
          <a:lstStyle/>
          <a:p>
            <a:r>
              <a:rPr lang="en-IE" sz="2700" dirty="0">
                <a:latin typeface="HelveticaNeueLT Std Lt Cn" panose="020B0406020202030204" charset="0"/>
              </a:rPr>
              <a:t>Ways in which consumption of drinks has been reduced – ROI/NI </a:t>
            </a:r>
          </a:p>
        </p:txBody>
      </p:sp>
      <p:sp>
        <p:nvSpPr>
          <p:cNvPr id="11" name="Text Placeholder 10">
            <a:extLst>
              <a:ext uri="{FF2B5EF4-FFF2-40B4-BE49-F238E27FC236}">
                <a16:creationId xmlns:a16="http://schemas.microsoft.com/office/drawing/2014/main" id="{079EA4BC-0F34-4EC9-AB1D-52EEC1D23D7C}"/>
              </a:ext>
            </a:extLst>
          </p:cNvPr>
          <p:cNvSpPr>
            <a:spLocks noGrp="1"/>
          </p:cNvSpPr>
          <p:nvPr>
            <p:ph type="body" sz="quarter" idx="15"/>
          </p:nvPr>
        </p:nvSpPr>
        <p:spPr>
          <a:xfrm>
            <a:off x="404787" y="786784"/>
            <a:ext cx="11345253" cy="737216"/>
          </a:xfrm>
        </p:spPr>
        <p:txBody>
          <a:bodyPr wrap="square">
            <a:noAutofit/>
          </a:bodyPr>
          <a:lstStyle/>
          <a:p>
            <a:r>
              <a:rPr lang="en-US" dirty="0">
                <a:latin typeface="HelveticaNeueLT Std Lt Cn" panose="020B0406020202030204" charset="0"/>
              </a:rPr>
              <a:t>Similar to IOI, the top method of reducing consumption was just to drink less of it, this was higher in NI vs ROI </a:t>
            </a:r>
            <a:endParaRPr lang="en-IE" dirty="0">
              <a:latin typeface="HelveticaNeueLT Std Lt Cn" panose="020B0406020202030204" charset="0"/>
            </a:endParaRPr>
          </a:p>
        </p:txBody>
      </p:sp>
      <p:graphicFrame>
        <p:nvGraphicFramePr>
          <p:cNvPr id="14" name="Table 13">
            <a:extLst>
              <a:ext uri="{FF2B5EF4-FFF2-40B4-BE49-F238E27FC236}">
                <a16:creationId xmlns:a16="http://schemas.microsoft.com/office/drawing/2014/main" id="{73CB4468-BA0B-4597-ACE9-42D4763A2534}"/>
              </a:ext>
            </a:extLst>
          </p:cNvPr>
          <p:cNvGraphicFramePr>
            <a:graphicFrameLocks noGrp="1"/>
          </p:cNvGraphicFramePr>
          <p:nvPr>
            <p:extLst>
              <p:ext uri="{D42A27DB-BD31-4B8C-83A1-F6EECF244321}">
                <p14:modId xmlns:p14="http://schemas.microsoft.com/office/powerpoint/2010/main" val="2821922019"/>
              </p:ext>
            </p:extLst>
          </p:nvPr>
        </p:nvGraphicFramePr>
        <p:xfrm>
          <a:off x="441960" y="1524000"/>
          <a:ext cx="11308080" cy="4083073"/>
        </p:xfrm>
        <a:graphic>
          <a:graphicData uri="http://schemas.openxmlformats.org/drawingml/2006/table">
            <a:tbl>
              <a:tblPr firstRow="1" bandRow="1">
                <a:tableStyleId>{5C22544A-7EE6-4342-B048-85BDC9FD1C3A}</a:tableStyleId>
              </a:tblPr>
              <a:tblGrid>
                <a:gridCol w="3992880">
                  <a:extLst>
                    <a:ext uri="{9D8B030D-6E8A-4147-A177-3AD203B41FA5}">
                      <a16:colId xmlns:a16="http://schemas.microsoft.com/office/drawing/2014/main" val="1761372298"/>
                    </a:ext>
                  </a:extLst>
                </a:gridCol>
                <a:gridCol w="914400">
                  <a:extLst>
                    <a:ext uri="{9D8B030D-6E8A-4147-A177-3AD203B41FA5}">
                      <a16:colId xmlns:a16="http://schemas.microsoft.com/office/drawing/2014/main" val="1091456882"/>
                    </a:ext>
                  </a:extLst>
                </a:gridCol>
                <a:gridCol w="914400">
                  <a:extLst>
                    <a:ext uri="{9D8B030D-6E8A-4147-A177-3AD203B41FA5}">
                      <a16:colId xmlns:a16="http://schemas.microsoft.com/office/drawing/2014/main" val="453805311"/>
                    </a:ext>
                  </a:extLst>
                </a:gridCol>
                <a:gridCol w="914400">
                  <a:extLst>
                    <a:ext uri="{9D8B030D-6E8A-4147-A177-3AD203B41FA5}">
                      <a16:colId xmlns:a16="http://schemas.microsoft.com/office/drawing/2014/main" val="1158304533"/>
                    </a:ext>
                  </a:extLst>
                </a:gridCol>
                <a:gridCol w="914400">
                  <a:extLst>
                    <a:ext uri="{9D8B030D-6E8A-4147-A177-3AD203B41FA5}">
                      <a16:colId xmlns:a16="http://schemas.microsoft.com/office/drawing/2014/main" val="3856785286"/>
                    </a:ext>
                  </a:extLst>
                </a:gridCol>
                <a:gridCol w="914400">
                  <a:extLst>
                    <a:ext uri="{9D8B030D-6E8A-4147-A177-3AD203B41FA5}">
                      <a16:colId xmlns:a16="http://schemas.microsoft.com/office/drawing/2014/main" val="1743056428"/>
                    </a:ext>
                  </a:extLst>
                </a:gridCol>
                <a:gridCol w="914400">
                  <a:extLst>
                    <a:ext uri="{9D8B030D-6E8A-4147-A177-3AD203B41FA5}">
                      <a16:colId xmlns:a16="http://schemas.microsoft.com/office/drawing/2014/main" val="3679654227"/>
                    </a:ext>
                  </a:extLst>
                </a:gridCol>
                <a:gridCol w="914400">
                  <a:extLst>
                    <a:ext uri="{9D8B030D-6E8A-4147-A177-3AD203B41FA5}">
                      <a16:colId xmlns:a16="http://schemas.microsoft.com/office/drawing/2014/main" val="709451516"/>
                    </a:ext>
                  </a:extLst>
                </a:gridCol>
                <a:gridCol w="914400">
                  <a:extLst>
                    <a:ext uri="{9D8B030D-6E8A-4147-A177-3AD203B41FA5}">
                      <a16:colId xmlns:a16="http://schemas.microsoft.com/office/drawing/2014/main" val="3484119413"/>
                    </a:ext>
                  </a:extLst>
                </a:gridCol>
              </a:tblGrid>
              <a:tr h="790273">
                <a:tc>
                  <a:txBody>
                    <a:bodyPr/>
                    <a:lstStyle/>
                    <a:p>
                      <a:pPr>
                        <a:lnSpc>
                          <a:spcPct val="100000"/>
                        </a:lnSpc>
                      </a:pPr>
                      <a:endParaRPr lang="en-IE" sz="1400" b="1" dirty="0">
                        <a:solidFill>
                          <a:schemeClr val="bg1"/>
                        </a:solidFill>
                        <a:latin typeface="HelveticaNeueLT Std Lt Cn" panose="020B0406020202030204" charset="0"/>
                      </a:endParaRPr>
                    </a:p>
                  </a:txBody>
                  <a:tcPr marT="0" marB="0" anchor="ctr">
                    <a:lnB w="12700" cap="flat" cmpd="sng" algn="ctr">
                      <a:noFill/>
                      <a:prstDash val="solid"/>
                      <a:round/>
                      <a:headEnd type="none" w="med" len="med"/>
                      <a:tailEnd type="none" w="med" len="med"/>
                    </a:lnB>
                    <a:solidFill>
                      <a:srgbClr val="009D9C"/>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200" kern="1200" dirty="0">
                          <a:effectLst/>
                          <a:latin typeface="HelveticaNeueLT Std Lt Cn" panose="020B0406020202030204" charset="0"/>
                        </a:rPr>
                        <a:t>Fizzy drinks (e.g. Coke, 7up, Fanta)</a:t>
                      </a:r>
                      <a:endParaRPr lang="en-IE" sz="1200" b="1" kern="120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ctr">
                    <a:lnB w="12700" cap="flat" cmpd="sng" algn="ctr">
                      <a:solidFill>
                        <a:schemeClr val="bg1"/>
                      </a:solidFill>
                      <a:prstDash val="solid"/>
                      <a:round/>
                      <a:headEnd type="none" w="med" len="med"/>
                      <a:tailEnd type="none" w="med" len="med"/>
                    </a:lnB>
                    <a:solidFill>
                      <a:srgbClr val="009D9C"/>
                    </a:solidFill>
                  </a:tcPr>
                </a:tc>
                <a:tc hMerge="1">
                  <a:txBody>
                    <a:bodyPr/>
                    <a:lstStyle/>
                    <a:p>
                      <a:endParaRPr lang="en-IE"/>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200" kern="1200" dirty="0">
                          <a:effectLst/>
                          <a:latin typeface="HelveticaNeueLT Std Lt Cn" panose="020B0406020202030204" charset="0"/>
                        </a:rPr>
                        <a:t>Cordial/Squash </a:t>
                      </a:r>
                    </a:p>
                    <a:p>
                      <a:pPr marL="0" marR="0" lvl="0" indent="0" algn="ctr" defTabSz="914400" rtl="0" eaLnBrk="1" fontAlgn="auto" latinLnBrk="0" hangingPunct="1">
                        <a:lnSpc>
                          <a:spcPct val="100000"/>
                        </a:lnSpc>
                        <a:spcBef>
                          <a:spcPts val="0"/>
                        </a:spcBef>
                        <a:spcAft>
                          <a:spcPts val="0"/>
                        </a:spcAft>
                        <a:buClrTx/>
                        <a:buSzTx/>
                        <a:buFontTx/>
                        <a:buNone/>
                        <a:tabLst/>
                        <a:defRPr/>
                      </a:pPr>
                      <a:r>
                        <a:rPr lang="en-IE" sz="1200" kern="1200" dirty="0">
                          <a:effectLst/>
                          <a:latin typeface="HelveticaNeueLT Std Lt Cn" panose="020B0406020202030204" charset="0"/>
                        </a:rPr>
                        <a:t>(e.g. </a:t>
                      </a:r>
                      <a:r>
                        <a:rPr lang="en-IE" sz="1200" kern="1200" dirty="0" err="1">
                          <a:effectLst/>
                          <a:latin typeface="HelveticaNeueLT Std Lt Cn" panose="020B0406020202030204" charset="0"/>
                        </a:rPr>
                        <a:t>MiWadi</a:t>
                      </a:r>
                      <a:r>
                        <a:rPr lang="en-IE" sz="1200" kern="1200" dirty="0">
                          <a:effectLst/>
                          <a:latin typeface="HelveticaNeueLT Std Lt Cn" panose="020B0406020202030204" charset="0"/>
                        </a:rPr>
                        <a:t>, Robinsons, Ribena)</a:t>
                      </a:r>
                      <a:endParaRPr lang="en-IE" sz="1200" b="1" kern="1200" dirty="0">
                        <a:solidFill>
                          <a:schemeClr val="bg1"/>
                        </a:solidFill>
                        <a:effectLst/>
                        <a:latin typeface="HelveticaNeueLT Std Lt Cn" panose="020B0406020202030204" charset="0"/>
                      </a:endParaRPr>
                    </a:p>
                  </a:txBody>
                  <a:tcPr marT="0" marB="0" anchor="ctr">
                    <a:lnB w="12700" cap="flat" cmpd="sng" algn="ctr">
                      <a:solidFill>
                        <a:schemeClr val="bg1"/>
                      </a:solidFill>
                      <a:prstDash val="solid"/>
                      <a:round/>
                      <a:headEnd type="none" w="med" len="med"/>
                      <a:tailEnd type="none" w="med" len="med"/>
                    </a:lnB>
                    <a:solidFill>
                      <a:srgbClr val="009D9C"/>
                    </a:solidFill>
                  </a:tcPr>
                </a:tc>
                <a:tc hMerge="1">
                  <a:txBody>
                    <a:bodyPr/>
                    <a:lstStyle/>
                    <a:p>
                      <a:endParaRPr lang="en-IE"/>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200" kern="1200" dirty="0">
                          <a:effectLst/>
                          <a:latin typeface="HelveticaNeueLT Std Lt Cn" panose="020B0406020202030204" charset="0"/>
                        </a:rPr>
                        <a:t>Fruit</a:t>
                      </a:r>
                    </a:p>
                    <a:p>
                      <a:pPr marL="0" marR="0" lvl="0" indent="0" algn="ctr" defTabSz="914400" rtl="0" eaLnBrk="1" fontAlgn="auto" latinLnBrk="0" hangingPunct="1">
                        <a:lnSpc>
                          <a:spcPct val="100000"/>
                        </a:lnSpc>
                        <a:spcBef>
                          <a:spcPts val="0"/>
                        </a:spcBef>
                        <a:spcAft>
                          <a:spcPts val="0"/>
                        </a:spcAft>
                        <a:buClrTx/>
                        <a:buSzTx/>
                        <a:buFontTx/>
                        <a:buNone/>
                        <a:tabLst/>
                        <a:defRPr/>
                      </a:pPr>
                      <a:r>
                        <a:rPr lang="en-IE" sz="1200" kern="1200" dirty="0">
                          <a:effectLst/>
                          <a:latin typeface="HelveticaNeueLT Std Lt Cn" panose="020B0406020202030204" charset="0"/>
                        </a:rPr>
                        <a:t> Juices</a:t>
                      </a:r>
                      <a:endParaRPr lang="en-IE" sz="1200" b="1" kern="1200" dirty="0">
                        <a:solidFill>
                          <a:schemeClr val="bg1"/>
                        </a:solidFill>
                        <a:effectLst/>
                        <a:latin typeface="HelveticaNeueLT Std Lt Cn" panose="020B0406020202030204" charset="0"/>
                      </a:endParaRPr>
                    </a:p>
                  </a:txBody>
                  <a:tcPr marT="0" marB="0" anchor="ctr">
                    <a:lnB w="12700" cap="flat" cmpd="sng" algn="ctr">
                      <a:solidFill>
                        <a:schemeClr val="bg1"/>
                      </a:solidFill>
                      <a:prstDash val="solid"/>
                      <a:round/>
                      <a:headEnd type="none" w="med" len="med"/>
                      <a:tailEnd type="none" w="med" len="med"/>
                    </a:lnB>
                    <a:solidFill>
                      <a:srgbClr val="009D9C"/>
                    </a:solidFill>
                  </a:tcPr>
                </a:tc>
                <a:tc hMerge="1">
                  <a:txBody>
                    <a:bodyPr/>
                    <a:lstStyle/>
                    <a:p>
                      <a:endParaRPr lang="en-IE"/>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200" kern="1200" dirty="0">
                          <a:effectLst/>
                          <a:latin typeface="HelveticaNeueLT Std Lt Cn" panose="020B0406020202030204" charset="0"/>
                        </a:rPr>
                        <a:t>Energy or Sports Drinks (e.g. Lucozade, Powerade, Gatorade, Red Bull, Monster)</a:t>
                      </a:r>
                      <a:endParaRPr lang="en-IE" sz="1200" b="1" kern="1200" dirty="0">
                        <a:solidFill>
                          <a:schemeClr val="bg1"/>
                        </a:solidFill>
                        <a:effectLst/>
                        <a:latin typeface="HelveticaNeueLT Std Lt Cn" panose="020B0406020202030204" charset="0"/>
                      </a:endParaRPr>
                    </a:p>
                  </a:txBody>
                  <a:tcPr marT="0" marB="0" anchor="ctr">
                    <a:lnB w="12700" cap="flat" cmpd="sng" algn="ctr">
                      <a:solidFill>
                        <a:schemeClr val="bg1"/>
                      </a:solidFill>
                      <a:prstDash val="solid"/>
                      <a:round/>
                      <a:headEnd type="none" w="med" len="med"/>
                      <a:tailEnd type="none" w="med" len="med"/>
                    </a:lnB>
                    <a:solidFill>
                      <a:srgbClr val="009D9C"/>
                    </a:solidFill>
                  </a:tcPr>
                </a:tc>
                <a:tc hMerge="1">
                  <a:txBody>
                    <a:bodyPr/>
                    <a:lstStyle/>
                    <a:p>
                      <a:endParaRPr lang="en-IE"/>
                    </a:p>
                  </a:txBody>
                  <a:tcPr/>
                </a:tc>
                <a:extLst>
                  <a:ext uri="{0D108BD9-81ED-4DB2-BD59-A6C34878D82A}">
                    <a16:rowId xmlns:a16="http://schemas.microsoft.com/office/drawing/2014/main" val="2362487610"/>
                  </a:ext>
                </a:extLst>
              </a:tr>
              <a:tr h="329280">
                <a:tc>
                  <a:txBody>
                    <a:bodyPr/>
                    <a:lstStyle/>
                    <a:p>
                      <a:pPr>
                        <a:lnSpc>
                          <a:spcPct val="100000"/>
                        </a:lnSpc>
                      </a:pPr>
                      <a:endParaRPr lang="en-IE" sz="1200" b="1" kern="1200" dirty="0">
                        <a:solidFill>
                          <a:schemeClr val="bg1"/>
                        </a:solidFill>
                        <a:effectLst/>
                        <a:latin typeface="HelveticaNeueLT Std Lt Cn" panose="020B0406020202030204" charset="0"/>
                        <a:ea typeface="+mn-ea"/>
                        <a:cs typeface="+mn-cs"/>
                      </a:endParaRPr>
                    </a:p>
                  </a:txBody>
                  <a:tcPr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9D9C"/>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en-IE" sz="1200" b="1" kern="1200" noProof="0" dirty="0">
                          <a:solidFill>
                            <a:schemeClr val="lt1"/>
                          </a:solidFill>
                          <a:effectLst/>
                          <a:latin typeface="HelveticaNeueLT Std Lt Cn" panose="020B0406020202030204" charset="0"/>
                          <a:ea typeface="+mn-ea"/>
                          <a:cs typeface="+mn-cs"/>
                        </a:rPr>
                        <a:t>(115)</a:t>
                      </a:r>
                    </a:p>
                  </a:txBody>
                  <a:tcPr marT="60960" marB="6096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D9C"/>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en-IE" sz="1200" b="1" kern="1200" noProof="0" dirty="0">
                          <a:solidFill>
                            <a:schemeClr val="lt1"/>
                          </a:solidFill>
                          <a:effectLst/>
                          <a:latin typeface="HelveticaNeueLT Std Lt Cn" panose="020B0406020202030204" charset="0"/>
                          <a:ea typeface="+mn-ea"/>
                          <a:cs typeface="+mn-cs"/>
                        </a:rPr>
                        <a:t>(62)</a:t>
                      </a:r>
                    </a:p>
                  </a:txBody>
                  <a:tcPr marT="60960" marB="6096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D9C"/>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en-US" sz="1200" b="1" kern="1200" noProof="0" dirty="0">
                          <a:solidFill>
                            <a:schemeClr val="lt1"/>
                          </a:solidFill>
                          <a:effectLst/>
                          <a:latin typeface="HelveticaNeueLT Std Lt Cn" panose="020B0406020202030204" charset="0"/>
                          <a:ea typeface="+mn-ea"/>
                          <a:cs typeface="+mn-cs"/>
                        </a:rPr>
                        <a:t>(73)</a:t>
                      </a:r>
                      <a:endParaRPr lang="en-IE" sz="1200" b="1" kern="1200" noProof="0" dirty="0">
                        <a:solidFill>
                          <a:schemeClr val="lt1"/>
                        </a:solidFill>
                        <a:effectLst/>
                        <a:latin typeface="HelveticaNeueLT Std Lt Cn" panose="020B0406020202030204" charset="0"/>
                        <a:ea typeface="+mn-ea"/>
                        <a:cs typeface="+mn-cs"/>
                      </a:endParaRPr>
                    </a:p>
                  </a:txBody>
                  <a:tcPr marT="60960" marB="6096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D9C"/>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en-IE" sz="1200" b="1" kern="1200" noProof="0" dirty="0">
                          <a:solidFill>
                            <a:schemeClr val="lt1"/>
                          </a:solidFill>
                          <a:effectLst/>
                          <a:latin typeface="HelveticaNeueLT Std Lt Cn" panose="020B0406020202030204" charset="0"/>
                          <a:ea typeface="+mn-ea"/>
                          <a:cs typeface="+mn-cs"/>
                        </a:rPr>
                        <a:t>(27*)</a:t>
                      </a:r>
                    </a:p>
                  </a:txBody>
                  <a:tcPr marT="60960" marB="6096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D9C"/>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en-US" sz="1200" b="1" kern="1200" noProof="0" dirty="0">
                          <a:solidFill>
                            <a:schemeClr val="lt1"/>
                          </a:solidFill>
                          <a:effectLst/>
                          <a:latin typeface="HelveticaNeueLT Std Lt Cn" panose="020B0406020202030204" charset="0"/>
                          <a:ea typeface="+mn-ea"/>
                          <a:cs typeface="+mn-cs"/>
                        </a:rPr>
                        <a:t>(74)</a:t>
                      </a:r>
                      <a:endParaRPr lang="en-IE" sz="1200" b="1" kern="1200" noProof="0" dirty="0">
                        <a:solidFill>
                          <a:schemeClr val="lt1"/>
                        </a:solidFill>
                        <a:effectLst/>
                        <a:latin typeface="HelveticaNeueLT Std Lt Cn" panose="020B0406020202030204" charset="0"/>
                        <a:ea typeface="+mn-ea"/>
                        <a:cs typeface="+mn-cs"/>
                      </a:endParaRPr>
                    </a:p>
                  </a:txBody>
                  <a:tcPr marT="60960" marB="6096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D9C"/>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en-IE" sz="1200" b="1" kern="1200" noProof="0" dirty="0">
                          <a:solidFill>
                            <a:schemeClr val="lt1"/>
                          </a:solidFill>
                          <a:effectLst/>
                          <a:latin typeface="HelveticaNeueLT Std Lt Cn" panose="020B0406020202030204" charset="0"/>
                          <a:ea typeface="+mn-ea"/>
                          <a:cs typeface="+mn-cs"/>
                        </a:rPr>
                        <a:t>(36*)</a:t>
                      </a:r>
                    </a:p>
                  </a:txBody>
                  <a:tcPr marT="60960" marB="6096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D9C"/>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en-US" sz="1200" b="1" kern="1200" noProof="0" dirty="0">
                          <a:solidFill>
                            <a:schemeClr val="lt1"/>
                          </a:solidFill>
                          <a:effectLst/>
                          <a:latin typeface="HelveticaNeueLT Std Lt Cn" panose="020B0406020202030204" charset="0"/>
                          <a:ea typeface="+mn-ea"/>
                          <a:cs typeface="+mn-cs"/>
                        </a:rPr>
                        <a:t>(64)</a:t>
                      </a:r>
                      <a:endParaRPr lang="en-IE" sz="1200" b="1" kern="1200" noProof="0" dirty="0">
                        <a:solidFill>
                          <a:schemeClr val="lt1"/>
                        </a:solidFill>
                        <a:effectLst/>
                        <a:latin typeface="HelveticaNeueLT Std Lt Cn" panose="020B0406020202030204" charset="0"/>
                        <a:ea typeface="+mn-ea"/>
                        <a:cs typeface="+mn-cs"/>
                      </a:endParaRPr>
                    </a:p>
                  </a:txBody>
                  <a:tcPr marT="60960" marB="6096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D9C"/>
                    </a:solidFill>
                  </a:tcPr>
                </a:tc>
                <a:tc>
                  <a:txBody>
                    <a:bodyPr/>
                    <a:lstStyle/>
                    <a:p>
                      <a:pPr marL="0" marR="0" lvl="0" indent="0" algn="ctr" defTabSz="924282" rtl="0" eaLnBrk="1" fontAlgn="auto" latinLnBrk="0" hangingPunct="1">
                        <a:lnSpc>
                          <a:spcPct val="100000"/>
                        </a:lnSpc>
                        <a:spcBef>
                          <a:spcPts val="0"/>
                        </a:spcBef>
                        <a:spcAft>
                          <a:spcPts val="0"/>
                        </a:spcAft>
                        <a:buClrTx/>
                        <a:buSzTx/>
                        <a:buFontTx/>
                        <a:buNone/>
                        <a:tabLst/>
                        <a:defRPr/>
                      </a:pPr>
                      <a:r>
                        <a:rPr lang="en-IE" sz="1200" b="1" kern="1200" noProof="0" dirty="0">
                          <a:solidFill>
                            <a:schemeClr val="lt1"/>
                          </a:solidFill>
                          <a:effectLst/>
                          <a:latin typeface="HelveticaNeueLT Std Lt Cn" panose="020B0406020202030204" charset="0"/>
                          <a:ea typeface="+mn-ea"/>
                          <a:cs typeface="+mn-cs"/>
                        </a:rPr>
                        <a:t>(30*)</a:t>
                      </a:r>
                    </a:p>
                  </a:txBody>
                  <a:tcPr marT="60960" marB="60960" anchor="b">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D9C"/>
                    </a:solidFill>
                  </a:tcPr>
                </a:tc>
                <a:extLst>
                  <a:ext uri="{0D108BD9-81ED-4DB2-BD59-A6C34878D82A}">
                    <a16:rowId xmlns:a16="http://schemas.microsoft.com/office/drawing/2014/main" val="1842621530"/>
                  </a:ext>
                </a:extLst>
              </a:tr>
              <a:tr h="197568">
                <a:tc>
                  <a:txBody>
                    <a:bodyPr/>
                    <a:lstStyle/>
                    <a:p>
                      <a:pPr>
                        <a:lnSpc>
                          <a:spcPct val="100000"/>
                        </a:lnSpc>
                      </a:pPr>
                      <a:endParaRPr lang="en-IE" sz="1200" b="1" kern="1200" dirty="0">
                        <a:solidFill>
                          <a:schemeClr val="bg1"/>
                        </a:solidFill>
                        <a:effectLst/>
                        <a:latin typeface="HelveticaNeueLT Std Lt Cn" panose="020B0406020202030204" charset="0"/>
                        <a:ea typeface="+mn-ea"/>
                        <a:cs typeface="+mn-cs"/>
                      </a:endParaRPr>
                    </a:p>
                  </a:txBody>
                  <a:tcPr marT="0" marB="0">
                    <a:lnT w="12700" cap="flat" cmpd="sng" algn="ctr">
                      <a:noFill/>
                      <a:prstDash val="solid"/>
                      <a:round/>
                      <a:headEnd type="none" w="med" len="med"/>
                      <a:tailEnd type="none" w="med" len="med"/>
                    </a:lnT>
                    <a:solidFill>
                      <a:srgbClr val="009D9C"/>
                    </a:solidFill>
                  </a:tcPr>
                </a:tc>
                <a:tc gridSpan="2">
                  <a:txBody>
                    <a:bodyPr/>
                    <a:lstStyle/>
                    <a:p>
                      <a:pPr algn="ctr">
                        <a:lnSpc>
                          <a:spcPct val="100000"/>
                        </a:lnSpc>
                      </a:pPr>
                      <a:r>
                        <a:rPr lang="en-IE" sz="1200" b="1" kern="1200" dirty="0">
                          <a:solidFill>
                            <a:schemeClr val="lt1"/>
                          </a:solidFill>
                          <a:effectLst/>
                          <a:latin typeface="HelveticaNeueLT Std Lt Cn" panose="020B0406020202030204" charset="0"/>
                          <a:ea typeface="+mn-ea"/>
                          <a:cs typeface="+mn-cs"/>
                        </a:rPr>
                        <a:t>%</a:t>
                      </a:r>
                    </a:p>
                  </a:txBody>
                  <a:tcPr marT="0" marB="0" anchor="b">
                    <a:lnT w="12700" cap="flat" cmpd="sng" algn="ctr">
                      <a:solidFill>
                        <a:schemeClr val="bg1"/>
                      </a:solidFill>
                      <a:prstDash val="solid"/>
                      <a:round/>
                      <a:headEnd type="none" w="med" len="med"/>
                      <a:tailEnd type="none" w="med" len="med"/>
                    </a:lnT>
                    <a:solidFill>
                      <a:srgbClr val="009D9C"/>
                    </a:solidFill>
                  </a:tcPr>
                </a:tc>
                <a:tc hMerge="1">
                  <a:txBody>
                    <a:bodyPr/>
                    <a:lstStyle/>
                    <a:p>
                      <a:endParaRPr lang="en-IE"/>
                    </a:p>
                  </a:txBody>
                  <a:tcPr/>
                </a:tc>
                <a:tc gridSpan="2">
                  <a:txBody>
                    <a:bodyPr/>
                    <a:lstStyle/>
                    <a:p>
                      <a:pPr algn="ctr">
                        <a:lnSpc>
                          <a:spcPct val="100000"/>
                        </a:lnSpc>
                      </a:pPr>
                      <a:r>
                        <a:rPr lang="en-IE" sz="1200" b="1" kern="1200" dirty="0">
                          <a:solidFill>
                            <a:schemeClr val="lt1"/>
                          </a:solidFill>
                          <a:effectLst/>
                          <a:latin typeface="HelveticaNeueLT Std Lt Cn" panose="020B0406020202030204" charset="0"/>
                          <a:ea typeface="+mn-ea"/>
                          <a:cs typeface="+mn-cs"/>
                        </a:rPr>
                        <a:t>%</a:t>
                      </a:r>
                    </a:p>
                  </a:txBody>
                  <a:tcPr marT="0" marB="0" anchor="b">
                    <a:lnT w="12700" cap="flat" cmpd="sng" algn="ctr">
                      <a:solidFill>
                        <a:schemeClr val="bg1"/>
                      </a:solidFill>
                      <a:prstDash val="solid"/>
                      <a:round/>
                      <a:headEnd type="none" w="med" len="med"/>
                      <a:tailEnd type="none" w="med" len="med"/>
                    </a:lnT>
                    <a:solidFill>
                      <a:srgbClr val="009D9C"/>
                    </a:solidFill>
                  </a:tcPr>
                </a:tc>
                <a:tc hMerge="1">
                  <a:txBody>
                    <a:bodyPr/>
                    <a:lstStyle/>
                    <a:p>
                      <a:endParaRPr lang="en-IE"/>
                    </a:p>
                  </a:txBody>
                  <a:tcPr/>
                </a:tc>
                <a:tc gridSpan="2">
                  <a:txBody>
                    <a:bodyPr/>
                    <a:lstStyle/>
                    <a:p>
                      <a:pPr algn="ctr">
                        <a:lnSpc>
                          <a:spcPct val="100000"/>
                        </a:lnSpc>
                      </a:pPr>
                      <a:r>
                        <a:rPr lang="en-IE" sz="1200" b="1" kern="1200" dirty="0">
                          <a:solidFill>
                            <a:schemeClr val="lt1"/>
                          </a:solidFill>
                          <a:effectLst/>
                          <a:latin typeface="HelveticaNeueLT Std Lt Cn" panose="020B0406020202030204" charset="0"/>
                          <a:ea typeface="+mn-ea"/>
                          <a:cs typeface="+mn-cs"/>
                        </a:rPr>
                        <a:t>%</a:t>
                      </a:r>
                    </a:p>
                  </a:txBody>
                  <a:tcPr marT="0" marB="0" anchor="b">
                    <a:lnT w="12700" cap="flat" cmpd="sng" algn="ctr">
                      <a:solidFill>
                        <a:schemeClr val="bg1"/>
                      </a:solidFill>
                      <a:prstDash val="solid"/>
                      <a:round/>
                      <a:headEnd type="none" w="med" len="med"/>
                      <a:tailEnd type="none" w="med" len="med"/>
                    </a:lnT>
                    <a:solidFill>
                      <a:srgbClr val="009D9C"/>
                    </a:solidFill>
                  </a:tcPr>
                </a:tc>
                <a:tc hMerge="1">
                  <a:txBody>
                    <a:bodyPr/>
                    <a:lstStyle/>
                    <a:p>
                      <a:endParaRPr lang="en-IE"/>
                    </a:p>
                  </a:txBody>
                  <a:tcPr/>
                </a:tc>
                <a:tc gridSpan="2">
                  <a:txBody>
                    <a:bodyPr/>
                    <a:lstStyle/>
                    <a:p>
                      <a:pPr algn="ctr">
                        <a:lnSpc>
                          <a:spcPct val="100000"/>
                        </a:lnSpc>
                      </a:pPr>
                      <a:r>
                        <a:rPr lang="en-IE" sz="1200" b="1" kern="1200" dirty="0">
                          <a:solidFill>
                            <a:schemeClr val="lt1"/>
                          </a:solidFill>
                          <a:effectLst/>
                          <a:latin typeface="HelveticaNeueLT Std Lt Cn" panose="020B0406020202030204" charset="0"/>
                          <a:ea typeface="+mn-ea"/>
                          <a:cs typeface="+mn-cs"/>
                        </a:rPr>
                        <a:t>%</a:t>
                      </a:r>
                    </a:p>
                  </a:txBody>
                  <a:tcPr marT="0" marB="0" anchor="b">
                    <a:lnT w="12700" cap="flat" cmpd="sng" algn="ctr">
                      <a:solidFill>
                        <a:schemeClr val="bg1"/>
                      </a:solidFill>
                      <a:prstDash val="solid"/>
                      <a:round/>
                      <a:headEnd type="none" w="med" len="med"/>
                      <a:tailEnd type="none" w="med" len="med"/>
                    </a:lnT>
                    <a:solidFill>
                      <a:srgbClr val="009D9C"/>
                    </a:solidFill>
                  </a:tcPr>
                </a:tc>
                <a:tc hMerge="1">
                  <a:txBody>
                    <a:bodyPr/>
                    <a:lstStyle/>
                    <a:p>
                      <a:endParaRPr lang="en-IE"/>
                    </a:p>
                  </a:txBody>
                  <a:tcPr/>
                </a:tc>
                <a:extLst>
                  <a:ext uri="{0D108BD9-81ED-4DB2-BD59-A6C34878D82A}">
                    <a16:rowId xmlns:a16="http://schemas.microsoft.com/office/drawing/2014/main" val="3941155005"/>
                  </a:ext>
                </a:extLst>
              </a:tr>
              <a:tr h="395136">
                <a:tc>
                  <a:txBody>
                    <a:bodyPr/>
                    <a:lstStyle/>
                    <a:p>
                      <a:pPr algn="l" fontAlgn="b"/>
                      <a:endParaRPr lang="en-IE" sz="1400" b="1" i="0" u="none" strike="noStrike" dirty="0">
                        <a:solidFill>
                          <a:schemeClr val="bg1"/>
                        </a:solidFill>
                        <a:effectLst/>
                        <a:latin typeface="HelveticaNeueLT Std Lt Cn" panose="020B0406020202030204" charset="0"/>
                      </a:endParaRPr>
                    </a:p>
                  </a:txBody>
                  <a:tcPr marT="6350" marB="0" anchor="ctr">
                    <a:solidFill>
                      <a:srgbClr val="009D9C"/>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ROI</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NI</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ROI</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NI</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ROI</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NI</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ROI</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NI</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extLst>
                  <a:ext uri="{0D108BD9-81ED-4DB2-BD59-A6C34878D82A}">
                    <a16:rowId xmlns:a16="http://schemas.microsoft.com/office/drawing/2014/main" val="3883922363"/>
                  </a:ext>
                </a:extLst>
              </a:tr>
              <a:tr h="395136">
                <a:tc>
                  <a:txBody>
                    <a:bodyPr/>
                    <a:lstStyle/>
                    <a:p>
                      <a:pPr algn="l" fontAlgn="b"/>
                      <a:r>
                        <a:rPr lang="en-IE" sz="1400" b="1" i="0" u="none" strike="noStrike" dirty="0">
                          <a:solidFill>
                            <a:schemeClr val="bg1"/>
                          </a:solidFill>
                          <a:effectLst/>
                          <a:latin typeface="HelveticaNeueLT Std Lt Cn" panose="020B0406020202030204" charset="0"/>
                        </a:rPr>
                        <a:t>I am just drinking less of it</a:t>
                      </a:r>
                    </a:p>
                  </a:txBody>
                  <a:tcPr marT="6350" marB="0" anchor="ctr">
                    <a:solidFill>
                      <a:srgbClr val="009D9C"/>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47</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71</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52</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63</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51</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64</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46</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40000"/>
                      </a:srgbClr>
                    </a:solidFill>
                  </a:tcPr>
                </a:tc>
                <a:tc>
                  <a:txBody>
                    <a:bodyPr/>
                    <a:lstStyle/>
                    <a:p>
                      <a:pPr algn="ctr">
                        <a:lnSpc>
                          <a:spcPct val="90000"/>
                        </a:lnSpc>
                      </a:pPr>
                      <a:r>
                        <a:rPr lang="en-US" sz="1400" b="1" kern="1200" dirty="0">
                          <a:solidFill>
                            <a:schemeClr val="bg1">
                              <a:lumMod val="50000"/>
                            </a:schemeClr>
                          </a:solidFill>
                          <a:latin typeface="HelveticaNeueLT Std Lt Cn" panose="020B0406020202030204" charset="0"/>
                          <a:ea typeface="+mn-ea"/>
                          <a:cs typeface="+mn-cs"/>
                        </a:rPr>
                        <a:t>62</a:t>
                      </a:r>
                      <a:endParaRPr lang="en-IE" sz="1400" b="1" kern="1200" dirty="0">
                        <a:solidFill>
                          <a:schemeClr val="bg1">
                            <a:lumMod val="50000"/>
                          </a:schemeClr>
                        </a:solidFill>
                        <a:latin typeface="HelveticaNeueLT Std Lt Cn" panose="020B0406020202030204" charset="0"/>
                        <a:ea typeface="+mn-ea"/>
                        <a:cs typeface="+mn-cs"/>
                      </a:endParaRPr>
                    </a:p>
                  </a:txBody>
                  <a:tcPr marT="0" marB="0" anchor="ctr">
                    <a:solidFill>
                      <a:srgbClr val="009D9C">
                        <a:alpha val="40000"/>
                      </a:srgbClr>
                    </a:solidFill>
                  </a:tcPr>
                </a:tc>
                <a:extLst>
                  <a:ext uri="{0D108BD9-81ED-4DB2-BD59-A6C34878D82A}">
                    <a16:rowId xmlns:a16="http://schemas.microsoft.com/office/drawing/2014/main" val="3451425326"/>
                  </a:ext>
                </a:extLst>
              </a:tr>
              <a:tr h="395136">
                <a:tc>
                  <a:txBody>
                    <a:bodyPr/>
                    <a:lstStyle/>
                    <a:p>
                      <a:pPr algn="l" fontAlgn="b"/>
                      <a:r>
                        <a:rPr lang="en-IE" sz="1400" b="1" i="0" u="none" strike="noStrike" dirty="0">
                          <a:solidFill>
                            <a:schemeClr val="bg1"/>
                          </a:solidFill>
                          <a:effectLst/>
                          <a:latin typeface="HelveticaNeueLT Std Lt Cn" panose="020B0406020202030204" charset="0"/>
                        </a:rPr>
                        <a:t>I am drinking water/milk instead</a:t>
                      </a:r>
                    </a:p>
                  </a:txBody>
                  <a:tcPr marT="6350" marB="0" anchor="ctr">
                    <a:solidFill>
                      <a:srgbClr val="009D9C"/>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31</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2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11</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2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30</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2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22</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2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31</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2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22</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2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17</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20000"/>
                      </a:srgbClr>
                    </a:solidFill>
                  </a:tcPr>
                </a:tc>
                <a:tc>
                  <a:txBody>
                    <a:bodyPr/>
                    <a:lstStyle/>
                    <a:p>
                      <a:pPr algn="ctr">
                        <a:lnSpc>
                          <a:spcPct val="90000"/>
                        </a:lnSpc>
                      </a:pPr>
                      <a:r>
                        <a:rPr lang="en-US" sz="1400" b="1" kern="1200" dirty="0">
                          <a:solidFill>
                            <a:schemeClr val="bg1">
                              <a:lumMod val="50000"/>
                            </a:schemeClr>
                          </a:solidFill>
                          <a:latin typeface="HelveticaNeueLT Std Lt Cn" panose="020B0406020202030204" charset="0"/>
                          <a:ea typeface="+mn-ea"/>
                          <a:cs typeface="+mn-cs"/>
                        </a:rPr>
                        <a:t>11</a:t>
                      </a:r>
                      <a:endParaRPr lang="en-IE" sz="1400" b="1" kern="1200" dirty="0">
                        <a:solidFill>
                          <a:schemeClr val="bg1">
                            <a:lumMod val="50000"/>
                          </a:schemeClr>
                        </a:solidFill>
                        <a:latin typeface="HelveticaNeueLT Std Lt Cn" panose="020B0406020202030204" charset="0"/>
                        <a:ea typeface="+mn-ea"/>
                        <a:cs typeface="+mn-cs"/>
                      </a:endParaRPr>
                    </a:p>
                  </a:txBody>
                  <a:tcPr marT="0" marB="0" anchor="ctr">
                    <a:solidFill>
                      <a:srgbClr val="009D9C">
                        <a:alpha val="20000"/>
                      </a:srgbClr>
                    </a:solidFill>
                  </a:tcPr>
                </a:tc>
                <a:extLst>
                  <a:ext uri="{0D108BD9-81ED-4DB2-BD59-A6C34878D82A}">
                    <a16:rowId xmlns:a16="http://schemas.microsoft.com/office/drawing/2014/main" val="3225910108"/>
                  </a:ext>
                </a:extLst>
              </a:tr>
              <a:tr h="395136">
                <a:tc>
                  <a:txBody>
                    <a:bodyPr/>
                    <a:lstStyle/>
                    <a:p>
                      <a:pPr algn="l" fontAlgn="b"/>
                      <a:r>
                        <a:rPr lang="en-IE" sz="1400" b="1" i="0" u="none" strike="noStrike" dirty="0">
                          <a:solidFill>
                            <a:schemeClr val="bg1"/>
                          </a:solidFill>
                          <a:effectLst/>
                          <a:latin typeface="HelveticaNeueLT Std Lt Cn" panose="020B0406020202030204" charset="0"/>
                        </a:rPr>
                        <a:t>I have stopped drinking it completely</a:t>
                      </a:r>
                    </a:p>
                  </a:txBody>
                  <a:tcPr marT="6350" marB="0" anchor="ctr">
                    <a:solidFill>
                      <a:srgbClr val="009D9C"/>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9</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20</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11</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7</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13</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8</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28</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40000"/>
                      </a:srgbClr>
                    </a:solidFill>
                  </a:tcPr>
                </a:tc>
                <a:tc>
                  <a:txBody>
                    <a:bodyPr/>
                    <a:lstStyle/>
                    <a:p>
                      <a:pPr algn="ctr">
                        <a:lnSpc>
                          <a:spcPct val="90000"/>
                        </a:lnSpc>
                      </a:pPr>
                      <a:r>
                        <a:rPr lang="en-US" sz="1400" b="1" kern="1200" dirty="0">
                          <a:solidFill>
                            <a:schemeClr val="bg1">
                              <a:lumMod val="50000"/>
                            </a:schemeClr>
                          </a:solidFill>
                          <a:latin typeface="HelveticaNeueLT Std Lt Cn" panose="020B0406020202030204" charset="0"/>
                          <a:ea typeface="+mn-ea"/>
                          <a:cs typeface="+mn-cs"/>
                        </a:rPr>
                        <a:t>17</a:t>
                      </a:r>
                      <a:endParaRPr lang="en-IE" sz="1400" b="1" kern="1200" dirty="0">
                        <a:solidFill>
                          <a:schemeClr val="bg1">
                            <a:lumMod val="50000"/>
                          </a:schemeClr>
                        </a:solidFill>
                        <a:latin typeface="HelveticaNeueLT Std Lt Cn" panose="020B0406020202030204" charset="0"/>
                        <a:ea typeface="+mn-ea"/>
                        <a:cs typeface="+mn-cs"/>
                      </a:endParaRPr>
                    </a:p>
                  </a:txBody>
                  <a:tcPr marT="0" marB="0" anchor="ctr">
                    <a:solidFill>
                      <a:srgbClr val="009D9C">
                        <a:alpha val="40000"/>
                      </a:srgbClr>
                    </a:solidFill>
                  </a:tcPr>
                </a:tc>
                <a:extLst>
                  <a:ext uri="{0D108BD9-81ED-4DB2-BD59-A6C34878D82A}">
                    <a16:rowId xmlns:a16="http://schemas.microsoft.com/office/drawing/2014/main" val="2744720641"/>
                  </a:ext>
                </a:extLst>
              </a:tr>
              <a:tr h="395136">
                <a:tc>
                  <a:txBody>
                    <a:bodyPr/>
                    <a:lstStyle/>
                    <a:p>
                      <a:pPr algn="l" fontAlgn="b"/>
                      <a:r>
                        <a:rPr lang="en-IE" sz="1400" b="1" i="0" u="none" strike="noStrike" dirty="0">
                          <a:solidFill>
                            <a:schemeClr val="bg1"/>
                          </a:solidFill>
                          <a:effectLst/>
                          <a:latin typeface="HelveticaNeueLT Std Lt Cn" panose="020B0406020202030204" charset="0"/>
                        </a:rPr>
                        <a:t>I am drinking diet/zero sugar version instead</a:t>
                      </a:r>
                    </a:p>
                  </a:txBody>
                  <a:tcPr marT="6350" marB="0" anchor="ctr">
                    <a:solidFill>
                      <a:srgbClr val="009D9C"/>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14</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4</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8</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12</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7</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3</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8</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40000"/>
                      </a:srgbClr>
                    </a:solidFill>
                  </a:tcPr>
                </a:tc>
                <a:tc>
                  <a:txBody>
                    <a:bodyPr/>
                    <a:lstStyle/>
                    <a:p>
                      <a:pPr algn="ctr">
                        <a:lnSpc>
                          <a:spcPct val="90000"/>
                        </a:lnSpc>
                      </a:pPr>
                      <a:r>
                        <a:rPr lang="en-US" sz="1400" b="1" kern="1200" dirty="0">
                          <a:solidFill>
                            <a:schemeClr val="bg1">
                              <a:lumMod val="50000"/>
                            </a:schemeClr>
                          </a:solidFill>
                          <a:latin typeface="HelveticaNeueLT Std Lt Cn" panose="020B0406020202030204" charset="0"/>
                          <a:ea typeface="+mn-ea"/>
                          <a:cs typeface="+mn-cs"/>
                        </a:rPr>
                        <a:t>10</a:t>
                      </a:r>
                      <a:endParaRPr lang="en-IE" sz="1400" b="1" kern="1200" dirty="0">
                        <a:solidFill>
                          <a:schemeClr val="bg1">
                            <a:lumMod val="50000"/>
                          </a:schemeClr>
                        </a:solidFill>
                        <a:latin typeface="HelveticaNeueLT Std Lt Cn" panose="020B0406020202030204" charset="0"/>
                        <a:ea typeface="+mn-ea"/>
                        <a:cs typeface="+mn-cs"/>
                      </a:endParaRPr>
                    </a:p>
                  </a:txBody>
                  <a:tcPr marT="0" marB="0" anchor="ctr">
                    <a:solidFill>
                      <a:srgbClr val="009D9C">
                        <a:alpha val="40000"/>
                      </a:srgbClr>
                    </a:solidFill>
                  </a:tcPr>
                </a:tc>
                <a:extLst>
                  <a:ext uri="{0D108BD9-81ED-4DB2-BD59-A6C34878D82A}">
                    <a16:rowId xmlns:a16="http://schemas.microsoft.com/office/drawing/2014/main" val="2752379826"/>
                  </a:ext>
                </a:extLst>
              </a:tr>
              <a:tr h="395136">
                <a:tc>
                  <a:txBody>
                    <a:bodyPr/>
                    <a:lstStyle/>
                    <a:p>
                      <a:pPr algn="l" fontAlgn="b"/>
                      <a:r>
                        <a:rPr lang="en-IE" sz="1400" b="1" i="0" u="none" strike="noStrike" dirty="0">
                          <a:solidFill>
                            <a:schemeClr val="bg1"/>
                          </a:solidFill>
                          <a:effectLst/>
                          <a:latin typeface="HelveticaNeueLT Std Lt Cn" panose="020B0406020202030204" charset="0"/>
                        </a:rPr>
                        <a:t>Other</a:t>
                      </a:r>
                    </a:p>
                  </a:txBody>
                  <a:tcPr marT="6350" marB="0" anchor="ctr">
                    <a:solidFill>
                      <a:srgbClr val="009D9C"/>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2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2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1</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2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2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2</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2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3</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2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1</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20000"/>
                      </a:srgbClr>
                    </a:solidFill>
                  </a:tcPr>
                </a:tc>
                <a:tc>
                  <a:txBody>
                    <a:bodyPr/>
                    <a:lstStyle/>
                    <a:p>
                      <a:pPr algn="ctr">
                        <a:lnSpc>
                          <a:spcPct val="90000"/>
                        </a:lnSpc>
                      </a:pPr>
                      <a:r>
                        <a:rPr lang="en-US" sz="1400" b="1" kern="1200" dirty="0">
                          <a:solidFill>
                            <a:schemeClr val="bg1">
                              <a:lumMod val="50000"/>
                            </a:schemeClr>
                          </a:solidFill>
                          <a:latin typeface="HelveticaNeueLT Std Lt Cn" panose="020B0406020202030204" charset="0"/>
                          <a:ea typeface="+mn-ea"/>
                          <a:cs typeface="+mn-cs"/>
                        </a:rPr>
                        <a:t>-</a:t>
                      </a:r>
                      <a:endParaRPr lang="en-IE" sz="1400" b="1" kern="1200" dirty="0">
                        <a:solidFill>
                          <a:schemeClr val="bg1">
                            <a:lumMod val="50000"/>
                          </a:schemeClr>
                        </a:solidFill>
                        <a:latin typeface="HelveticaNeueLT Std Lt Cn" panose="020B0406020202030204" charset="0"/>
                        <a:ea typeface="+mn-ea"/>
                        <a:cs typeface="+mn-cs"/>
                      </a:endParaRPr>
                    </a:p>
                  </a:txBody>
                  <a:tcPr marT="0" marB="0" anchor="ctr">
                    <a:solidFill>
                      <a:srgbClr val="009D9C">
                        <a:alpha val="20000"/>
                      </a:srgbClr>
                    </a:solidFill>
                  </a:tcPr>
                </a:tc>
                <a:extLst>
                  <a:ext uri="{0D108BD9-81ED-4DB2-BD59-A6C34878D82A}">
                    <a16:rowId xmlns:a16="http://schemas.microsoft.com/office/drawing/2014/main" val="2303739955"/>
                  </a:ext>
                </a:extLst>
              </a:tr>
              <a:tr h="395136">
                <a:tc>
                  <a:txBody>
                    <a:bodyPr/>
                    <a:lstStyle/>
                    <a:p>
                      <a:pPr algn="l" fontAlgn="b"/>
                      <a:r>
                        <a:rPr lang="en-IE" sz="1400" b="1" i="0" u="none" strike="noStrike" dirty="0">
                          <a:solidFill>
                            <a:schemeClr val="bg1"/>
                          </a:solidFill>
                          <a:effectLst/>
                          <a:latin typeface="HelveticaNeueLT Std Lt Cn" panose="020B0406020202030204" charset="0"/>
                        </a:rPr>
                        <a:t>Don’t know</a:t>
                      </a:r>
                    </a:p>
                  </a:txBody>
                  <a:tcPr marT="6350" marB="0" anchor="ctr">
                    <a:solidFill>
                      <a:srgbClr val="009D9C"/>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4</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2</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2</a:t>
                      </a:r>
                      <a:endParaRPr lang="en-IE" sz="1400" b="1" kern="1200" dirty="0">
                        <a:solidFill>
                          <a:schemeClr val="bg1">
                            <a:lumMod val="50000"/>
                          </a:schemeClr>
                        </a:solidFill>
                        <a:latin typeface="HelveticaNeueLT Std Lt Cn" panose="020B0406020202030204" charset="0"/>
                        <a:ea typeface="+mn-ea"/>
                        <a:cs typeface="+mn-cs"/>
                      </a:endParaRPr>
                    </a:p>
                  </a:txBody>
                  <a:tcPr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3</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3</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40000"/>
                      </a:srgbClr>
                    </a:solidFill>
                  </a:tcPr>
                </a:tc>
                <a:tc>
                  <a:txBody>
                    <a:bodyPr/>
                    <a:lstStyle/>
                    <a:p>
                      <a:pPr algn="ctr" fontAlgn="b"/>
                      <a:r>
                        <a:rPr lang="en-US" sz="1400" b="1" kern="1200" dirty="0">
                          <a:solidFill>
                            <a:schemeClr val="bg1">
                              <a:lumMod val="50000"/>
                            </a:schemeClr>
                          </a:solidFill>
                          <a:latin typeface="HelveticaNeueLT Std Lt Cn" panose="020B0406020202030204" charset="0"/>
                          <a:ea typeface="+mn-ea"/>
                          <a:cs typeface="+mn-cs"/>
                        </a:rPr>
                        <a:t>2</a:t>
                      </a:r>
                      <a:endParaRPr lang="en-IE" sz="1400" b="1" kern="1200" dirty="0">
                        <a:solidFill>
                          <a:schemeClr val="bg1">
                            <a:lumMod val="50000"/>
                          </a:schemeClr>
                        </a:solidFill>
                        <a:latin typeface="HelveticaNeueLT Std Lt Cn" panose="020B0406020202030204" charset="0"/>
                        <a:ea typeface="+mn-ea"/>
                        <a:cs typeface="+mn-cs"/>
                      </a:endParaRPr>
                    </a:p>
                  </a:txBody>
                  <a:tcPr marL="6350" marR="6350" marT="6350" marB="0" anchor="ctr">
                    <a:solidFill>
                      <a:srgbClr val="009D9C">
                        <a:alpha val="40000"/>
                      </a:srgbClr>
                    </a:solidFill>
                  </a:tcPr>
                </a:tc>
                <a:tc>
                  <a:txBody>
                    <a:bodyPr/>
                    <a:lstStyle/>
                    <a:p>
                      <a:pPr algn="ctr">
                        <a:lnSpc>
                          <a:spcPct val="90000"/>
                        </a:lnSpc>
                      </a:pPr>
                      <a:r>
                        <a:rPr lang="en-US" sz="1400" b="1" kern="1200" dirty="0">
                          <a:solidFill>
                            <a:schemeClr val="bg1">
                              <a:lumMod val="50000"/>
                            </a:schemeClr>
                          </a:solidFill>
                          <a:latin typeface="HelveticaNeueLT Std Lt Cn" panose="020B0406020202030204" charset="0"/>
                          <a:ea typeface="+mn-ea"/>
                          <a:cs typeface="+mn-cs"/>
                        </a:rPr>
                        <a:t>-</a:t>
                      </a:r>
                      <a:endParaRPr lang="en-IE" sz="1400" b="1" kern="1200" dirty="0">
                        <a:solidFill>
                          <a:schemeClr val="bg1">
                            <a:lumMod val="50000"/>
                          </a:schemeClr>
                        </a:solidFill>
                        <a:latin typeface="HelveticaNeueLT Std Lt Cn" panose="020B0406020202030204" charset="0"/>
                        <a:ea typeface="+mn-ea"/>
                        <a:cs typeface="+mn-cs"/>
                      </a:endParaRPr>
                    </a:p>
                  </a:txBody>
                  <a:tcPr marT="0" marB="0" anchor="ctr">
                    <a:solidFill>
                      <a:srgbClr val="009D9C">
                        <a:alpha val="40000"/>
                      </a:srgbClr>
                    </a:solidFill>
                  </a:tcPr>
                </a:tc>
                <a:extLst>
                  <a:ext uri="{0D108BD9-81ED-4DB2-BD59-A6C34878D82A}">
                    <a16:rowId xmlns:a16="http://schemas.microsoft.com/office/drawing/2014/main" val="8528094"/>
                  </a:ext>
                </a:extLst>
              </a:tr>
            </a:tbl>
          </a:graphicData>
        </a:graphic>
      </p:graphicFrame>
      <p:sp>
        <p:nvSpPr>
          <p:cNvPr id="15" name="TextBox 14">
            <a:extLst>
              <a:ext uri="{FF2B5EF4-FFF2-40B4-BE49-F238E27FC236}">
                <a16:creationId xmlns:a16="http://schemas.microsoft.com/office/drawing/2014/main" id="{F865804C-A190-4F1B-AF95-ED450B618DA5}"/>
              </a:ext>
            </a:extLst>
          </p:cNvPr>
          <p:cNvSpPr txBox="1"/>
          <p:nvPr/>
        </p:nvSpPr>
        <p:spPr>
          <a:xfrm>
            <a:off x="8839200" y="5861399"/>
            <a:ext cx="2786743" cy="164212"/>
          </a:xfrm>
          <a:prstGeom prst="rect">
            <a:avLst/>
          </a:prstGeom>
        </p:spPr>
        <p:txBody>
          <a:bodyPr vert="horz" wrap="square" lIns="0" tIns="0" rIns="0" bIns="0" rtlCol="0">
            <a:spAutoFit/>
          </a:bodyPr>
          <a:lstStyle/>
          <a:p>
            <a:pPr marL="6351" algn="r"/>
            <a:r>
              <a:rPr lang="en-IE" sz="1067" i="1" dirty="0">
                <a:solidFill>
                  <a:schemeClr val="bg1">
                    <a:lumMod val="50000"/>
                  </a:schemeClr>
                </a:solidFill>
              </a:rPr>
              <a:t>*Caution: Small Base Size</a:t>
            </a:r>
          </a:p>
        </p:txBody>
      </p:sp>
      <p:sp>
        <p:nvSpPr>
          <p:cNvPr id="17" name="Slide Number Placeholder 3">
            <a:extLst>
              <a:ext uri="{FF2B5EF4-FFF2-40B4-BE49-F238E27FC236}">
                <a16:creationId xmlns:a16="http://schemas.microsoft.com/office/drawing/2014/main" id="{952651C4-192B-4E79-A1DC-C7C4EEAE893D}"/>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48</a:t>
            </a:fld>
            <a:r>
              <a:rPr lang="en-GB" dirty="0"/>
              <a:t> ‒ </a:t>
            </a:r>
          </a:p>
        </p:txBody>
      </p:sp>
    </p:spTree>
    <p:extLst>
      <p:ext uri="{BB962C8B-B14F-4D97-AF65-F5344CB8AC3E}">
        <p14:creationId xmlns:p14="http://schemas.microsoft.com/office/powerpoint/2010/main" val="204610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latin typeface="HelveticaNeueLT Std Lt Cn" panose="020B0406020202030204" charset="0"/>
              </a:rPr>
              <a:t>Sustainable diets</a:t>
            </a:r>
          </a:p>
        </p:txBody>
      </p:sp>
      <p:sp>
        <p:nvSpPr>
          <p:cNvPr id="9" name="Slide Number Placeholder 3">
            <a:extLst>
              <a:ext uri="{FF2B5EF4-FFF2-40B4-BE49-F238E27FC236}">
                <a16:creationId xmlns:a16="http://schemas.microsoft.com/office/drawing/2014/main" id="{FCB1963C-9E3A-424F-A668-BC4B481C9EFE}"/>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solidFill>
                  <a:schemeClr val="bg1"/>
                </a:solidFill>
              </a:rPr>
              <a:pPr/>
              <a:t>49</a:t>
            </a:fld>
            <a:r>
              <a:rPr lang="en-GB" dirty="0">
                <a:solidFill>
                  <a:schemeClr val="bg1"/>
                </a:solidFill>
              </a:rPr>
              <a:t> ‒ </a:t>
            </a:r>
          </a:p>
        </p:txBody>
      </p:sp>
      <p:pic>
        <p:nvPicPr>
          <p:cNvPr id="4" name="Graphique 9">
            <a:extLst>
              <a:ext uri="{FF2B5EF4-FFF2-40B4-BE49-F238E27FC236}">
                <a16:creationId xmlns:a16="http://schemas.microsoft.com/office/drawing/2014/main" id="{26A14EEA-3037-4804-B903-E4705995F6C4}"/>
              </a:ext>
            </a:extLst>
          </p:cNvPr>
          <p:cNvPicPr preferRelativeResize="0">
            <a:picLocks/>
          </p:cNvPicPr>
          <p:nvPr/>
        </p:nvPicPr>
        <p:blipFill>
          <a:blip r:embed="rId3" cstate="screen">
            <a:extLst>
              <a:ext uri="{28A0092B-C50C-407E-A947-70E740481C1C}">
                <a14:useLocalDpi xmlns:a14="http://schemas.microsoft.com/office/drawing/2010/main"/>
              </a:ext>
            </a:extLst>
          </a:blip>
          <a:stretch>
            <a:fillRect/>
          </a:stretch>
        </p:blipFill>
        <p:spPr>
          <a:xfrm>
            <a:off x="9245800" y="5963360"/>
            <a:ext cx="2551176" cy="723843"/>
          </a:xfrm>
          <a:prstGeom prst="rect">
            <a:avLst/>
          </a:prstGeom>
        </p:spPr>
      </p:pic>
    </p:spTree>
    <p:extLst>
      <p:ext uri="{BB962C8B-B14F-4D97-AF65-F5344CB8AC3E}">
        <p14:creationId xmlns:p14="http://schemas.microsoft.com/office/powerpoint/2010/main" val="107980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48CA93-D23F-4826-A86C-FF37DE4D51A6}"/>
              </a:ext>
            </a:extLst>
          </p:cNvPr>
          <p:cNvSpPr>
            <a:spLocks noGrp="1"/>
          </p:cNvSpPr>
          <p:nvPr>
            <p:ph type="body" sz="quarter" idx="13"/>
          </p:nvPr>
        </p:nvSpPr>
        <p:spPr>
          <a:xfrm>
            <a:off x="9828892" y="3287"/>
            <a:ext cx="1954381" cy="4067267"/>
          </a:xfrm>
        </p:spPr>
        <p:txBody>
          <a:bodyPr/>
          <a:lstStyle/>
          <a:p>
            <a:r>
              <a:rPr lang="en-IE" dirty="0">
                <a:latin typeface="HelveticaNeueLT Std Lt Cn" panose="020B0406020202030204" charset="0"/>
              </a:rPr>
              <a:t>2</a:t>
            </a:r>
          </a:p>
        </p:txBody>
      </p:sp>
      <p:sp>
        <p:nvSpPr>
          <p:cNvPr id="3" name="Title 2"/>
          <p:cNvSpPr>
            <a:spLocks noGrp="1"/>
          </p:cNvSpPr>
          <p:nvPr>
            <p:ph type="title"/>
          </p:nvPr>
        </p:nvSpPr>
        <p:spPr>
          <a:xfrm>
            <a:off x="459207" y="546021"/>
            <a:ext cx="7551996" cy="830997"/>
          </a:xfrm>
        </p:spPr>
        <p:txBody>
          <a:bodyPr/>
          <a:lstStyle/>
          <a:p>
            <a:r>
              <a:rPr lang="en-IE" dirty="0">
                <a:latin typeface="HelveticaNeueLT Std Lt Cn" panose="020B0406020202030204" charset="0"/>
              </a:rPr>
              <a:t>FINDINGS</a:t>
            </a:r>
          </a:p>
        </p:txBody>
      </p:sp>
      <p:sp>
        <p:nvSpPr>
          <p:cNvPr id="9" name="Slide Number Placeholder 4">
            <a:extLst>
              <a:ext uri="{FF2B5EF4-FFF2-40B4-BE49-F238E27FC236}">
                <a16:creationId xmlns:a16="http://schemas.microsoft.com/office/drawing/2014/main" id="{A411C3D6-2AA1-4947-8F23-F97C93030195}"/>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1"/>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5</a:t>
            </a:fld>
            <a:r>
              <a:rPr lang="en-GB" dirty="0"/>
              <a:t> ‒ </a:t>
            </a:r>
          </a:p>
        </p:txBody>
      </p:sp>
    </p:spTree>
    <p:extLst>
      <p:ext uri="{BB962C8B-B14F-4D97-AF65-F5344CB8AC3E}">
        <p14:creationId xmlns:p14="http://schemas.microsoft.com/office/powerpoint/2010/main" val="368320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3EFBC23-B4AB-43E1-9BA3-3F4831EFE7C0}"/>
              </a:ext>
            </a:extLst>
          </p:cNvPr>
          <p:cNvSpPr>
            <a:spLocks noGrp="1"/>
          </p:cNvSpPr>
          <p:nvPr>
            <p:ph type="title"/>
          </p:nvPr>
        </p:nvSpPr>
        <p:spPr>
          <a:xfrm>
            <a:off x="404786" y="152400"/>
            <a:ext cx="11382428" cy="480131"/>
          </a:xfrm>
        </p:spPr>
        <p:txBody>
          <a:bodyPr/>
          <a:lstStyle/>
          <a:p>
            <a:r>
              <a:rPr lang="en-IE" dirty="0">
                <a:latin typeface="HelveticaNeueLT Std Lt Cn" panose="020B0406020202030204" charset="0"/>
              </a:rPr>
              <a:t>Frequency of checking if food is produced on the island of ireland</a:t>
            </a:r>
          </a:p>
        </p:txBody>
      </p:sp>
      <p:sp>
        <p:nvSpPr>
          <p:cNvPr id="14" name="Text Placeholder 13">
            <a:extLst>
              <a:ext uri="{FF2B5EF4-FFF2-40B4-BE49-F238E27FC236}">
                <a16:creationId xmlns:a16="http://schemas.microsoft.com/office/drawing/2014/main" id="{857B23AE-7C1D-44BA-98EA-F020C0D0A066}"/>
              </a:ext>
            </a:extLst>
          </p:cNvPr>
          <p:cNvSpPr>
            <a:spLocks noGrp="1"/>
          </p:cNvSpPr>
          <p:nvPr>
            <p:ph type="body" sz="quarter" idx="15"/>
          </p:nvPr>
        </p:nvSpPr>
        <p:spPr>
          <a:xfrm>
            <a:off x="404786" y="796315"/>
            <a:ext cx="10326696" cy="323165"/>
          </a:xfrm>
        </p:spPr>
        <p:txBody>
          <a:bodyPr/>
          <a:lstStyle/>
          <a:p>
            <a:r>
              <a:rPr lang="en-IE" dirty="0">
                <a:latin typeface="HelveticaNeueLT Std Lt Cn" panose="020B0406020202030204" charset="0"/>
              </a:rPr>
              <a:t>Adults in ROI are more likely to check if food is produced on the island of Ireland (82%) than those in NI (62%).</a:t>
            </a:r>
          </a:p>
        </p:txBody>
      </p:sp>
      <p:sp>
        <p:nvSpPr>
          <p:cNvPr id="15" name="Text Placeholder 14">
            <a:extLst>
              <a:ext uri="{FF2B5EF4-FFF2-40B4-BE49-F238E27FC236}">
                <a16:creationId xmlns:a16="http://schemas.microsoft.com/office/drawing/2014/main" id="{1F7964FF-E117-425E-BC47-E9FC7B377F6A}"/>
              </a:ext>
            </a:extLst>
          </p:cNvPr>
          <p:cNvSpPr>
            <a:spLocks noGrp="1"/>
          </p:cNvSpPr>
          <p:nvPr>
            <p:ph type="body" sz="quarter" idx="17"/>
          </p:nvPr>
        </p:nvSpPr>
        <p:spPr>
          <a:xfrm>
            <a:off x="506896" y="5909846"/>
            <a:ext cx="8686800" cy="338554"/>
          </a:xfrm>
        </p:spPr>
        <p:txBody>
          <a:bodyPr/>
          <a:lstStyle/>
          <a:p>
            <a:r>
              <a:rPr lang="en-IE" b="1" dirty="0"/>
              <a:t>Q.65</a:t>
            </a:r>
            <a:r>
              <a:rPr lang="en-IE" dirty="0"/>
              <a:t>	When you are shopping, how often, if ever, do you check if the food is produced in the Island of Ireland? </a:t>
            </a:r>
          </a:p>
          <a:p>
            <a:r>
              <a:rPr lang="en-IE" dirty="0"/>
              <a:t>Base:	All respondents: 803 (IOI), 502 (ROI), 301 (NI)</a:t>
            </a:r>
          </a:p>
        </p:txBody>
      </p:sp>
      <p:graphicFrame>
        <p:nvGraphicFramePr>
          <p:cNvPr id="18" name="Chart 17">
            <a:extLst>
              <a:ext uri="{FF2B5EF4-FFF2-40B4-BE49-F238E27FC236}">
                <a16:creationId xmlns:a16="http://schemas.microsoft.com/office/drawing/2014/main" id="{1C27E7EA-2736-4E78-8635-C4EC7CF2982E}"/>
              </a:ext>
            </a:extLst>
          </p:cNvPr>
          <p:cNvGraphicFramePr/>
          <p:nvPr>
            <p:extLst>
              <p:ext uri="{D42A27DB-BD31-4B8C-83A1-F6EECF244321}">
                <p14:modId xmlns:p14="http://schemas.microsoft.com/office/powerpoint/2010/main" val="4040976364"/>
              </p:ext>
            </p:extLst>
          </p:nvPr>
        </p:nvGraphicFramePr>
        <p:xfrm>
          <a:off x="822349" y="1524000"/>
          <a:ext cx="11304104" cy="4239715"/>
        </p:xfrm>
        <a:graphic>
          <a:graphicData uri="http://schemas.openxmlformats.org/drawingml/2006/chart">
            <c:chart xmlns:c="http://schemas.openxmlformats.org/drawingml/2006/chart" xmlns:r="http://schemas.openxmlformats.org/officeDocument/2006/relationships" r:id="rId3"/>
          </a:graphicData>
        </a:graphic>
      </p:graphicFrame>
      <p:sp>
        <p:nvSpPr>
          <p:cNvPr id="23" name="Slide Number Placeholder 3">
            <a:extLst>
              <a:ext uri="{FF2B5EF4-FFF2-40B4-BE49-F238E27FC236}">
                <a16:creationId xmlns:a16="http://schemas.microsoft.com/office/drawing/2014/main" id="{9F14AB80-AA07-4D85-A14B-889C06D0986E}"/>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50</a:t>
            </a:fld>
            <a:r>
              <a:rPr lang="en-GB" dirty="0"/>
              <a:t> ‒ </a:t>
            </a:r>
          </a:p>
        </p:txBody>
      </p:sp>
    </p:spTree>
    <p:extLst>
      <p:ext uri="{BB962C8B-B14F-4D97-AF65-F5344CB8AC3E}">
        <p14:creationId xmlns:p14="http://schemas.microsoft.com/office/powerpoint/2010/main" val="298248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3EFBC23-B4AB-43E1-9BA3-3F4831EFE7C0}"/>
              </a:ext>
            </a:extLst>
          </p:cNvPr>
          <p:cNvSpPr>
            <a:spLocks noGrp="1"/>
          </p:cNvSpPr>
          <p:nvPr>
            <p:ph type="title"/>
          </p:nvPr>
        </p:nvSpPr>
        <p:spPr/>
        <p:txBody>
          <a:bodyPr/>
          <a:lstStyle/>
          <a:p>
            <a:r>
              <a:rPr lang="en-IE" dirty="0">
                <a:latin typeface="HelveticaNeueLT Std Lt Cn" panose="020B0406020202030204" charset="0"/>
              </a:rPr>
              <a:t>Frequency of EATING MEAT</a:t>
            </a:r>
          </a:p>
        </p:txBody>
      </p:sp>
      <p:sp>
        <p:nvSpPr>
          <p:cNvPr id="3" name="Text Placeholder 2">
            <a:extLst>
              <a:ext uri="{FF2B5EF4-FFF2-40B4-BE49-F238E27FC236}">
                <a16:creationId xmlns:a16="http://schemas.microsoft.com/office/drawing/2014/main" id="{9341250C-477C-4281-8474-A116340F810B}"/>
              </a:ext>
            </a:extLst>
          </p:cNvPr>
          <p:cNvSpPr>
            <a:spLocks noGrp="1"/>
          </p:cNvSpPr>
          <p:nvPr>
            <p:ph type="body" sz="quarter" idx="15"/>
          </p:nvPr>
        </p:nvSpPr>
        <p:spPr>
          <a:xfrm>
            <a:off x="404786" y="883335"/>
            <a:ext cx="11698995" cy="600164"/>
          </a:xfrm>
        </p:spPr>
        <p:txBody>
          <a:bodyPr/>
          <a:lstStyle/>
          <a:p>
            <a:pPr>
              <a:spcBef>
                <a:spcPts val="0"/>
              </a:spcBef>
            </a:pPr>
            <a:r>
              <a:rPr lang="en-IE" dirty="0">
                <a:latin typeface="HelveticaNeueLT Std Lt Cn" panose="020B0406020202030204" charset="0"/>
              </a:rPr>
              <a:t>Almost half of adults on the island of Ireland eat meat 1 to 4 times per week. Daily consumption of meat is higher in NI (20%) </a:t>
            </a:r>
          </a:p>
          <a:p>
            <a:pPr>
              <a:spcBef>
                <a:spcPts val="0"/>
              </a:spcBef>
            </a:pPr>
            <a:r>
              <a:rPr lang="en-IE" dirty="0">
                <a:latin typeface="HelveticaNeueLT Std Lt Cn" panose="020B0406020202030204" charset="0"/>
              </a:rPr>
              <a:t>than in ROI (13%).</a:t>
            </a:r>
          </a:p>
        </p:txBody>
      </p:sp>
      <p:sp>
        <p:nvSpPr>
          <p:cNvPr id="15" name="Text Placeholder 14">
            <a:extLst>
              <a:ext uri="{FF2B5EF4-FFF2-40B4-BE49-F238E27FC236}">
                <a16:creationId xmlns:a16="http://schemas.microsoft.com/office/drawing/2014/main" id="{1F7964FF-E117-425E-BC47-E9FC7B377F6A}"/>
              </a:ext>
            </a:extLst>
          </p:cNvPr>
          <p:cNvSpPr>
            <a:spLocks noGrp="1"/>
          </p:cNvSpPr>
          <p:nvPr>
            <p:ph type="body" sz="quarter" idx="17"/>
          </p:nvPr>
        </p:nvSpPr>
        <p:spPr>
          <a:xfrm>
            <a:off x="506896" y="5909846"/>
            <a:ext cx="8686800" cy="338554"/>
          </a:xfrm>
        </p:spPr>
        <p:txBody>
          <a:bodyPr/>
          <a:lstStyle/>
          <a:p>
            <a:r>
              <a:rPr lang="en-IE" b="1" dirty="0"/>
              <a:t>Q.67</a:t>
            </a:r>
            <a:r>
              <a:rPr lang="en-IE" dirty="0"/>
              <a:t>	How many times per week do you eat meat?</a:t>
            </a:r>
          </a:p>
          <a:p>
            <a:r>
              <a:rPr lang="en-IE" dirty="0"/>
              <a:t>Base:	All Respondents:  803 (IOI), 502 (ROI), 301 (NI)</a:t>
            </a:r>
          </a:p>
        </p:txBody>
      </p:sp>
      <p:sp>
        <p:nvSpPr>
          <p:cNvPr id="23" name="Slide Number Placeholder 3">
            <a:extLst>
              <a:ext uri="{FF2B5EF4-FFF2-40B4-BE49-F238E27FC236}">
                <a16:creationId xmlns:a16="http://schemas.microsoft.com/office/drawing/2014/main" id="{9F14AB80-AA07-4D85-A14B-889C06D0986E}"/>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51</a:t>
            </a:fld>
            <a:r>
              <a:rPr lang="en-GB" dirty="0"/>
              <a:t> ‒ </a:t>
            </a:r>
          </a:p>
        </p:txBody>
      </p:sp>
      <p:graphicFrame>
        <p:nvGraphicFramePr>
          <p:cNvPr id="9" name="Chart 8">
            <a:extLst>
              <a:ext uri="{FF2B5EF4-FFF2-40B4-BE49-F238E27FC236}">
                <a16:creationId xmlns:a16="http://schemas.microsoft.com/office/drawing/2014/main" id="{2C502F3D-E9D3-4371-865B-CB24097374BF}"/>
              </a:ext>
            </a:extLst>
          </p:cNvPr>
          <p:cNvGraphicFramePr/>
          <p:nvPr>
            <p:extLst>
              <p:ext uri="{D42A27DB-BD31-4B8C-83A1-F6EECF244321}">
                <p14:modId xmlns:p14="http://schemas.microsoft.com/office/powerpoint/2010/main" val="1434146674"/>
              </p:ext>
            </p:extLst>
          </p:nvPr>
        </p:nvGraphicFramePr>
        <p:xfrm>
          <a:off x="822349" y="1524000"/>
          <a:ext cx="11304104" cy="42397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706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FBEC73DF-6D8A-4709-B25A-81F21318F410}"/>
              </a:ext>
            </a:extLst>
          </p:cNvPr>
          <p:cNvGraphicFramePr>
            <a:graphicFrameLocks noGrp="1"/>
          </p:cNvGraphicFramePr>
          <p:nvPr>
            <p:ph idx="1"/>
            <p:extLst>
              <p:ext uri="{D42A27DB-BD31-4B8C-83A1-F6EECF244321}">
                <p14:modId xmlns:p14="http://schemas.microsoft.com/office/powerpoint/2010/main" val="3117459613"/>
              </p:ext>
            </p:extLst>
          </p:nvPr>
        </p:nvGraphicFramePr>
        <p:xfrm>
          <a:off x="404813" y="1828799"/>
          <a:ext cx="11382375" cy="3848101"/>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BC54EAFF-E699-4368-AF16-04818BA832B7}"/>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Reducing plastic waste when food shopping</a:t>
            </a:r>
          </a:p>
        </p:txBody>
      </p:sp>
      <p:sp>
        <p:nvSpPr>
          <p:cNvPr id="4" name="Slide Number Placeholder 3">
            <a:extLst>
              <a:ext uri="{FF2B5EF4-FFF2-40B4-BE49-F238E27FC236}">
                <a16:creationId xmlns:a16="http://schemas.microsoft.com/office/drawing/2014/main" id="{E2C628ED-E772-472C-9E87-7325572202ED}"/>
              </a:ext>
            </a:extLst>
          </p:cNvPr>
          <p:cNvSpPr>
            <a:spLocks noGrp="1"/>
          </p:cNvSpPr>
          <p:nvPr>
            <p:ph type="sldNum" sz="quarter" idx="14"/>
          </p:nvPr>
        </p:nvSpPr>
        <p:spPr/>
        <p:txBody>
          <a:bodyPr/>
          <a:lstStyle/>
          <a:p>
            <a:fld id="{D61AABEC-672F-4B68-B914-690DA978312C}" type="slidenum">
              <a:rPr lang="en-GB" smtClean="0"/>
              <a:pPr/>
              <a:t>52</a:t>
            </a:fld>
            <a:r>
              <a:rPr lang="en-GB" dirty="0"/>
              <a:t> ‒ </a:t>
            </a:r>
          </a:p>
        </p:txBody>
      </p:sp>
      <p:sp>
        <p:nvSpPr>
          <p:cNvPr id="5" name="Text Placeholder 4">
            <a:extLst>
              <a:ext uri="{FF2B5EF4-FFF2-40B4-BE49-F238E27FC236}">
                <a16:creationId xmlns:a16="http://schemas.microsoft.com/office/drawing/2014/main" id="{CE1FF323-1E7F-483D-B39E-609070EF091F}"/>
              </a:ext>
            </a:extLst>
          </p:cNvPr>
          <p:cNvSpPr>
            <a:spLocks noGrp="1"/>
          </p:cNvSpPr>
          <p:nvPr>
            <p:ph type="body" sz="quarter" idx="15"/>
          </p:nvPr>
        </p:nvSpPr>
        <p:spPr>
          <a:xfrm>
            <a:off x="404786" y="883335"/>
            <a:ext cx="11270994" cy="600164"/>
          </a:xfrm>
        </p:spPr>
        <p:txBody>
          <a:bodyPr/>
          <a:lstStyle/>
          <a:p>
            <a:pPr>
              <a:spcBef>
                <a:spcPts val="0"/>
              </a:spcBef>
            </a:pPr>
            <a:r>
              <a:rPr lang="en-IE" dirty="0">
                <a:latin typeface="HelveticaNeueLT Std Lt Cn" panose="020B0406020202030204" charset="0"/>
              </a:rPr>
              <a:t>Most adults bring their own shopping bags when food shopping (87%). Just over 1 in 10 bring their own box/container to </a:t>
            </a:r>
          </a:p>
          <a:p>
            <a:pPr>
              <a:spcBef>
                <a:spcPts val="0"/>
              </a:spcBef>
            </a:pPr>
            <a:r>
              <a:rPr lang="en-IE" dirty="0">
                <a:latin typeface="HelveticaNeueLT Std Lt Cn" panose="020B0406020202030204" charset="0"/>
              </a:rPr>
              <a:t>the butcher when buying meat.</a:t>
            </a:r>
          </a:p>
        </p:txBody>
      </p:sp>
      <p:sp>
        <p:nvSpPr>
          <p:cNvPr id="6" name="Text Placeholder 5">
            <a:extLst>
              <a:ext uri="{FF2B5EF4-FFF2-40B4-BE49-F238E27FC236}">
                <a16:creationId xmlns:a16="http://schemas.microsoft.com/office/drawing/2014/main" id="{A6AEB97B-5D34-45B0-B60C-5A47C640E202}"/>
              </a:ext>
            </a:extLst>
          </p:cNvPr>
          <p:cNvSpPr>
            <a:spLocks noGrp="1"/>
          </p:cNvSpPr>
          <p:nvPr>
            <p:ph type="body" sz="quarter" idx="17"/>
          </p:nvPr>
        </p:nvSpPr>
        <p:spPr>
          <a:xfrm>
            <a:off x="506896" y="5909846"/>
            <a:ext cx="10084904" cy="338554"/>
          </a:xfrm>
        </p:spPr>
        <p:txBody>
          <a:bodyPr/>
          <a:lstStyle/>
          <a:p>
            <a:r>
              <a:rPr lang="en-IE" dirty="0"/>
              <a:t>Q.68	I’m now going to read out a few ways to reduce your use of plastic when food shopping, for each one could you tell me if you have done this in the past 3 months, or not.</a:t>
            </a:r>
          </a:p>
          <a:p>
            <a:r>
              <a:rPr lang="en-IE" dirty="0"/>
              <a:t>Base:	All Respondents:  803 (IOI), 502 (ROI), 301 (NI)</a:t>
            </a:r>
          </a:p>
        </p:txBody>
      </p:sp>
      <p:graphicFrame>
        <p:nvGraphicFramePr>
          <p:cNvPr id="2" name="Table 6">
            <a:extLst>
              <a:ext uri="{FF2B5EF4-FFF2-40B4-BE49-F238E27FC236}">
                <a16:creationId xmlns:a16="http://schemas.microsoft.com/office/drawing/2014/main" id="{13B054B7-03DA-4724-BA61-9210E83B89A3}"/>
              </a:ext>
            </a:extLst>
          </p:cNvPr>
          <p:cNvGraphicFramePr>
            <a:graphicFrameLocks noGrp="1"/>
          </p:cNvGraphicFramePr>
          <p:nvPr>
            <p:extLst>
              <p:ext uri="{D42A27DB-BD31-4B8C-83A1-F6EECF244321}">
                <p14:modId xmlns:p14="http://schemas.microsoft.com/office/powerpoint/2010/main" val="1177893343"/>
              </p:ext>
            </p:extLst>
          </p:nvPr>
        </p:nvGraphicFramePr>
        <p:xfrm>
          <a:off x="9144000" y="1329065"/>
          <a:ext cx="2082800" cy="4160520"/>
        </p:xfrm>
        <a:graphic>
          <a:graphicData uri="http://schemas.openxmlformats.org/drawingml/2006/table">
            <a:tbl>
              <a:tblPr firstRow="1" bandRow="1">
                <a:tableStyleId>{5940675A-B579-460E-94D1-54222C63F5DA}</a:tableStyleId>
              </a:tblPr>
              <a:tblGrid>
                <a:gridCol w="1041400">
                  <a:extLst>
                    <a:ext uri="{9D8B030D-6E8A-4147-A177-3AD203B41FA5}">
                      <a16:colId xmlns:a16="http://schemas.microsoft.com/office/drawing/2014/main" val="869109697"/>
                    </a:ext>
                  </a:extLst>
                </a:gridCol>
                <a:gridCol w="1041400">
                  <a:extLst>
                    <a:ext uri="{9D8B030D-6E8A-4147-A177-3AD203B41FA5}">
                      <a16:colId xmlns:a16="http://schemas.microsoft.com/office/drawing/2014/main" val="3944058474"/>
                    </a:ext>
                  </a:extLst>
                </a:gridCol>
              </a:tblGrid>
              <a:tr h="370840">
                <a:tc>
                  <a:txBody>
                    <a:bodyPr/>
                    <a:lstStyle/>
                    <a:p>
                      <a:pPr algn="ctr"/>
                      <a:r>
                        <a:rPr lang="en-IE" sz="1400" b="1" dirty="0">
                          <a:solidFill>
                            <a:schemeClr val="bg1">
                              <a:lumMod val="50000"/>
                            </a:schemeClr>
                          </a:solidFill>
                          <a:latin typeface="HelveticaNeueLT Std Lt Cn" panose="020B0406020202030204" charset="0"/>
                        </a:rPr>
                        <a:t>ROI</a:t>
                      </a:r>
                    </a:p>
                    <a:p>
                      <a:pPr algn="ctr"/>
                      <a:r>
                        <a:rPr lang="en-IE" sz="1400" b="1" dirty="0">
                          <a:solidFill>
                            <a:schemeClr val="bg1">
                              <a:lumMod val="50000"/>
                            </a:schemeClr>
                          </a:solidFill>
                          <a:latin typeface="HelveticaNeueLT Std Lt Cn" panose="020B0406020202030204" charset="0"/>
                        </a:rPr>
                        <a:t>(502)</a:t>
                      </a:r>
                    </a:p>
                    <a:p>
                      <a:pPr algn="ctr"/>
                      <a:r>
                        <a:rPr lang="en-IE" sz="1400" b="1" dirty="0">
                          <a:solidFill>
                            <a:schemeClr val="bg1">
                              <a:lumMod val="50000"/>
                            </a:schemeClr>
                          </a:solidFill>
                          <a:latin typeface="HelveticaNeueLT Std Lt Cn" panose="020B040602020203020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IE" sz="1400" b="1" dirty="0">
                          <a:solidFill>
                            <a:schemeClr val="bg1">
                              <a:lumMod val="50000"/>
                            </a:schemeClr>
                          </a:solidFill>
                          <a:latin typeface="HelveticaNeueLT Std Lt Cn" panose="020B0406020202030204" charset="0"/>
                        </a:rPr>
                        <a:t>NI</a:t>
                      </a:r>
                    </a:p>
                    <a:p>
                      <a:pPr algn="ctr"/>
                      <a:r>
                        <a:rPr lang="en-IE" sz="1400" b="1" dirty="0">
                          <a:solidFill>
                            <a:schemeClr val="bg1">
                              <a:lumMod val="50000"/>
                            </a:schemeClr>
                          </a:solidFill>
                          <a:latin typeface="HelveticaNeueLT Std Lt Cn" panose="020B0406020202030204" charset="0"/>
                        </a:rPr>
                        <a:t>(301)</a:t>
                      </a:r>
                    </a:p>
                    <a:p>
                      <a:pPr algn="ctr"/>
                      <a:r>
                        <a:rPr lang="en-IE" sz="1400" b="1" dirty="0">
                          <a:solidFill>
                            <a:schemeClr val="bg1">
                              <a:lumMod val="50000"/>
                            </a:schemeClr>
                          </a:solidFill>
                          <a:latin typeface="HelveticaNeueLT Std Lt Cn" panose="020B040602020203020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9431905"/>
                  </a:ext>
                </a:extLst>
              </a:tr>
              <a:tr h="685800">
                <a:tc>
                  <a:txBody>
                    <a:bodyPr/>
                    <a:lstStyle/>
                    <a:p>
                      <a:pPr algn="ctr"/>
                      <a:r>
                        <a:rPr lang="en-IE" sz="1400" b="1" dirty="0">
                          <a:solidFill>
                            <a:schemeClr val="bg1">
                              <a:lumMod val="50000"/>
                            </a:schemeClr>
                          </a:solidFill>
                          <a:latin typeface="HelveticaNeueLT Std Lt Cn" panose="020B0406020202030204" charset="0"/>
                        </a:rPr>
                        <a:t>86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IE" sz="1400" b="1" dirty="0">
                          <a:solidFill>
                            <a:schemeClr val="bg1">
                              <a:lumMod val="50000"/>
                            </a:schemeClr>
                          </a:solidFill>
                          <a:latin typeface="HelveticaNeueLT Std Lt Cn" panose="020B0406020202030204" charset="0"/>
                        </a:rPr>
                        <a:t>90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97630032"/>
                  </a:ext>
                </a:extLst>
              </a:tr>
              <a:tr h="685800">
                <a:tc>
                  <a:txBody>
                    <a:bodyPr/>
                    <a:lstStyle/>
                    <a:p>
                      <a:pPr algn="ctr"/>
                      <a:r>
                        <a:rPr lang="en-IE" sz="1400" b="1" dirty="0">
                          <a:solidFill>
                            <a:schemeClr val="bg1">
                              <a:lumMod val="50000"/>
                            </a:schemeClr>
                          </a:solidFill>
                          <a:latin typeface="HelveticaNeueLT Std Lt Cn" panose="020B0406020202030204" charset="0"/>
                        </a:rPr>
                        <a:t>62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IE" sz="1400" b="1" dirty="0">
                          <a:solidFill>
                            <a:schemeClr val="bg1">
                              <a:lumMod val="50000"/>
                            </a:schemeClr>
                          </a:solidFill>
                          <a:latin typeface="HelveticaNeueLT Std Lt Cn" panose="020B0406020202030204" charset="0"/>
                        </a:rPr>
                        <a:t>72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61857546"/>
                  </a:ext>
                </a:extLst>
              </a:tr>
              <a:tr h="685800">
                <a:tc>
                  <a:txBody>
                    <a:bodyPr/>
                    <a:lstStyle/>
                    <a:p>
                      <a:pPr algn="ctr"/>
                      <a:r>
                        <a:rPr lang="en-US" sz="1400" b="1" dirty="0">
                          <a:solidFill>
                            <a:schemeClr val="bg1">
                              <a:lumMod val="50000"/>
                            </a:schemeClr>
                          </a:solidFill>
                          <a:latin typeface="HelveticaNeueLT Std Lt Cn" panose="020B0406020202030204" charset="0"/>
                        </a:rPr>
                        <a:t>3</a:t>
                      </a:r>
                      <a:r>
                        <a:rPr lang="en-IE" sz="1400" b="1" dirty="0">
                          <a:solidFill>
                            <a:schemeClr val="bg1">
                              <a:lumMod val="50000"/>
                            </a:schemeClr>
                          </a:solidFill>
                          <a:latin typeface="HelveticaNeueLT Std Lt Cn" panose="020B040602020203020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IE" sz="1400" b="1" dirty="0">
                          <a:solidFill>
                            <a:schemeClr val="bg1">
                              <a:lumMod val="50000"/>
                            </a:schemeClr>
                          </a:solidFill>
                          <a:latin typeface="HelveticaNeueLT Std Lt Cn" panose="020B0406020202030204" charset="0"/>
                        </a:rPr>
                        <a:t>31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70647342"/>
                  </a:ext>
                </a:extLst>
              </a:tr>
              <a:tr h="685800">
                <a:tc>
                  <a:txBody>
                    <a:bodyPr/>
                    <a:lstStyle/>
                    <a:p>
                      <a:pPr algn="ctr"/>
                      <a:r>
                        <a:rPr lang="en-IE" sz="1400" b="1" dirty="0">
                          <a:solidFill>
                            <a:schemeClr val="bg1">
                              <a:lumMod val="50000"/>
                            </a:schemeClr>
                          </a:solidFill>
                          <a:latin typeface="HelveticaNeueLT Std Lt Cn" panose="020B0406020202030204" charset="0"/>
                        </a:rPr>
                        <a:t>32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IE" sz="1400" b="1" dirty="0">
                          <a:solidFill>
                            <a:schemeClr val="bg1">
                              <a:lumMod val="50000"/>
                            </a:schemeClr>
                          </a:solidFill>
                          <a:latin typeface="HelveticaNeueLT Std Lt Cn" panose="020B0406020202030204" charset="0"/>
                        </a:rPr>
                        <a:t>24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91308868"/>
                  </a:ext>
                </a:extLst>
              </a:tr>
              <a:tr h="685800">
                <a:tc>
                  <a:txBody>
                    <a:bodyPr/>
                    <a:lstStyle/>
                    <a:p>
                      <a:pPr algn="ctr"/>
                      <a:r>
                        <a:rPr lang="en-IE" sz="1400" b="1" dirty="0">
                          <a:solidFill>
                            <a:schemeClr val="bg1">
                              <a:lumMod val="50000"/>
                            </a:schemeClr>
                          </a:solidFill>
                          <a:latin typeface="HelveticaNeueLT Std Lt Cn" panose="020B0406020202030204" charset="0"/>
                        </a:rPr>
                        <a:t>13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IE" sz="1400" b="1" dirty="0">
                          <a:solidFill>
                            <a:schemeClr val="bg1">
                              <a:lumMod val="50000"/>
                            </a:schemeClr>
                          </a:solidFill>
                          <a:latin typeface="HelveticaNeueLT Std Lt Cn" panose="020B0406020202030204" charset="0"/>
                        </a:rPr>
                        <a:t>11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752414"/>
                  </a:ext>
                </a:extLst>
              </a:tr>
            </a:tbl>
          </a:graphicData>
        </a:graphic>
      </p:graphicFrame>
    </p:spTree>
    <p:extLst>
      <p:ext uri="{BB962C8B-B14F-4D97-AF65-F5344CB8AC3E}">
        <p14:creationId xmlns:p14="http://schemas.microsoft.com/office/powerpoint/2010/main" val="11774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FBEC73DF-6D8A-4709-B25A-81F21318F410}"/>
              </a:ext>
            </a:extLst>
          </p:cNvPr>
          <p:cNvGraphicFramePr>
            <a:graphicFrameLocks noGrp="1"/>
          </p:cNvGraphicFramePr>
          <p:nvPr>
            <p:ph idx="1"/>
            <p:extLst>
              <p:ext uri="{D42A27DB-BD31-4B8C-83A1-F6EECF244321}">
                <p14:modId xmlns:p14="http://schemas.microsoft.com/office/powerpoint/2010/main" val="1722043859"/>
              </p:ext>
            </p:extLst>
          </p:nvPr>
        </p:nvGraphicFramePr>
        <p:xfrm>
          <a:off x="404813" y="1828799"/>
          <a:ext cx="11382375" cy="3848101"/>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BC54EAFF-E699-4368-AF16-04818BA832B7}"/>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Reducing HOUSEHOLD FOOD WASTE</a:t>
            </a:r>
          </a:p>
        </p:txBody>
      </p:sp>
      <p:sp>
        <p:nvSpPr>
          <p:cNvPr id="4" name="Slide Number Placeholder 3">
            <a:extLst>
              <a:ext uri="{FF2B5EF4-FFF2-40B4-BE49-F238E27FC236}">
                <a16:creationId xmlns:a16="http://schemas.microsoft.com/office/drawing/2014/main" id="{E2C628ED-E772-472C-9E87-7325572202ED}"/>
              </a:ext>
            </a:extLst>
          </p:cNvPr>
          <p:cNvSpPr>
            <a:spLocks noGrp="1"/>
          </p:cNvSpPr>
          <p:nvPr>
            <p:ph type="sldNum" sz="quarter" idx="14"/>
          </p:nvPr>
        </p:nvSpPr>
        <p:spPr/>
        <p:txBody>
          <a:bodyPr/>
          <a:lstStyle/>
          <a:p>
            <a:fld id="{D61AABEC-672F-4B68-B914-690DA978312C}" type="slidenum">
              <a:rPr lang="en-GB" smtClean="0"/>
              <a:pPr/>
              <a:t>53</a:t>
            </a:fld>
            <a:r>
              <a:rPr lang="en-GB" dirty="0"/>
              <a:t> ‒ </a:t>
            </a:r>
          </a:p>
        </p:txBody>
      </p:sp>
      <p:sp>
        <p:nvSpPr>
          <p:cNvPr id="5" name="Text Placeholder 4">
            <a:extLst>
              <a:ext uri="{FF2B5EF4-FFF2-40B4-BE49-F238E27FC236}">
                <a16:creationId xmlns:a16="http://schemas.microsoft.com/office/drawing/2014/main" id="{CE1FF323-1E7F-483D-B39E-609070EF091F}"/>
              </a:ext>
            </a:extLst>
          </p:cNvPr>
          <p:cNvSpPr>
            <a:spLocks noGrp="1"/>
          </p:cNvSpPr>
          <p:nvPr>
            <p:ph type="body" sz="quarter" idx="15"/>
          </p:nvPr>
        </p:nvSpPr>
        <p:spPr>
          <a:xfrm>
            <a:off x="404786" y="883335"/>
            <a:ext cx="8925800" cy="323165"/>
          </a:xfrm>
        </p:spPr>
        <p:txBody>
          <a:bodyPr/>
          <a:lstStyle/>
          <a:p>
            <a:r>
              <a:rPr lang="en-IE" dirty="0">
                <a:latin typeface="HelveticaNeueLT Std Lt Cn" panose="020B0406020202030204" charset="0"/>
              </a:rPr>
              <a:t>Adults in Northern Ireland are more likely to take steps to reduce food waste than those in ROI. </a:t>
            </a:r>
          </a:p>
        </p:txBody>
      </p:sp>
      <p:sp>
        <p:nvSpPr>
          <p:cNvPr id="6" name="Text Placeholder 5">
            <a:extLst>
              <a:ext uri="{FF2B5EF4-FFF2-40B4-BE49-F238E27FC236}">
                <a16:creationId xmlns:a16="http://schemas.microsoft.com/office/drawing/2014/main" id="{A6AEB97B-5D34-45B0-B60C-5A47C640E202}"/>
              </a:ext>
            </a:extLst>
          </p:cNvPr>
          <p:cNvSpPr>
            <a:spLocks noGrp="1"/>
          </p:cNvSpPr>
          <p:nvPr>
            <p:ph type="body" sz="quarter" idx="17"/>
          </p:nvPr>
        </p:nvSpPr>
        <p:spPr>
          <a:xfrm>
            <a:off x="506896" y="5909846"/>
            <a:ext cx="10084904" cy="338554"/>
          </a:xfrm>
        </p:spPr>
        <p:txBody>
          <a:bodyPr/>
          <a:lstStyle/>
          <a:p>
            <a:r>
              <a:rPr lang="en-IE" dirty="0"/>
              <a:t>Q.69	I’m now going to read out a few ways to reduce household food waste, for each one could you tell me if you have done this in the past 3 months, or not.</a:t>
            </a:r>
          </a:p>
          <a:p>
            <a:r>
              <a:rPr lang="en-IE" dirty="0"/>
              <a:t>Base:	All Respondents:  803 (IOI), 502 (ROI), 301 (NI)</a:t>
            </a:r>
          </a:p>
        </p:txBody>
      </p:sp>
      <p:graphicFrame>
        <p:nvGraphicFramePr>
          <p:cNvPr id="2" name="Table 6">
            <a:extLst>
              <a:ext uri="{FF2B5EF4-FFF2-40B4-BE49-F238E27FC236}">
                <a16:creationId xmlns:a16="http://schemas.microsoft.com/office/drawing/2014/main" id="{13B054B7-03DA-4724-BA61-9210E83B89A3}"/>
              </a:ext>
            </a:extLst>
          </p:cNvPr>
          <p:cNvGraphicFramePr>
            <a:graphicFrameLocks noGrp="1"/>
          </p:cNvGraphicFramePr>
          <p:nvPr>
            <p:extLst>
              <p:ext uri="{D42A27DB-BD31-4B8C-83A1-F6EECF244321}">
                <p14:modId xmlns:p14="http://schemas.microsoft.com/office/powerpoint/2010/main" val="2631541583"/>
              </p:ext>
            </p:extLst>
          </p:nvPr>
        </p:nvGraphicFramePr>
        <p:xfrm>
          <a:off x="9296400" y="1269045"/>
          <a:ext cx="2082800" cy="4217353"/>
        </p:xfrm>
        <a:graphic>
          <a:graphicData uri="http://schemas.openxmlformats.org/drawingml/2006/table">
            <a:tbl>
              <a:tblPr firstRow="1" bandRow="1">
                <a:tableStyleId>{5940675A-B579-460E-94D1-54222C63F5DA}</a:tableStyleId>
              </a:tblPr>
              <a:tblGrid>
                <a:gridCol w="1041400">
                  <a:extLst>
                    <a:ext uri="{9D8B030D-6E8A-4147-A177-3AD203B41FA5}">
                      <a16:colId xmlns:a16="http://schemas.microsoft.com/office/drawing/2014/main" val="869109697"/>
                    </a:ext>
                  </a:extLst>
                </a:gridCol>
                <a:gridCol w="1041400">
                  <a:extLst>
                    <a:ext uri="{9D8B030D-6E8A-4147-A177-3AD203B41FA5}">
                      <a16:colId xmlns:a16="http://schemas.microsoft.com/office/drawing/2014/main" val="3944058474"/>
                    </a:ext>
                  </a:extLst>
                </a:gridCol>
              </a:tblGrid>
              <a:tr h="741513">
                <a:tc>
                  <a:txBody>
                    <a:bodyPr/>
                    <a:lstStyle/>
                    <a:p>
                      <a:pPr algn="ctr"/>
                      <a:r>
                        <a:rPr lang="en-IE" sz="1400" b="1" dirty="0">
                          <a:solidFill>
                            <a:schemeClr val="bg1">
                              <a:lumMod val="50000"/>
                            </a:schemeClr>
                          </a:solidFill>
                          <a:latin typeface="HelveticaNeueLT Std Lt Cn" panose="020B0406020202030204" charset="0"/>
                        </a:rPr>
                        <a:t>ROI</a:t>
                      </a:r>
                    </a:p>
                    <a:p>
                      <a:pPr algn="ctr"/>
                      <a:r>
                        <a:rPr lang="en-IE" sz="1400" b="1" dirty="0">
                          <a:solidFill>
                            <a:schemeClr val="bg1">
                              <a:lumMod val="50000"/>
                            </a:schemeClr>
                          </a:solidFill>
                          <a:latin typeface="HelveticaNeueLT Std Lt Cn" panose="020B0406020202030204" charset="0"/>
                        </a:rPr>
                        <a:t>(502)</a:t>
                      </a:r>
                    </a:p>
                    <a:p>
                      <a:pPr algn="ctr"/>
                      <a:r>
                        <a:rPr lang="en-IE" sz="1400" b="1" dirty="0">
                          <a:solidFill>
                            <a:schemeClr val="bg1">
                              <a:lumMod val="50000"/>
                            </a:schemeClr>
                          </a:solidFill>
                          <a:latin typeface="HelveticaNeueLT Std Lt Cn" panose="020B040602020203020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IE" sz="1400" b="1" dirty="0">
                          <a:solidFill>
                            <a:schemeClr val="bg1">
                              <a:lumMod val="50000"/>
                            </a:schemeClr>
                          </a:solidFill>
                          <a:latin typeface="HelveticaNeueLT Std Lt Cn" panose="020B0406020202030204" charset="0"/>
                        </a:rPr>
                        <a:t>NI</a:t>
                      </a:r>
                    </a:p>
                    <a:p>
                      <a:pPr algn="ctr"/>
                      <a:r>
                        <a:rPr lang="en-IE" sz="1400" b="1" dirty="0">
                          <a:solidFill>
                            <a:schemeClr val="bg1">
                              <a:lumMod val="50000"/>
                            </a:schemeClr>
                          </a:solidFill>
                          <a:latin typeface="HelveticaNeueLT Std Lt Cn" panose="020B0406020202030204" charset="0"/>
                        </a:rPr>
                        <a:t>(301)</a:t>
                      </a:r>
                    </a:p>
                    <a:p>
                      <a:pPr algn="ctr"/>
                      <a:r>
                        <a:rPr lang="en-IE" sz="1400" b="1" dirty="0">
                          <a:solidFill>
                            <a:schemeClr val="bg1">
                              <a:lumMod val="50000"/>
                            </a:schemeClr>
                          </a:solidFill>
                          <a:latin typeface="HelveticaNeueLT Std Lt Cn" panose="020B040602020203020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9431905"/>
                  </a:ext>
                </a:extLst>
              </a:tr>
              <a:tr h="695168">
                <a:tc>
                  <a:txBody>
                    <a:bodyPr/>
                    <a:lstStyle/>
                    <a:p>
                      <a:pPr algn="ctr"/>
                      <a:r>
                        <a:rPr lang="en-US" sz="1400" b="1" dirty="0">
                          <a:solidFill>
                            <a:schemeClr val="bg1">
                              <a:lumMod val="50000"/>
                            </a:schemeClr>
                          </a:solidFill>
                          <a:latin typeface="HelveticaNeueLT Std Lt Cn" panose="020B0406020202030204" charset="0"/>
                        </a:rPr>
                        <a:t>79</a:t>
                      </a:r>
                      <a:endParaRPr lang="en-IE" sz="1400" b="1" dirty="0">
                        <a:solidFill>
                          <a:schemeClr val="bg1">
                            <a:lumMod val="50000"/>
                          </a:schemeClr>
                        </a:solidFill>
                        <a:latin typeface="HelveticaNeueLT Std Lt Cn" panose="020B040602020203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solidFill>
                            <a:schemeClr val="bg1">
                              <a:lumMod val="50000"/>
                            </a:schemeClr>
                          </a:solidFill>
                          <a:latin typeface="HelveticaNeueLT Std Lt Cn" panose="020B0406020202030204" charset="0"/>
                        </a:rPr>
                        <a:t>86</a:t>
                      </a:r>
                      <a:endParaRPr lang="en-IE" sz="1400" b="1" dirty="0">
                        <a:solidFill>
                          <a:schemeClr val="bg1">
                            <a:lumMod val="50000"/>
                          </a:schemeClr>
                        </a:solidFill>
                        <a:latin typeface="HelveticaNeueLT Std Lt Cn" panose="020B040602020203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97630032"/>
                  </a:ext>
                </a:extLst>
              </a:tr>
              <a:tr h="695168">
                <a:tc>
                  <a:txBody>
                    <a:bodyPr/>
                    <a:lstStyle/>
                    <a:p>
                      <a:pPr algn="ctr"/>
                      <a:r>
                        <a:rPr lang="en-IE" sz="1400" b="1" dirty="0">
                          <a:solidFill>
                            <a:schemeClr val="bg1">
                              <a:lumMod val="50000"/>
                            </a:schemeClr>
                          </a:solidFill>
                          <a:latin typeface="HelveticaNeueLT Std Lt Cn" panose="020B0406020202030204" charset="0"/>
                        </a:rPr>
                        <a:t>76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IE" sz="1400" b="1" dirty="0">
                          <a:solidFill>
                            <a:schemeClr val="bg1">
                              <a:lumMod val="50000"/>
                            </a:schemeClr>
                          </a:solidFill>
                          <a:latin typeface="HelveticaNeueLT Std Lt Cn" panose="020B0406020202030204" charset="0"/>
                        </a:rPr>
                        <a:t>76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61857546"/>
                  </a:ext>
                </a:extLst>
              </a:tr>
              <a:tr h="695168">
                <a:tc>
                  <a:txBody>
                    <a:bodyPr/>
                    <a:lstStyle/>
                    <a:p>
                      <a:pPr algn="ctr"/>
                      <a:r>
                        <a:rPr lang="en-IE" sz="1400" b="1" dirty="0">
                          <a:solidFill>
                            <a:schemeClr val="bg1">
                              <a:lumMod val="50000"/>
                            </a:schemeClr>
                          </a:solidFill>
                          <a:latin typeface="HelveticaNeueLT Std Lt Cn" panose="020B0406020202030204" charset="0"/>
                        </a:rPr>
                        <a:t>63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IE" sz="1400" b="1" dirty="0">
                          <a:solidFill>
                            <a:schemeClr val="bg1">
                              <a:lumMod val="50000"/>
                            </a:schemeClr>
                          </a:solidFill>
                          <a:latin typeface="HelveticaNeueLT Std Lt Cn" panose="020B0406020202030204" charset="0"/>
                        </a:rPr>
                        <a:t>71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70647342"/>
                  </a:ext>
                </a:extLst>
              </a:tr>
              <a:tr h="695168">
                <a:tc>
                  <a:txBody>
                    <a:bodyPr/>
                    <a:lstStyle/>
                    <a:p>
                      <a:pPr algn="ctr"/>
                      <a:r>
                        <a:rPr lang="en-IE" sz="1400" b="1" dirty="0">
                          <a:solidFill>
                            <a:schemeClr val="bg1">
                              <a:lumMod val="50000"/>
                            </a:schemeClr>
                          </a:solidFill>
                          <a:latin typeface="HelveticaNeueLT Std Lt Cn" panose="020B0406020202030204" charset="0"/>
                        </a:rPr>
                        <a:t>50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IE" sz="1400" b="1" dirty="0">
                          <a:solidFill>
                            <a:schemeClr val="bg1">
                              <a:lumMod val="50000"/>
                            </a:schemeClr>
                          </a:solidFill>
                          <a:latin typeface="HelveticaNeueLT Std Lt Cn" panose="020B0406020202030204" charset="0"/>
                        </a:rPr>
                        <a:t>51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91308868"/>
                  </a:ext>
                </a:extLst>
              </a:tr>
              <a:tr h="695168">
                <a:tc>
                  <a:txBody>
                    <a:bodyPr/>
                    <a:lstStyle/>
                    <a:p>
                      <a:pPr algn="ctr"/>
                      <a:r>
                        <a:rPr lang="en-IE" sz="1400" b="1" dirty="0">
                          <a:solidFill>
                            <a:schemeClr val="bg1">
                              <a:lumMod val="50000"/>
                            </a:schemeClr>
                          </a:solidFill>
                          <a:latin typeface="HelveticaNeueLT Std Lt Cn" panose="020B0406020202030204" charset="0"/>
                        </a:rPr>
                        <a:t>43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IE" sz="1400" b="1" dirty="0">
                          <a:solidFill>
                            <a:schemeClr val="bg1">
                              <a:lumMod val="50000"/>
                            </a:schemeClr>
                          </a:solidFill>
                          <a:latin typeface="HelveticaNeueLT Std Lt Cn" panose="020B0406020202030204" charset="0"/>
                        </a:rPr>
                        <a:t>50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752414"/>
                  </a:ext>
                </a:extLst>
              </a:tr>
            </a:tbl>
          </a:graphicData>
        </a:graphic>
      </p:graphicFrame>
    </p:spTree>
    <p:extLst>
      <p:ext uri="{BB962C8B-B14F-4D97-AF65-F5344CB8AC3E}">
        <p14:creationId xmlns:p14="http://schemas.microsoft.com/office/powerpoint/2010/main" val="208533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solidFill>
                  <a:schemeClr val="tx1"/>
                </a:solidFill>
              </a:rPr>
              <a:t>FOOD SAFETY CONCERNS in care settings</a:t>
            </a:r>
          </a:p>
        </p:txBody>
      </p:sp>
      <p:sp>
        <p:nvSpPr>
          <p:cNvPr id="9" name="Slide Number Placeholder 3">
            <a:extLst>
              <a:ext uri="{FF2B5EF4-FFF2-40B4-BE49-F238E27FC236}">
                <a16:creationId xmlns:a16="http://schemas.microsoft.com/office/drawing/2014/main" id="{FCB1963C-9E3A-424F-A668-BC4B481C9EFE}"/>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white"/>
                </a:solidFill>
                <a:effectLst/>
                <a:uLnTx/>
                <a:uFillTx/>
                <a:latin typeface="Arial Blac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r>
              <a:rPr kumimoji="0" lang="en-GB" sz="900" b="1" i="0" u="none" strike="noStrike" kern="1200" cap="none" spc="0" normalizeH="0" baseline="0" noProof="0" dirty="0">
                <a:ln>
                  <a:noFill/>
                </a:ln>
                <a:solidFill>
                  <a:prstClr val="white"/>
                </a:solidFill>
                <a:effectLst/>
                <a:uLnTx/>
                <a:uFillTx/>
                <a:latin typeface="Arial Black"/>
                <a:ea typeface="+mn-ea"/>
                <a:cs typeface="+mn-cs"/>
              </a:rPr>
              <a:t> ‒ </a:t>
            </a:r>
          </a:p>
        </p:txBody>
      </p:sp>
    </p:spTree>
    <p:extLst>
      <p:ext uri="{BB962C8B-B14F-4D97-AF65-F5344CB8AC3E}">
        <p14:creationId xmlns:p14="http://schemas.microsoft.com/office/powerpoint/2010/main" val="4759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FBEC73DF-6D8A-4709-B25A-81F21318F410}"/>
              </a:ext>
            </a:extLst>
          </p:cNvPr>
          <p:cNvGraphicFramePr>
            <a:graphicFrameLocks noGrp="1"/>
          </p:cNvGraphicFramePr>
          <p:nvPr>
            <p:ph idx="1"/>
            <p:extLst>
              <p:ext uri="{D42A27DB-BD31-4B8C-83A1-F6EECF244321}">
                <p14:modId xmlns:p14="http://schemas.microsoft.com/office/powerpoint/2010/main" val="208441985"/>
              </p:ext>
            </p:extLst>
          </p:nvPr>
        </p:nvGraphicFramePr>
        <p:xfrm>
          <a:off x="6441998" y="1266518"/>
          <a:ext cx="5511800" cy="4376628"/>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BC54EAFF-E699-4368-AF16-04818BA832B7}"/>
              </a:ext>
            </a:extLst>
          </p:cNvPr>
          <p:cNvSpPr>
            <a:spLocks noGrp="1"/>
          </p:cNvSpPr>
          <p:nvPr>
            <p:ph type="title"/>
          </p:nvPr>
        </p:nvSpPr>
        <p:spPr>
          <a:xfrm>
            <a:off x="404786" y="228600"/>
            <a:ext cx="11382428" cy="480131"/>
          </a:xfrm>
        </p:spPr>
        <p:txBody>
          <a:bodyPr/>
          <a:lstStyle/>
          <a:p>
            <a:r>
              <a:rPr lang="en-IE" dirty="0">
                <a:latin typeface="HelveticaNeueLT Std Lt Cn" panose="020B0406020202030204" charset="0"/>
              </a:rPr>
              <a:t>Food safety concerns in care settings</a:t>
            </a:r>
          </a:p>
        </p:txBody>
      </p:sp>
      <p:sp>
        <p:nvSpPr>
          <p:cNvPr id="4" name="Slide Number Placeholder 3">
            <a:extLst>
              <a:ext uri="{FF2B5EF4-FFF2-40B4-BE49-F238E27FC236}">
                <a16:creationId xmlns:a16="http://schemas.microsoft.com/office/drawing/2014/main" id="{E2C628ED-E772-472C-9E87-7325572202ED}"/>
              </a:ext>
            </a:extLst>
          </p:cNvPr>
          <p:cNvSpPr>
            <a:spLocks noGrp="1"/>
          </p:cNvSpPr>
          <p:nvPr>
            <p:ph type="sldNum" sz="quarter" idx="14"/>
          </p:nvPr>
        </p:nvSpPr>
        <p:spPr/>
        <p:txBody>
          <a:bodyPr/>
          <a:lstStyle/>
          <a:p>
            <a:fld id="{D61AABEC-672F-4B68-B914-690DA978312C}" type="slidenum">
              <a:rPr lang="en-GB" smtClean="0"/>
              <a:pPr/>
              <a:t>55</a:t>
            </a:fld>
            <a:r>
              <a:rPr lang="en-GB"/>
              <a:t> ‒ </a:t>
            </a:r>
            <a:endParaRPr lang="en-GB" dirty="0"/>
          </a:p>
        </p:txBody>
      </p:sp>
      <p:sp>
        <p:nvSpPr>
          <p:cNvPr id="11" name="Text Placeholder 10">
            <a:extLst>
              <a:ext uri="{FF2B5EF4-FFF2-40B4-BE49-F238E27FC236}">
                <a16:creationId xmlns:a16="http://schemas.microsoft.com/office/drawing/2014/main" id="{9EF0CF3B-75C9-47AD-8673-1976F354370C}"/>
              </a:ext>
            </a:extLst>
          </p:cNvPr>
          <p:cNvSpPr>
            <a:spLocks noGrp="1"/>
          </p:cNvSpPr>
          <p:nvPr>
            <p:ph type="body" sz="quarter" idx="18"/>
          </p:nvPr>
        </p:nvSpPr>
        <p:spPr>
          <a:xfrm>
            <a:off x="404786" y="775432"/>
            <a:ext cx="10943853" cy="323165"/>
          </a:xfrm>
        </p:spPr>
        <p:txBody>
          <a:bodyPr/>
          <a:lstStyle/>
          <a:p>
            <a:r>
              <a:rPr lang="en-IE" dirty="0">
                <a:latin typeface="HelveticaNeueLT Std Lt Cn" panose="020B0406020202030204" charset="0"/>
              </a:rPr>
              <a:t>35% visited a friend or family member aged 65+ in a care setting in the past 12 months of whom 50% brought food.</a:t>
            </a:r>
          </a:p>
        </p:txBody>
      </p:sp>
      <p:sp>
        <p:nvSpPr>
          <p:cNvPr id="6" name="Text Placeholder 5">
            <a:extLst>
              <a:ext uri="{FF2B5EF4-FFF2-40B4-BE49-F238E27FC236}">
                <a16:creationId xmlns:a16="http://schemas.microsoft.com/office/drawing/2014/main" id="{A6AEB97B-5D34-45B0-B60C-5A47C640E202}"/>
              </a:ext>
            </a:extLst>
          </p:cNvPr>
          <p:cNvSpPr>
            <a:spLocks noGrp="1"/>
          </p:cNvSpPr>
          <p:nvPr>
            <p:ph type="body" sz="quarter" idx="17"/>
          </p:nvPr>
        </p:nvSpPr>
        <p:spPr>
          <a:xfrm>
            <a:off x="511098" y="5786735"/>
            <a:ext cx="8686800" cy="461665"/>
          </a:xfrm>
        </p:spPr>
        <p:txBody>
          <a:bodyPr/>
          <a:lstStyle/>
          <a:p>
            <a:r>
              <a:rPr lang="en-IE" dirty="0"/>
              <a:t>Q.70	In the past 12 months, have you visited a friend or family member over the age of 65, in a hospital or nursing home? </a:t>
            </a:r>
          </a:p>
          <a:p>
            <a:r>
              <a:rPr lang="en-IE" dirty="0"/>
              <a:t>Q.71	What type of food items, if any, did you bring for them on your most recent visit? </a:t>
            </a:r>
          </a:p>
          <a:p>
            <a:r>
              <a:rPr lang="en-IE" dirty="0"/>
              <a:t>Base:	All Respondents:  803 / All  respondents who visited a care setting:  283</a:t>
            </a:r>
          </a:p>
        </p:txBody>
      </p:sp>
      <p:graphicFrame>
        <p:nvGraphicFramePr>
          <p:cNvPr id="10" name="Chart 9">
            <a:extLst>
              <a:ext uri="{FF2B5EF4-FFF2-40B4-BE49-F238E27FC236}">
                <a16:creationId xmlns:a16="http://schemas.microsoft.com/office/drawing/2014/main" id="{A5099C67-FDBD-485A-A4A9-234CF1BFC425}"/>
              </a:ext>
            </a:extLst>
          </p:cNvPr>
          <p:cNvGraphicFramePr/>
          <p:nvPr/>
        </p:nvGraphicFramePr>
        <p:xfrm>
          <a:off x="238203" y="1311821"/>
          <a:ext cx="5933998" cy="420242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8596D028-AF49-4932-B28D-7AA3A69CA880}"/>
              </a:ext>
            </a:extLst>
          </p:cNvPr>
          <p:cNvSpPr txBox="1"/>
          <p:nvPr/>
        </p:nvSpPr>
        <p:spPr>
          <a:xfrm>
            <a:off x="776420" y="2505090"/>
            <a:ext cx="1128899" cy="3108543"/>
          </a:xfrm>
          <a:prstGeom prst="rect">
            <a:avLst/>
          </a:prstGeom>
          <a:noFill/>
        </p:spPr>
        <p:txBody>
          <a:bodyPr wrap="none" rtlCol="0">
            <a:spAutoFit/>
          </a:bodyPr>
          <a:lstStyle/>
          <a:p>
            <a:pPr algn="r"/>
            <a:r>
              <a:rPr lang="en-US" sz="1400" dirty="0">
                <a:latin typeface="HelveticaNeueLT Std Lt Cn" panose="020B0406020202030204" charset="0"/>
              </a:rPr>
              <a:t>Hospital</a:t>
            </a:r>
          </a:p>
          <a:p>
            <a:pPr algn="r"/>
            <a:endParaRPr lang="en-US" sz="1400" dirty="0">
              <a:latin typeface="HelveticaNeueLT Std Lt Cn" panose="020B0406020202030204" charset="0"/>
            </a:endParaRPr>
          </a:p>
          <a:p>
            <a:pPr algn="r"/>
            <a:r>
              <a:rPr lang="en-US" sz="1400" dirty="0">
                <a:latin typeface="HelveticaNeueLT Std Lt Cn" panose="020B0406020202030204" charset="0"/>
              </a:rPr>
              <a:t>Nursing Home</a:t>
            </a:r>
          </a:p>
          <a:p>
            <a:pPr algn="r"/>
            <a:endParaRPr lang="en-US" sz="1400" dirty="0">
              <a:latin typeface="HelveticaNeueLT Std Lt Cn" panose="020B0406020202030204" charset="0"/>
            </a:endParaRPr>
          </a:p>
          <a:p>
            <a:pPr algn="r"/>
            <a:endParaRPr lang="en-US" sz="1400" dirty="0">
              <a:latin typeface="HelveticaNeueLT Std Lt Cn" panose="020B0406020202030204" charset="0"/>
            </a:endParaRPr>
          </a:p>
          <a:p>
            <a:pPr algn="r"/>
            <a:endParaRPr lang="en-US" sz="1400" dirty="0">
              <a:latin typeface="HelveticaNeueLT Std Lt Cn" panose="020B0406020202030204" charset="0"/>
            </a:endParaRPr>
          </a:p>
          <a:p>
            <a:pPr algn="r"/>
            <a:endParaRPr lang="en-US" sz="1400" dirty="0">
              <a:latin typeface="HelveticaNeueLT Std Lt Cn" panose="020B0406020202030204" charset="0"/>
            </a:endParaRPr>
          </a:p>
          <a:p>
            <a:pPr algn="r"/>
            <a:endParaRPr lang="en-US" sz="1400" dirty="0">
              <a:latin typeface="HelveticaNeueLT Std Lt Cn" panose="020B0406020202030204" charset="0"/>
            </a:endParaRPr>
          </a:p>
          <a:p>
            <a:pPr algn="r"/>
            <a:r>
              <a:rPr lang="en-US" sz="1400" dirty="0">
                <a:latin typeface="HelveticaNeueLT Std Lt Cn" panose="020B0406020202030204" charset="0"/>
              </a:rPr>
              <a:t>No did not visit</a:t>
            </a:r>
          </a:p>
          <a:p>
            <a:pPr algn="r"/>
            <a:endParaRPr lang="en-US" sz="1400" dirty="0">
              <a:latin typeface="HelveticaNeueLT Std Lt Cn" panose="020B0406020202030204" charset="0"/>
            </a:endParaRPr>
          </a:p>
          <a:p>
            <a:pPr algn="r"/>
            <a:endParaRPr lang="en-US" sz="1400" dirty="0">
              <a:latin typeface="HelveticaNeueLT Std Lt Cn" panose="020B0406020202030204" charset="0"/>
            </a:endParaRPr>
          </a:p>
          <a:p>
            <a:pPr algn="r"/>
            <a:endParaRPr lang="en-US" sz="1400" dirty="0">
              <a:latin typeface="HelveticaNeueLT Std Lt Cn" panose="020B0406020202030204" charset="0"/>
            </a:endParaRPr>
          </a:p>
          <a:p>
            <a:pPr algn="r"/>
            <a:endParaRPr lang="en-US" sz="1400" dirty="0">
              <a:latin typeface="HelveticaNeueLT Std Lt Cn" panose="020B0406020202030204" charset="0"/>
            </a:endParaRPr>
          </a:p>
          <a:p>
            <a:pPr algn="r"/>
            <a:r>
              <a:rPr lang="en-US" sz="1400" dirty="0">
                <a:latin typeface="HelveticaNeueLT Std Lt Cn" panose="020B0406020202030204" charset="0"/>
              </a:rPr>
              <a:t>Refused</a:t>
            </a:r>
            <a:endParaRPr lang="en-IE" sz="1400" dirty="0">
              <a:latin typeface="HelveticaNeueLT Std Lt Cn" panose="020B0406020202030204" charset="0"/>
            </a:endParaRPr>
          </a:p>
        </p:txBody>
      </p:sp>
      <p:graphicFrame>
        <p:nvGraphicFramePr>
          <p:cNvPr id="12" name="Table 6">
            <a:extLst>
              <a:ext uri="{FF2B5EF4-FFF2-40B4-BE49-F238E27FC236}">
                <a16:creationId xmlns:a16="http://schemas.microsoft.com/office/drawing/2014/main" id="{576DFDE4-7DF4-47D8-8389-80A249085642}"/>
              </a:ext>
            </a:extLst>
          </p:cNvPr>
          <p:cNvGraphicFramePr>
            <a:graphicFrameLocks noGrp="1"/>
          </p:cNvGraphicFramePr>
          <p:nvPr>
            <p:extLst>
              <p:ext uri="{D42A27DB-BD31-4B8C-83A1-F6EECF244321}">
                <p14:modId xmlns:p14="http://schemas.microsoft.com/office/powerpoint/2010/main" val="2725967647"/>
              </p:ext>
            </p:extLst>
          </p:nvPr>
        </p:nvGraphicFramePr>
        <p:xfrm>
          <a:off x="11002839" y="1752600"/>
          <a:ext cx="1005523" cy="3761642"/>
        </p:xfrm>
        <a:graphic>
          <a:graphicData uri="http://schemas.openxmlformats.org/drawingml/2006/table">
            <a:tbl>
              <a:tblPr firstRow="1" bandRow="1">
                <a:tableStyleId>{5C22544A-7EE6-4342-B048-85BDC9FD1C3A}</a:tableStyleId>
              </a:tblPr>
              <a:tblGrid>
                <a:gridCol w="497205">
                  <a:extLst>
                    <a:ext uri="{9D8B030D-6E8A-4147-A177-3AD203B41FA5}">
                      <a16:colId xmlns:a16="http://schemas.microsoft.com/office/drawing/2014/main" val="1040394343"/>
                    </a:ext>
                  </a:extLst>
                </a:gridCol>
                <a:gridCol w="508318">
                  <a:extLst>
                    <a:ext uri="{9D8B030D-6E8A-4147-A177-3AD203B41FA5}">
                      <a16:colId xmlns:a16="http://schemas.microsoft.com/office/drawing/2014/main" val="3116302458"/>
                    </a:ext>
                  </a:extLst>
                </a:gridCol>
              </a:tblGrid>
              <a:tr h="314128">
                <a:tc>
                  <a:txBody>
                    <a:bodyPr/>
                    <a:lstStyle/>
                    <a:p>
                      <a:pPr algn="ctr"/>
                      <a:r>
                        <a:rPr lang="en-US" sz="1200" dirty="0">
                          <a:latin typeface="HelveticaNeueLT Std Lt Cn" panose="020B0406020202030204" charset="0"/>
                        </a:rPr>
                        <a:t>ROI</a:t>
                      </a:r>
                      <a:endParaRPr lang="en-IE" sz="1200" dirty="0">
                        <a:latin typeface="HelveticaNeueLT Std Lt Cn" panose="020B0406020202030204" charset="0"/>
                      </a:endParaRPr>
                    </a:p>
                  </a:txBody>
                  <a:tcPr anchor="ctr"/>
                </a:tc>
                <a:tc>
                  <a:txBody>
                    <a:bodyPr/>
                    <a:lstStyle/>
                    <a:p>
                      <a:pPr algn="ctr"/>
                      <a:r>
                        <a:rPr lang="en-US" sz="1200" dirty="0">
                          <a:latin typeface="HelveticaNeueLT Std Lt Cn" panose="020B0406020202030204" charset="0"/>
                        </a:rPr>
                        <a:t>NI</a:t>
                      </a:r>
                      <a:endParaRPr lang="en-IE" sz="1200" dirty="0">
                        <a:latin typeface="HelveticaNeueLT Std Lt Cn" panose="020B0406020202030204" charset="0"/>
                      </a:endParaRPr>
                    </a:p>
                  </a:txBody>
                  <a:tcPr anchor="ctr"/>
                </a:tc>
                <a:extLst>
                  <a:ext uri="{0D108BD9-81ED-4DB2-BD59-A6C34878D82A}">
                    <a16:rowId xmlns:a16="http://schemas.microsoft.com/office/drawing/2014/main" val="1496446130"/>
                  </a:ext>
                </a:extLst>
              </a:tr>
              <a:tr h="492502">
                <a:tc>
                  <a:txBody>
                    <a:bodyPr/>
                    <a:lstStyle/>
                    <a:p>
                      <a:pPr algn="l"/>
                      <a:r>
                        <a:rPr lang="en-US" sz="1200" dirty="0">
                          <a:latin typeface="HelveticaNeueLT Std Lt Cn" panose="020B0406020202030204" charset="0"/>
                        </a:rPr>
                        <a:t>28%</a:t>
                      </a:r>
                      <a:endParaRPr lang="en-IE" sz="1200" dirty="0">
                        <a:latin typeface="HelveticaNeueLT Std Lt Cn" panose="020B0406020202030204" charset="0"/>
                      </a:endParaRPr>
                    </a:p>
                  </a:txBody>
                  <a:tcPr anchor="ctr"/>
                </a:tc>
                <a:tc>
                  <a:txBody>
                    <a:bodyPr/>
                    <a:lstStyle/>
                    <a:p>
                      <a:pPr algn="l"/>
                      <a:r>
                        <a:rPr lang="en-US" sz="1200" dirty="0">
                          <a:latin typeface="HelveticaNeueLT Std Lt Cn" panose="020B0406020202030204" charset="0"/>
                        </a:rPr>
                        <a:t>25%</a:t>
                      </a:r>
                      <a:endParaRPr lang="en-IE" sz="1200" dirty="0">
                        <a:latin typeface="HelveticaNeueLT Std Lt Cn" panose="020B0406020202030204" charset="0"/>
                      </a:endParaRPr>
                    </a:p>
                  </a:txBody>
                  <a:tcPr anchor="ctr"/>
                </a:tc>
                <a:extLst>
                  <a:ext uri="{0D108BD9-81ED-4DB2-BD59-A6C34878D82A}">
                    <a16:rowId xmlns:a16="http://schemas.microsoft.com/office/drawing/2014/main" val="4923303"/>
                  </a:ext>
                </a:extLst>
              </a:tr>
              <a:tr h="492502">
                <a:tc>
                  <a:txBody>
                    <a:bodyPr/>
                    <a:lstStyle/>
                    <a:p>
                      <a:pPr algn="l"/>
                      <a:r>
                        <a:rPr lang="en-US" sz="1200" dirty="0">
                          <a:latin typeface="HelveticaNeueLT Std Lt Cn" panose="020B0406020202030204" charset="0"/>
                        </a:rPr>
                        <a:t>17%</a:t>
                      </a:r>
                      <a:endParaRPr lang="en-IE" sz="1200" dirty="0">
                        <a:latin typeface="HelveticaNeueLT Std Lt Cn" panose="020B0406020202030204" charset="0"/>
                      </a:endParaRPr>
                    </a:p>
                  </a:txBody>
                  <a:tcPr anchor="ctr"/>
                </a:tc>
                <a:tc>
                  <a:txBody>
                    <a:bodyPr/>
                    <a:lstStyle/>
                    <a:p>
                      <a:pPr algn="l"/>
                      <a:r>
                        <a:rPr lang="en-US" sz="1200" dirty="0">
                          <a:latin typeface="HelveticaNeueLT Std Lt Cn" panose="020B0406020202030204" charset="0"/>
                        </a:rPr>
                        <a:t>22%</a:t>
                      </a:r>
                      <a:endParaRPr lang="en-IE" sz="1200" dirty="0">
                        <a:latin typeface="HelveticaNeueLT Std Lt Cn" panose="020B0406020202030204" charset="0"/>
                      </a:endParaRPr>
                    </a:p>
                  </a:txBody>
                  <a:tcPr anchor="ctr"/>
                </a:tc>
                <a:extLst>
                  <a:ext uri="{0D108BD9-81ED-4DB2-BD59-A6C34878D82A}">
                    <a16:rowId xmlns:a16="http://schemas.microsoft.com/office/drawing/2014/main" val="2526172621"/>
                  </a:ext>
                </a:extLst>
              </a:tr>
              <a:tr h="492502">
                <a:tc>
                  <a:txBody>
                    <a:bodyPr/>
                    <a:lstStyle/>
                    <a:p>
                      <a:pPr algn="l"/>
                      <a:r>
                        <a:rPr lang="en-US" sz="1200" dirty="0">
                          <a:latin typeface="HelveticaNeueLT Std Lt Cn" panose="020B0406020202030204" charset="0"/>
                        </a:rPr>
                        <a:t>2%</a:t>
                      </a:r>
                      <a:endParaRPr lang="en-IE" sz="1200" dirty="0">
                        <a:latin typeface="HelveticaNeueLT Std Lt Cn" panose="020B0406020202030204" charset="0"/>
                      </a:endParaRPr>
                    </a:p>
                  </a:txBody>
                  <a:tcPr anchor="ctr"/>
                </a:tc>
                <a:tc>
                  <a:txBody>
                    <a:bodyPr/>
                    <a:lstStyle/>
                    <a:p>
                      <a:pPr algn="l"/>
                      <a:r>
                        <a:rPr lang="en-US" sz="1200" dirty="0">
                          <a:latin typeface="HelveticaNeueLT Std Lt Cn" panose="020B0406020202030204" charset="0"/>
                        </a:rPr>
                        <a:t>9%</a:t>
                      </a:r>
                      <a:endParaRPr lang="en-IE" sz="1200" dirty="0">
                        <a:latin typeface="HelveticaNeueLT Std Lt Cn" panose="020B0406020202030204" charset="0"/>
                      </a:endParaRPr>
                    </a:p>
                  </a:txBody>
                  <a:tcPr anchor="ctr"/>
                </a:tc>
                <a:extLst>
                  <a:ext uri="{0D108BD9-81ED-4DB2-BD59-A6C34878D82A}">
                    <a16:rowId xmlns:a16="http://schemas.microsoft.com/office/drawing/2014/main" val="4089151710"/>
                  </a:ext>
                </a:extLst>
              </a:tr>
              <a:tr h="492502">
                <a:tc>
                  <a:txBody>
                    <a:bodyPr/>
                    <a:lstStyle/>
                    <a:p>
                      <a:pPr algn="l"/>
                      <a:r>
                        <a:rPr lang="en-US" sz="1200" dirty="0">
                          <a:latin typeface="HelveticaNeueLT Std Lt Cn" panose="020B0406020202030204" charset="0"/>
                        </a:rPr>
                        <a:t>2%</a:t>
                      </a:r>
                      <a:endParaRPr lang="en-IE" sz="1200" dirty="0">
                        <a:latin typeface="HelveticaNeueLT Std Lt Cn" panose="020B0406020202030204" charset="0"/>
                      </a:endParaRPr>
                    </a:p>
                  </a:txBody>
                  <a:tcPr anchor="ctr"/>
                </a:tc>
                <a:tc>
                  <a:txBody>
                    <a:bodyPr/>
                    <a:lstStyle/>
                    <a:p>
                      <a:pPr algn="l"/>
                      <a:r>
                        <a:rPr lang="en-US" sz="1200" dirty="0">
                          <a:latin typeface="HelveticaNeueLT Std Lt Cn" panose="020B0406020202030204" charset="0"/>
                        </a:rPr>
                        <a:t>9%</a:t>
                      </a:r>
                      <a:endParaRPr lang="en-IE" sz="1200" dirty="0">
                        <a:latin typeface="HelveticaNeueLT Std Lt Cn" panose="020B0406020202030204" charset="0"/>
                      </a:endParaRPr>
                    </a:p>
                  </a:txBody>
                  <a:tcPr anchor="ctr"/>
                </a:tc>
                <a:extLst>
                  <a:ext uri="{0D108BD9-81ED-4DB2-BD59-A6C34878D82A}">
                    <a16:rowId xmlns:a16="http://schemas.microsoft.com/office/drawing/2014/main" val="3490526124"/>
                  </a:ext>
                </a:extLst>
              </a:tr>
              <a:tr h="492502">
                <a:tc>
                  <a:txBody>
                    <a:bodyPr/>
                    <a:lstStyle/>
                    <a:p>
                      <a:pPr algn="l"/>
                      <a:r>
                        <a:rPr lang="en-US" sz="1200" dirty="0">
                          <a:latin typeface="HelveticaNeueLT Std Lt Cn" panose="020B0406020202030204" charset="0"/>
                        </a:rPr>
                        <a:t>-</a:t>
                      </a:r>
                      <a:endParaRPr lang="en-IE" sz="1200" dirty="0">
                        <a:latin typeface="HelveticaNeueLT Std Lt Cn" panose="020B0406020202030204" charset="0"/>
                      </a:endParaRPr>
                    </a:p>
                  </a:txBody>
                  <a:tcPr anchor="ctr"/>
                </a:tc>
                <a:tc>
                  <a:txBody>
                    <a:bodyPr/>
                    <a:lstStyle/>
                    <a:p>
                      <a:pPr algn="l"/>
                      <a:r>
                        <a:rPr lang="en-US" sz="1200" dirty="0">
                          <a:latin typeface="HelveticaNeueLT Std Lt Cn" panose="020B0406020202030204" charset="0"/>
                        </a:rPr>
                        <a:t>6%</a:t>
                      </a:r>
                      <a:endParaRPr lang="en-IE" sz="1200" dirty="0">
                        <a:latin typeface="HelveticaNeueLT Std Lt Cn" panose="020B0406020202030204" charset="0"/>
                      </a:endParaRPr>
                    </a:p>
                  </a:txBody>
                  <a:tcPr anchor="ctr"/>
                </a:tc>
                <a:extLst>
                  <a:ext uri="{0D108BD9-81ED-4DB2-BD59-A6C34878D82A}">
                    <a16:rowId xmlns:a16="http://schemas.microsoft.com/office/drawing/2014/main" val="2270368546"/>
                  </a:ext>
                </a:extLst>
              </a:tr>
              <a:tr h="492502">
                <a:tc>
                  <a:txBody>
                    <a:bodyPr/>
                    <a:lstStyle/>
                    <a:p>
                      <a:pPr algn="l"/>
                      <a:r>
                        <a:rPr lang="en-US" sz="1200" dirty="0">
                          <a:latin typeface="HelveticaNeueLT Std Lt Cn" panose="020B0406020202030204" charset="0"/>
                        </a:rPr>
                        <a:t>3%</a:t>
                      </a:r>
                      <a:endParaRPr lang="en-IE" sz="1200" dirty="0">
                        <a:latin typeface="HelveticaNeueLT Std Lt Cn" panose="020B0406020202030204" charset="0"/>
                      </a:endParaRPr>
                    </a:p>
                  </a:txBody>
                  <a:tcPr anchor="ctr"/>
                </a:tc>
                <a:tc>
                  <a:txBody>
                    <a:bodyPr/>
                    <a:lstStyle/>
                    <a:p>
                      <a:pPr algn="l"/>
                      <a:r>
                        <a:rPr lang="en-US" sz="1200" dirty="0">
                          <a:latin typeface="HelveticaNeueLT Std Lt Cn" panose="020B0406020202030204" charset="0"/>
                        </a:rPr>
                        <a:t>3%</a:t>
                      </a:r>
                      <a:endParaRPr lang="en-IE" sz="1200" dirty="0">
                        <a:latin typeface="HelveticaNeueLT Std Lt Cn" panose="020B0406020202030204" charset="0"/>
                      </a:endParaRPr>
                    </a:p>
                  </a:txBody>
                  <a:tcPr anchor="ctr"/>
                </a:tc>
                <a:extLst>
                  <a:ext uri="{0D108BD9-81ED-4DB2-BD59-A6C34878D82A}">
                    <a16:rowId xmlns:a16="http://schemas.microsoft.com/office/drawing/2014/main" val="24622846"/>
                  </a:ext>
                </a:extLst>
              </a:tr>
              <a:tr h="492502">
                <a:tc>
                  <a:txBody>
                    <a:bodyPr/>
                    <a:lstStyle/>
                    <a:p>
                      <a:pPr algn="l"/>
                      <a:r>
                        <a:rPr lang="en-US" sz="1200" dirty="0">
                          <a:latin typeface="HelveticaNeueLT Std Lt Cn" panose="020B0406020202030204" charset="0"/>
                        </a:rPr>
                        <a:t>51%</a:t>
                      </a:r>
                      <a:endParaRPr lang="en-IE" sz="1200" dirty="0">
                        <a:latin typeface="HelveticaNeueLT Std Lt Cn" panose="020B0406020202030204" charset="0"/>
                      </a:endParaRPr>
                    </a:p>
                  </a:txBody>
                  <a:tcPr anchor="ctr"/>
                </a:tc>
                <a:tc>
                  <a:txBody>
                    <a:bodyPr/>
                    <a:lstStyle/>
                    <a:p>
                      <a:pPr algn="l"/>
                      <a:r>
                        <a:rPr lang="en-US" sz="1200" dirty="0">
                          <a:latin typeface="HelveticaNeueLT Std Lt Cn" panose="020B0406020202030204" charset="0"/>
                        </a:rPr>
                        <a:t>49%</a:t>
                      </a:r>
                      <a:endParaRPr lang="en-IE" sz="1200" dirty="0">
                        <a:latin typeface="HelveticaNeueLT Std Lt Cn" panose="020B0406020202030204" charset="0"/>
                      </a:endParaRPr>
                    </a:p>
                  </a:txBody>
                  <a:tcPr anchor="ctr"/>
                </a:tc>
                <a:extLst>
                  <a:ext uri="{0D108BD9-81ED-4DB2-BD59-A6C34878D82A}">
                    <a16:rowId xmlns:a16="http://schemas.microsoft.com/office/drawing/2014/main" val="2198400891"/>
                  </a:ext>
                </a:extLst>
              </a:tr>
            </a:tbl>
          </a:graphicData>
        </a:graphic>
      </p:graphicFrame>
    </p:spTree>
    <p:extLst>
      <p:ext uri="{BB962C8B-B14F-4D97-AF65-F5344CB8AC3E}">
        <p14:creationId xmlns:p14="http://schemas.microsoft.com/office/powerpoint/2010/main" val="96162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FBEC73DF-6D8A-4709-B25A-81F21318F410}"/>
              </a:ext>
            </a:extLst>
          </p:cNvPr>
          <p:cNvGraphicFramePr>
            <a:graphicFrameLocks noGrp="1"/>
          </p:cNvGraphicFramePr>
          <p:nvPr>
            <p:ph idx="1"/>
          </p:nvPr>
        </p:nvGraphicFramePr>
        <p:xfrm>
          <a:off x="404813" y="1447801"/>
          <a:ext cx="11382375" cy="42291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BC54EAFF-E699-4368-AF16-04818BA832B7}"/>
              </a:ext>
            </a:extLst>
          </p:cNvPr>
          <p:cNvSpPr>
            <a:spLocks noGrp="1"/>
          </p:cNvSpPr>
          <p:nvPr>
            <p:ph type="title"/>
          </p:nvPr>
        </p:nvSpPr>
        <p:spPr>
          <a:xfrm>
            <a:off x="404786" y="152400"/>
            <a:ext cx="11787214" cy="867930"/>
          </a:xfrm>
        </p:spPr>
        <p:txBody>
          <a:bodyPr/>
          <a:lstStyle/>
          <a:p>
            <a:r>
              <a:rPr lang="en-IE" dirty="0"/>
              <a:t>Advice received on bringing food to hospital/ </a:t>
            </a:r>
            <a:br>
              <a:rPr lang="en-IE" dirty="0"/>
            </a:br>
            <a:r>
              <a:rPr lang="en-IE" dirty="0"/>
              <a:t>nursing home</a:t>
            </a:r>
          </a:p>
        </p:txBody>
      </p:sp>
      <p:sp>
        <p:nvSpPr>
          <p:cNvPr id="4" name="Slide Number Placeholder 3">
            <a:extLst>
              <a:ext uri="{FF2B5EF4-FFF2-40B4-BE49-F238E27FC236}">
                <a16:creationId xmlns:a16="http://schemas.microsoft.com/office/drawing/2014/main" id="{E2C628ED-E772-472C-9E87-7325572202ED}"/>
              </a:ext>
            </a:extLst>
          </p:cNvPr>
          <p:cNvSpPr>
            <a:spLocks noGrp="1"/>
          </p:cNvSpPr>
          <p:nvPr>
            <p:ph type="sldNum" sz="quarter" idx="14"/>
          </p:nvPr>
        </p:nvSpPr>
        <p:spPr/>
        <p:txBody>
          <a:bodyPr/>
          <a:lstStyle/>
          <a:p>
            <a:fld id="{D61AABEC-672F-4B68-B914-690DA978312C}" type="slidenum">
              <a:rPr lang="en-GB" smtClean="0"/>
              <a:pPr/>
              <a:t>56</a:t>
            </a:fld>
            <a:r>
              <a:rPr lang="en-GB"/>
              <a:t> ‒ </a:t>
            </a:r>
            <a:endParaRPr lang="en-GB" dirty="0"/>
          </a:p>
        </p:txBody>
      </p:sp>
      <p:sp>
        <p:nvSpPr>
          <p:cNvPr id="5" name="Text Placeholder 4">
            <a:extLst>
              <a:ext uri="{FF2B5EF4-FFF2-40B4-BE49-F238E27FC236}">
                <a16:creationId xmlns:a16="http://schemas.microsoft.com/office/drawing/2014/main" id="{CE1FF323-1E7F-483D-B39E-609070EF091F}"/>
              </a:ext>
            </a:extLst>
          </p:cNvPr>
          <p:cNvSpPr>
            <a:spLocks noGrp="1"/>
          </p:cNvSpPr>
          <p:nvPr>
            <p:ph type="body" sz="quarter" idx="15"/>
          </p:nvPr>
        </p:nvSpPr>
        <p:spPr>
          <a:xfrm>
            <a:off x="404786" y="1048435"/>
            <a:ext cx="9887474" cy="323165"/>
          </a:xfrm>
        </p:spPr>
        <p:txBody>
          <a:bodyPr/>
          <a:lstStyle/>
          <a:p>
            <a:r>
              <a:rPr lang="en-IE" dirty="0">
                <a:latin typeface="HelveticaNeueLT Std Lt Cn" panose="020B0406020202030204" charset="0"/>
              </a:rPr>
              <a:t>The majority (77%) of visitors did not receive any advice about bringing food into the relevant care setting.</a:t>
            </a:r>
          </a:p>
        </p:txBody>
      </p:sp>
      <p:sp>
        <p:nvSpPr>
          <p:cNvPr id="6" name="Text Placeholder 5">
            <a:extLst>
              <a:ext uri="{FF2B5EF4-FFF2-40B4-BE49-F238E27FC236}">
                <a16:creationId xmlns:a16="http://schemas.microsoft.com/office/drawing/2014/main" id="{A6AEB97B-5D34-45B0-B60C-5A47C640E202}"/>
              </a:ext>
            </a:extLst>
          </p:cNvPr>
          <p:cNvSpPr>
            <a:spLocks noGrp="1"/>
          </p:cNvSpPr>
          <p:nvPr>
            <p:ph type="body" sz="quarter" idx="17"/>
          </p:nvPr>
        </p:nvSpPr>
        <p:spPr>
          <a:xfrm>
            <a:off x="506896" y="5909846"/>
            <a:ext cx="10084904" cy="338554"/>
          </a:xfrm>
        </p:spPr>
        <p:txBody>
          <a:bodyPr/>
          <a:lstStyle/>
          <a:p>
            <a:r>
              <a:rPr lang="en-IE" dirty="0"/>
              <a:t>Q.72	What advice, if any, did you receive on bringing in food to the hospital or nursing home?</a:t>
            </a:r>
          </a:p>
          <a:p>
            <a:r>
              <a:rPr lang="en-IE" dirty="0"/>
              <a:t>Base:	All respondents who brought food to hospital/nursing home:  283</a:t>
            </a:r>
          </a:p>
        </p:txBody>
      </p:sp>
    </p:spTree>
    <p:extLst>
      <p:ext uri="{BB962C8B-B14F-4D97-AF65-F5344CB8AC3E}">
        <p14:creationId xmlns:p14="http://schemas.microsoft.com/office/powerpoint/2010/main" val="336078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3C0117EA-5BF4-4385-AFD5-394F31FA93B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32" imgH="530" progId="TCLayout.ActiveDocument.1">
                  <p:embed/>
                </p:oleObj>
              </mc:Choice>
              <mc:Fallback>
                <p:oleObj name="Diapositive think-cell" r:id="rId3" imgW="532" imgH="530" progId="TCLayout.ActiveDocument.1">
                  <p:embed/>
                  <p:pic>
                    <p:nvPicPr>
                      <p:cNvPr id="3" name="Objet 2" hidden="1">
                        <a:extLst>
                          <a:ext uri="{FF2B5EF4-FFF2-40B4-BE49-F238E27FC236}">
                            <a16:creationId xmlns:a16="http://schemas.microsoft.com/office/drawing/2014/main" id="{3C0117EA-5BF4-4385-AFD5-394F31FA93B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3">
            <a:extLst>
              <a:ext uri="{FF2B5EF4-FFF2-40B4-BE49-F238E27FC236}">
                <a16:creationId xmlns:a16="http://schemas.microsoft.com/office/drawing/2014/main" id="{C12AD068-C1B3-4211-924C-2A97D29A10B1}"/>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solidFill>
                  <a:schemeClr val="bg1"/>
                </a:solidFill>
              </a:rPr>
              <a:pPr/>
              <a:t>57</a:t>
            </a:fld>
            <a:r>
              <a:rPr lang="en-GB" dirty="0">
                <a:solidFill>
                  <a:schemeClr val="bg1"/>
                </a:solidFill>
              </a:rPr>
              <a:t> ‒ </a:t>
            </a:r>
          </a:p>
        </p:txBody>
      </p:sp>
      <p:sp>
        <p:nvSpPr>
          <p:cNvPr id="6" name="Title 2">
            <a:extLst>
              <a:ext uri="{FF2B5EF4-FFF2-40B4-BE49-F238E27FC236}">
                <a16:creationId xmlns:a16="http://schemas.microsoft.com/office/drawing/2014/main" id="{823DAC35-BCA5-44FD-9282-F6101FA2A6A4}"/>
              </a:ext>
            </a:extLst>
          </p:cNvPr>
          <p:cNvSpPr txBox="1">
            <a:spLocks/>
          </p:cNvSpPr>
          <p:nvPr/>
        </p:nvSpPr>
        <p:spPr>
          <a:xfrm>
            <a:off x="404786" y="469900"/>
            <a:ext cx="11382428" cy="480131"/>
          </a:xfrm>
          <a:prstGeom prst="rect">
            <a:avLst/>
          </a:prstGeom>
        </p:spPr>
        <p:txBody>
          <a:bodyPr/>
          <a:lstStyle>
            <a:lvl1pPr algn="l" defTabSz="914400" rtl="0" eaLnBrk="1" latinLnBrk="0" hangingPunct="1">
              <a:lnSpc>
                <a:spcPct val="90000"/>
              </a:lnSpc>
              <a:spcBef>
                <a:spcPct val="0"/>
              </a:spcBef>
              <a:buNone/>
              <a:defRPr sz="2800" b="1" kern="1200" cap="all" spc="-100" baseline="0">
                <a:solidFill>
                  <a:schemeClr val="bg2"/>
                </a:solidFill>
                <a:latin typeface="+mn-lt"/>
                <a:ea typeface="+mj-ea"/>
                <a:cs typeface="+mj-cs"/>
              </a:defRPr>
            </a:lvl1pPr>
          </a:lstStyle>
          <a:p>
            <a:r>
              <a:rPr lang="en-IE" dirty="0">
                <a:solidFill>
                  <a:schemeClr val="bg1"/>
                </a:solidFill>
                <a:latin typeface="HelveticaNeueLT Std Lt Cn" panose="020B0406020202030204" charset="0"/>
              </a:rPr>
              <a:t>APPENDIX</a:t>
            </a:r>
          </a:p>
        </p:txBody>
      </p:sp>
    </p:spTree>
    <p:extLst>
      <p:ext uri="{BB962C8B-B14F-4D97-AF65-F5344CB8AC3E}">
        <p14:creationId xmlns:p14="http://schemas.microsoft.com/office/powerpoint/2010/main" val="410354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5D9DE20A-32B8-464B-9B35-362FDA173157}"/>
              </a:ext>
            </a:extLst>
          </p:cNvPr>
          <p:cNvGraphicFramePr/>
          <p:nvPr/>
        </p:nvGraphicFramePr>
        <p:xfrm>
          <a:off x="1" y="1090992"/>
          <a:ext cx="12192000" cy="5157408"/>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7">
            <a:extLst>
              <a:ext uri="{FF2B5EF4-FFF2-40B4-BE49-F238E27FC236}">
                <a16:creationId xmlns:a16="http://schemas.microsoft.com/office/drawing/2014/main" id="{1F1AB2E8-A3A3-4FC7-B00F-9270619FAD37}"/>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Food Related Issue Of Most Concern - I</a:t>
            </a:r>
          </a:p>
        </p:txBody>
      </p:sp>
      <p:sp>
        <p:nvSpPr>
          <p:cNvPr id="11" name="Text Placeholder 10">
            <a:extLst>
              <a:ext uri="{FF2B5EF4-FFF2-40B4-BE49-F238E27FC236}">
                <a16:creationId xmlns:a16="http://schemas.microsoft.com/office/drawing/2014/main" id="{640B071F-6429-407D-8BF1-980368E9BA92}"/>
              </a:ext>
            </a:extLst>
          </p:cNvPr>
          <p:cNvSpPr>
            <a:spLocks noGrp="1"/>
          </p:cNvSpPr>
          <p:nvPr>
            <p:ph type="body" sz="quarter" idx="17"/>
          </p:nvPr>
        </p:nvSpPr>
        <p:spPr>
          <a:xfrm>
            <a:off x="506896" y="5909846"/>
            <a:ext cx="8686800" cy="338554"/>
          </a:xfrm>
        </p:spPr>
        <p:txBody>
          <a:bodyPr/>
          <a:lstStyle/>
          <a:p>
            <a:r>
              <a:rPr lang="en-IE" dirty="0"/>
              <a:t>Q.12	What one food related issue are you most concerned about?	</a:t>
            </a:r>
          </a:p>
          <a:p>
            <a:r>
              <a:rPr lang="en-IE" dirty="0"/>
              <a:t>Base:	All Respondents:  803</a:t>
            </a:r>
          </a:p>
        </p:txBody>
      </p:sp>
      <p:sp>
        <p:nvSpPr>
          <p:cNvPr id="15" name="Slide Number Placeholder 3">
            <a:extLst>
              <a:ext uri="{FF2B5EF4-FFF2-40B4-BE49-F238E27FC236}">
                <a16:creationId xmlns:a16="http://schemas.microsoft.com/office/drawing/2014/main" id="{65251712-8DCE-4902-BFEF-8A40A7339101}"/>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58</a:t>
            </a:fld>
            <a:r>
              <a:rPr lang="en-GB" dirty="0"/>
              <a:t> ‒ </a:t>
            </a:r>
          </a:p>
        </p:txBody>
      </p:sp>
      <p:cxnSp>
        <p:nvCxnSpPr>
          <p:cNvPr id="16" name="Straight Connector 35">
            <a:extLst>
              <a:ext uri="{FF2B5EF4-FFF2-40B4-BE49-F238E27FC236}">
                <a16:creationId xmlns:a16="http://schemas.microsoft.com/office/drawing/2014/main" id="{AA592D10-0135-4A09-807C-2BFBE0DDD952}"/>
              </a:ext>
            </a:extLst>
          </p:cNvPr>
          <p:cNvCxnSpPr>
            <a:cxnSpLocks/>
          </p:cNvCxnSpPr>
          <p:nvPr/>
        </p:nvCxnSpPr>
        <p:spPr>
          <a:xfrm rot="5400000" flipV="1">
            <a:off x="6096000" y="-4050226"/>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35">
            <a:extLst>
              <a:ext uri="{FF2B5EF4-FFF2-40B4-BE49-F238E27FC236}">
                <a16:creationId xmlns:a16="http://schemas.microsoft.com/office/drawing/2014/main" id="{6B2A2A84-7BB5-424F-88D1-37F95D62AAC6}"/>
              </a:ext>
            </a:extLst>
          </p:cNvPr>
          <p:cNvCxnSpPr>
            <a:cxnSpLocks/>
          </p:cNvCxnSpPr>
          <p:nvPr/>
        </p:nvCxnSpPr>
        <p:spPr>
          <a:xfrm rot="5400000" flipV="1">
            <a:off x="6096000" y="-3335362"/>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B73ED0BF-970A-4A6E-A4AD-DED35498CF24}"/>
              </a:ext>
            </a:extLst>
          </p:cNvPr>
          <p:cNvCxnSpPr>
            <a:cxnSpLocks/>
          </p:cNvCxnSpPr>
          <p:nvPr/>
        </p:nvCxnSpPr>
        <p:spPr>
          <a:xfrm rot="5400000" flipV="1">
            <a:off x="6096000" y="-2621281"/>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0A593806-7E94-4423-B527-5AE32C2DA7B6}"/>
              </a:ext>
            </a:extLst>
          </p:cNvPr>
          <p:cNvCxnSpPr>
            <a:cxnSpLocks/>
          </p:cNvCxnSpPr>
          <p:nvPr/>
        </p:nvCxnSpPr>
        <p:spPr>
          <a:xfrm rot="5400000" flipV="1">
            <a:off x="6096000" y="-1906416"/>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35">
            <a:extLst>
              <a:ext uri="{FF2B5EF4-FFF2-40B4-BE49-F238E27FC236}">
                <a16:creationId xmlns:a16="http://schemas.microsoft.com/office/drawing/2014/main" id="{97447AB3-9A6B-464F-ADE7-01947B0E378A}"/>
              </a:ext>
            </a:extLst>
          </p:cNvPr>
          <p:cNvCxnSpPr>
            <a:cxnSpLocks/>
          </p:cNvCxnSpPr>
          <p:nvPr/>
        </p:nvCxnSpPr>
        <p:spPr>
          <a:xfrm rot="5400000" flipV="1">
            <a:off x="6096000" y="-1202546"/>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35">
            <a:extLst>
              <a:ext uri="{FF2B5EF4-FFF2-40B4-BE49-F238E27FC236}">
                <a16:creationId xmlns:a16="http://schemas.microsoft.com/office/drawing/2014/main" id="{3588F71B-61B9-48DD-A4F1-0A75A4BF0921}"/>
              </a:ext>
            </a:extLst>
          </p:cNvPr>
          <p:cNvCxnSpPr>
            <a:cxnSpLocks/>
          </p:cNvCxnSpPr>
          <p:nvPr/>
        </p:nvCxnSpPr>
        <p:spPr>
          <a:xfrm rot="5400000" flipV="1">
            <a:off x="6096000" y="-487681"/>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3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697BA9E-6DDE-44D5-9D35-D7B4AE0B0F79}"/>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Food Related Issue Of Most Concern - II</a:t>
            </a:r>
          </a:p>
        </p:txBody>
      </p:sp>
      <p:sp>
        <p:nvSpPr>
          <p:cNvPr id="11" name="Text Placeholder 10">
            <a:extLst>
              <a:ext uri="{FF2B5EF4-FFF2-40B4-BE49-F238E27FC236}">
                <a16:creationId xmlns:a16="http://schemas.microsoft.com/office/drawing/2014/main" id="{1B84B4CB-4D9D-444A-99D5-054B64474E27}"/>
              </a:ext>
            </a:extLst>
          </p:cNvPr>
          <p:cNvSpPr>
            <a:spLocks noGrp="1"/>
          </p:cNvSpPr>
          <p:nvPr>
            <p:ph type="body" sz="quarter" idx="17"/>
          </p:nvPr>
        </p:nvSpPr>
        <p:spPr>
          <a:xfrm>
            <a:off x="506896" y="5909846"/>
            <a:ext cx="8686800" cy="338554"/>
          </a:xfrm>
        </p:spPr>
        <p:txBody>
          <a:bodyPr/>
          <a:lstStyle/>
          <a:p>
            <a:r>
              <a:rPr lang="en-IE" dirty="0"/>
              <a:t>Q.12	What one food related issue are you most concerned about?	</a:t>
            </a:r>
          </a:p>
          <a:p>
            <a:r>
              <a:rPr lang="en-IE" dirty="0"/>
              <a:t>Base:	All Respondents:  803</a:t>
            </a:r>
          </a:p>
        </p:txBody>
      </p:sp>
      <p:graphicFrame>
        <p:nvGraphicFramePr>
          <p:cNvPr id="14" name="Chart 13">
            <a:extLst>
              <a:ext uri="{FF2B5EF4-FFF2-40B4-BE49-F238E27FC236}">
                <a16:creationId xmlns:a16="http://schemas.microsoft.com/office/drawing/2014/main" id="{177E3920-E29A-4882-9809-1F4C09903DAE}"/>
              </a:ext>
            </a:extLst>
          </p:cNvPr>
          <p:cNvGraphicFramePr/>
          <p:nvPr/>
        </p:nvGraphicFramePr>
        <p:xfrm>
          <a:off x="76201" y="1206500"/>
          <a:ext cx="12115800" cy="4768166"/>
        </p:xfrm>
        <a:graphic>
          <a:graphicData uri="http://schemas.openxmlformats.org/drawingml/2006/chart">
            <c:chart xmlns:c="http://schemas.openxmlformats.org/drawingml/2006/chart" xmlns:r="http://schemas.openxmlformats.org/officeDocument/2006/relationships" r:id="rId2"/>
          </a:graphicData>
        </a:graphic>
      </p:graphicFrame>
      <p:sp>
        <p:nvSpPr>
          <p:cNvPr id="15" name="Slide Number Placeholder 3">
            <a:extLst>
              <a:ext uri="{FF2B5EF4-FFF2-40B4-BE49-F238E27FC236}">
                <a16:creationId xmlns:a16="http://schemas.microsoft.com/office/drawing/2014/main" id="{50D0E36E-AEE7-4EC6-896D-8ADDFC965832}"/>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59</a:t>
            </a:fld>
            <a:r>
              <a:rPr lang="en-GB" dirty="0"/>
              <a:t> ‒ </a:t>
            </a:r>
          </a:p>
        </p:txBody>
      </p:sp>
      <p:cxnSp>
        <p:nvCxnSpPr>
          <p:cNvPr id="17" name="Straight Connector 35">
            <a:extLst>
              <a:ext uri="{FF2B5EF4-FFF2-40B4-BE49-F238E27FC236}">
                <a16:creationId xmlns:a16="http://schemas.microsoft.com/office/drawing/2014/main" id="{6F895902-432C-4F23-A972-6FBD7B955676}"/>
              </a:ext>
            </a:extLst>
          </p:cNvPr>
          <p:cNvCxnSpPr>
            <a:cxnSpLocks/>
          </p:cNvCxnSpPr>
          <p:nvPr/>
        </p:nvCxnSpPr>
        <p:spPr>
          <a:xfrm rot="5400000" flipV="1">
            <a:off x="6096000" y="-4003898"/>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9C0305CB-6980-4D92-AAB7-940331986B74}"/>
              </a:ext>
            </a:extLst>
          </p:cNvPr>
          <p:cNvCxnSpPr>
            <a:cxnSpLocks/>
          </p:cNvCxnSpPr>
          <p:nvPr/>
        </p:nvCxnSpPr>
        <p:spPr>
          <a:xfrm rot="5400000" flipV="1">
            <a:off x="6096000" y="-3274948"/>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id="{1B797C1C-4700-4629-964D-47D849577223}"/>
              </a:ext>
            </a:extLst>
          </p:cNvPr>
          <p:cNvCxnSpPr>
            <a:cxnSpLocks/>
          </p:cNvCxnSpPr>
          <p:nvPr/>
        </p:nvCxnSpPr>
        <p:spPr>
          <a:xfrm rot="5400000" flipV="1">
            <a:off x="6096000" y="-2534063"/>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35">
            <a:extLst>
              <a:ext uri="{FF2B5EF4-FFF2-40B4-BE49-F238E27FC236}">
                <a16:creationId xmlns:a16="http://schemas.microsoft.com/office/drawing/2014/main" id="{3AFBAF25-5175-44B5-A516-668DE6923D65}"/>
              </a:ext>
            </a:extLst>
          </p:cNvPr>
          <p:cNvCxnSpPr>
            <a:cxnSpLocks/>
          </p:cNvCxnSpPr>
          <p:nvPr/>
        </p:nvCxnSpPr>
        <p:spPr>
          <a:xfrm rot="5400000" flipV="1">
            <a:off x="6096000" y="-1805113"/>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35">
            <a:extLst>
              <a:ext uri="{FF2B5EF4-FFF2-40B4-BE49-F238E27FC236}">
                <a16:creationId xmlns:a16="http://schemas.microsoft.com/office/drawing/2014/main" id="{FA9D8E33-B613-4F5A-A3A1-817CEAF47447}"/>
              </a:ext>
            </a:extLst>
          </p:cNvPr>
          <p:cNvCxnSpPr>
            <a:cxnSpLocks/>
          </p:cNvCxnSpPr>
          <p:nvPr/>
        </p:nvCxnSpPr>
        <p:spPr>
          <a:xfrm rot="5400000" flipV="1">
            <a:off x="6134101" y="-1080876"/>
            <a:ext cx="0" cy="122529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25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latin typeface="HelveticaNeueLT Std Lt Cn" panose="020B0406020202030204" charset="0"/>
              </a:rPr>
              <a:t>Food Safety Concerns </a:t>
            </a:r>
          </a:p>
        </p:txBody>
      </p:sp>
      <p:sp>
        <p:nvSpPr>
          <p:cNvPr id="8" name="Slide Number Placeholder 3">
            <a:extLst>
              <a:ext uri="{FF2B5EF4-FFF2-40B4-BE49-F238E27FC236}">
                <a16:creationId xmlns:a16="http://schemas.microsoft.com/office/drawing/2014/main" id="{11B9F62E-C7C4-480F-85C2-0B489608747C}"/>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solidFill>
                  <a:schemeClr val="bg1"/>
                </a:solidFill>
              </a:rPr>
              <a:pPr/>
              <a:t>6</a:t>
            </a:fld>
            <a:r>
              <a:rPr lang="en-GB" dirty="0">
                <a:solidFill>
                  <a:schemeClr val="bg1"/>
                </a:solidFill>
              </a:rPr>
              <a:t> ‒ </a:t>
            </a:r>
          </a:p>
        </p:txBody>
      </p:sp>
      <p:pic>
        <p:nvPicPr>
          <p:cNvPr id="4" name="Graphique 9">
            <a:extLst>
              <a:ext uri="{FF2B5EF4-FFF2-40B4-BE49-F238E27FC236}">
                <a16:creationId xmlns:a16="http://schemas.microsoft.com/office/drawing/2014/main" id="{2D9C439B-F411-4933-BB99-EDABDDAD6524}"/>
              </a:ext>
            </a:extLst>
          </p:cNvPr>
          <p:cNvPicPr preferRelativeResize="0">
            <a:picLocks/>
          </p:cNvPicPr>
          <p:nvPr/>
        </p:nvPicPr>
        <p:blipFill>
          <a:blip r:embed="rId3" cstate="screen">
            <a:extLst>
              <a:ext uri="{28A0092B-C50C-407E-A947-70E740481C1C}">
                <a14:useLocalDpi xmlns:a14="http://schemas.microsoft.com/office/drawing/2010/main"/>
              </a:ext>
            </a:extLst>
          </a:blip>
          <a:stretch>
            <a:fillRect/>
          </a:stretch>
        </p:blipFill>
        <p:spPr>
          <a:xfrm>
            <a:off x="9245800" y="5963360"/>
            <a:ext cx="2551176" cy="723843"/>
          </a:xfrm>
          <a:prstGeom prst="rect">
            <a:avLst/>
          </a:prstGeom>
        </p:spPr>
      </p:pic>
    </p:spTree>
    <p:extLst>
      <p:ext uri="{BB962C8B-B14F-4D97-AF65-F5344CB8AC3E}">
        <p14:creationId xmlns:p14="http://schemas.microsoft.com/office/powerpoint/2010/main" val="399058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C359F22-A056-41B8-8D90-214961D6EBAB}"/>
              </a:ext>
            </a:extLst>
          </p:cNvPr>
          <p:cNvSpPr/>
          <p:nvPr/>
        </p:nvSpPr>
        <p:spPr>
          <a:xfrm>
            <a:off x="7212" y="1676400"/>
            <a:ext cx="4107587" cy="4390433"/>
          </a:xfrm>
          <a:prstGeom prst="rect">
            <a:avLst/>
          </a:prstGeom>
        </p:spPr>
        <p:txBody>
          <a:bodyPr wrap="square">
            <a:spAutoFit/>
          </a:bodyPr>
          <a:lstStyle/>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Cholesterol/Blood pressure/Heart disease/Stroke</a:t>
            </a:r>
          </a:p>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Fats in food/ Fat content/ Saturated fat/ Trans fat</a:t>
            </a:r>
          </a:p>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Diabetes</a:t>
            </a:r>
          </a:p>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Preservatives/Additives/Colouring</a:t>
            </a:r>
          </a:p>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Sugar intake</a:t>
            </a:r>
          </a:p>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Salt</a:t>
            </a:r>
          </a:p>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Cancer</a:t>
            </a:r>
          </a:p>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Variety in diet</a:t>
            </a:r>
          </a:p>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Weight management </a:t>
            </a:r>
          </a:p>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Food for children</a:t>
            </a:r>
          </a:p>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Fruit/Veg</a:t>
            </a:r>
          </a:p>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Getting the 5-a-day</a:t>
            </a:r>
          </a:p>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Fibre</a:t>
            </a:r>
          </a:p>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Vitamins and minerals</a:t>
            </a:r>
          </a:p>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Wholegrain</a:t>
            </a:r>
          </a:p>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Eating healthily during pregnancy</a:t>
            </a:r>
          </a:p>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Expense of eating healthy</a:t>
            </a:r>
          </a:p>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Other</a:t>
            </a:r>
          </a:p>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None</a:t>
            </a:r>
          </a:p>
          <a:p>
            <a:pPr algn="r">
              <a:lnSpc>
                <a:spcPct val="95000"/>
              </a:lnSpc>
            </a:pPr>
            <a:r>
              <a:rPr lang="en-IE" sz="140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Don’t know/ can’t remember</a:t>
            </a:r>
          </a:p>
          <a:p>
            <a:pPr algn="r">
              <a:lnSpc>
                <a:spcPct val="95000"/>
              </a:lnSpc>
            </a:pPr>
            <a:endParaRPr lang="en-IE" sz="1400" dirty="0">
              <a:solidFill>
                <a:schemeClr val="bg1">
                  <a:lumMod val="50000"/>
                </a:schemeClr>
              </a:solidFill>
            </a:endParaRPr>
          </a:p>
        </p:txBody>
      </p:sp>
      <p:sp>
        <p:nvSpPr>
          <p:cNvPr id="7" name="Title 6">
            <a:extLst>
              <a:ext uri="{FF2B5EF4-FFF2-40B4-BE49-F238E27FC236}">
                <a16:creationId xmlns:a16="http://schemas.microsoft.com/office/drawing/2014/main" id="{E6B2C877-63EA-4F2E-9F35-F8FF86592AC1}"/>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Healthy Eating - Issue of Most Concern (Trended) - I </a:t>
            </a:r>
          </a:p>
        </p:txBody>
      </p:sp>
      <p:sp>
        <p:nvSpPr>
          <p:cNvPr id="12" name="Text Placeholder 11">
            <a:extLst>
              <a:ext uri="{FF2B5EF4-FFF2-40B4-BE49-F238E27FC236}">
                <a16:creationId xmlns:a16="http://schemas.microsoft.com/office/drawing/2014/main" id="{B48158DA-3CA6-4338-9EE6-0D64E8084694}"/>
              </a:ext>
            </a:extLst>
          </p:cNvPr>
          <p:cNvSpPr>
            <a:spLocks noGrp="1"/>
          </p:cNvSpPr>
          <p:nvPr>
            <p:ph type="body" sz="quarter" idx="17"/>
          </p:nvPr>
        </p:nvSpPr>
        <p:spPr>
          <a:xfrm>
            <a:off x="506896" y="5909846"/>
            <a:ext cx="8686800" cy="338554"/>
          </a:xfrm>
        </p:spPr>
        <p:txBody>
          <a:bodyPr/>
          <a:lstStyle/>
          <a:p>
            <a:r>
              <a:rPr lang="en-IE" dirty="0"/>
              <a:t>Q.19	What one healthy eating issue are you most concerned about?	 (Unprompted)</a:t>
            </a:r>
          </a:p>
          <a:p>
            <a:r>
              <a:rPr lang="en-IE" dirty="0"/>
              <a:t>Base:	All Respondents:  803</a:t>
            </a:r>
          </a:p>
        </p:txBody>
      </p:sp>
      <p:graphicFrame>
        <p:nvGraphicFramePr>
          <p:cNvPr id="18" name="Chart 17">
            <a:extLst>
              <a:ext uri="{FF2B5EF4-FFF2-40B4-BE49-F238E27FC236}">
                <a16:creationId xmlns:a16="http://schemas.microsoft.com/office/drawing/2014/main" id="{D9587469-E631-44A8-BDE6-A7F9F971E58F}"/>
              </a:ext>
            </a:extLst>
          </p:cNvPr>
          <p:cNvGraphicFramePr/>
          <p:nvPr/>
        </p:nvGraphicFramePr>
        <p:xfrm>
          <a:off x="3902773" y="1206500"/>
          <a:ext cx="2421822" cy="4657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a:extLst>
              <a:ext uri="{FF2B5EF4-FFF2-40B4-BE49-F238E27FC236}">
                <a16:creationId xmlns:a16="http://schemas.microsoft.com/office/drawing/2014/main" id="{74EFBE9B-D0EC-47E2-A80A-9CBD3B9CFC22}"/>
              </a:ext>
            </a:extLst>
          </p:cNvPr>
          <p:cNvGraphicFramePr/>
          <p:nvPr/>
        </p:nvGraphicFramePr>
        <p:xfrm>
          <a:off x="5807773" y="1206500"/>
          <a:ext cx="2421822" cy="46574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a:extLst>
              <a:ext uri="{FF2B5EF4-FFF2-40B4-BE49-F238E27FC236}">
                <a16:creationId xmlns:a16="http://schemas.microsoft.com/office/drawing/2014/main" id="{0E031762-3136-4779-A9B5-7318C16B3B15}"/>
              </a:ext>
            </a:extLst>
          </p:cNvPr>
          <p:cNvGraphicFramePr/>
          <p:nvPr/>
        </p:nvGraphicFramePr>
        <p:xfrm>
          <a:off x="7712773" y="1206500"/>
          <a:ext cx="2421822" cy="46574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Chart 24">
            <a:extLst>
              <a:ext uri="{FF2B5EF4-FFF2-40B4-BE49-F238E27FC236}">
                <a16:creationId xmlns:a16="http://schemas.microsoft.com/office/drawing/2014/main" id="{54602321-91EC-4A11-8AE6-9C0BF90CA8EF}"/>
              </a:ext>
            </a:extLst>
          </p:cNvPr>
          <p:cNvGraphicFramePr/>
          <p:nvPr/>
        </p:nvGraphicFramePr>
        <p:xfrm>
          <a:off x="9617773" y="1206500"/>
          <a:ext cx="2421822" cy="4657440"/>
        </p:xfrm>
        <a:graphic>
          <a:graphicData uri="http://schemas.openxmlformats.org/drawingml/2006/chart">
            <c:chart xmlns:c="http://schemas.openxmlformats.org/drawingml/2006/chart" xmlns:r="http://schemas.openxmlformats.org/officeDocument/2006/relationships" r:id="rId6"/>
          </a:graphicData>
        </a:graphic>
      </p:graphicFrame>
      <p:sp>
        <p:nvSpPr>
          <p:cNvPr id="26" name="Slide Number Placeholder 3">
            <a:extLst>
              <a:ext uri="{FF2B5EF4-FFF2-40B4-BE49-F238E27FC236}">
                <a16:creationId xmlns:a16="http://schemas.microsoft.com/office/drawing/2014/main" id="{2E51EDD3-D5A3-4E12-BAE8-6A119C43402E}"/>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60</a:t>
            </a:fld>
            <a:r>
              <a:rPr lang="en-GB" dirty="0"/>
              <a:t> ‒ </a:t>
            </a:r>
          </a:p>
        </p:txBody>
      </p:sp>
      <p:cxnSp>
        <p:nvCxnSpPr>
          <p:cNvPr id="28" name="Straight Connector 35">
            <a:extLst>
              <a:ext uri="{FF2B5EF4-FFF2-40B4-BE49-F238E27FC236}">
                <a16:creationId xmlns:a16="http://schemas.microsoft.com/office/drawing/2014/main" id="{2DEE0393-DC87-4CD6-AB05-486E7CD4117E}"/>
              </a:ext>
            </a:extLst>
          </p:cNvPr>
          <p:cNvCxnSpPr>
            <a:cxnSpLocks/>
          </p:cNvCxnSpPr>
          <p:nvPr/>
        </p:nvCxnSpPr>
        <p:spPr>
          <a:xfrm flipV="1">
            <a:off x="5562600" y="137160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Straight Connector 35">
            <a:extLst>
              <a:ext uri="{FF2B5EF4-FFF2-40B4-BE49-F238E27FC236}">
                <a16:creationId xmlns:a16="http://schemas.microsoft.com/office/drawing/2014/main" id="{D8C88FBE-AFBE-498A-A5BB-3FC7559A5B39}"/>
              </a:ext>
            </a:extLst>
          </p:cNvPr>
          <p:cNvCxnSpPr>
            <a:cxnSpLocks/>
          </p:cNvCxnSpPr>
          <p:nvPr/>
        </p:nvCxnSpPr>
        <p:spPr>
          <a:xfrm flipV="1">
            <a:off x="7467600" y="137160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0" name="Straight Connector 35">
            <a:extLst>
              <a:ext uri="{FF2B5EF4-FFF2-40B4-BE49-F238E27FC236}">
                <a16:creationId xmlns:a16="http://schemas.microsoft.com/office/drawing/2014/main" id="{F0845340-DA5C-4A8B-B685-FB8939215880}"/>
              </a:ext>
            </a:extLst>
          </p:cNvPr>
          <p:cNvCxnSpPr>
            <a:cxnSpLocks/>
          </p:cNvCxnSpPr>
          <p:nvPr/>
        </p:nvCxnSpPr>
        <p:spPr>
          <a:xfrm flipV="1">
            <a:off x="9193696" y="137160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397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791574D0-ECAC-4075-B6A1-0E27B772C5AC}"/>
              </a:ext>
            </a:extLst>
          </p:cNvPr>
          <p:cNvGraphicFramePr/>
          <p:nvPr/>
        </p:nvGraphicFramePr>
        <p:xfrm>
          <a:off x="7071202" y="1206843"/>
          <a:ext cx="2332579" cy="47678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FA72FAE8-6FEB-42F3-9ED6-38C5D2B33FB7}"/>
              </a:ext>
            </a:extLst>
          </p:cNvPr>
          <p:cNvGraphicFramePr/>
          <p:nvPr/>
        </p:nvGraphicFramePr>
        <p:xfrm>
          <a:off x="10303573" y="1206500"/>
          <a:ext cx="2040827" cy="47678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AFEE9159-6A07-4184-9944-0C61C96782AE}"/>
              </a:ext>
            </a:extLst>
          </p:cNvPr>
          <p:cNvGraphicFramePr/>
          <p:nvPr/>
        </p:nvGraphicFramePr>
        <p:xfrm>
          <a:off x="8686800" y="1206842"/>
          <a:ext cx="2332579" cy="4767819"/>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p:txBody>
          <a:bodyPr/>
          <a:lstStyle/>
          <a:p>
            <a:r>
              <a:rPr lang="en-IE" dirty="0">
                <a:latin typeface="HelveticaNeueLT Std Lt Cn" panose="020B0406020202030204" charset="0"/>
              </a:rPr>
              <a:t>Healthy Eating - Issue of Most Concern (Trended) - II </a:t>
            </a:r>
          </a:p>
        </p:txBody>
      </p:sp>
      <p:sp>
        <p:nvSpPr>
          <p:cNvPr id="7" name="Text Placeholder 6">
            <a:extLst>
              <a:ext uri="{FF2B5EF4-FFF2-40B4-BE49-F238E27FC236}">
                <a16:creationId xmlns:a16="http://schemas.microsoft.com/office/drawing/2014/main" id="{EA1FDA60-FAC8-49B5-96D7-4E8474787324}"/>
              </a:ext>
            </a:extLst>
          </p:cNvPr>
          <p:cNvSpPr>
            <a:spLocks noGrp="1"/>
          </p:cNvSpPr>
          <p:nvPr>
            <p:ph type="body" sz="quarter" idx="17"/>
          </p:nvPr>
        </p:nvSpPr>
        <p:spPr>
          <a:xfrm>
            <a:off x="506896" y="5909846"/>
            <a:ext cx="8686800" cy="338554"/>
          </a:xfrm>
        </p:spPr>
        <p:txBody>
          <a:bodyPr/>
          <a:lstStyle/>
          <a:p>
            <a:r>
              <a:rPr lang="en-IE" dirty="0"/>
              <a:t>Q.19	What one healthy eating issue are you most concerned about?	 (Unprompted)</a:t>
            </a:r>
          </a:p>
          <a:p>
            <a:r>
              <a:rPr lang="en-IE" dirty="0"/>
              <a:t>Base:	All Respondents:  803</a:t>
            </a:r>
          </a:p>
        </p:txBody>
      </p:sp>
      <p:graphicFrame>
        <p:nvGraphicFramePr>
          <p:cNvPr id="25" name="Chart 24"/>
          <p:cNvGraphicFramePr/>
          <p:nvPr/>
        </p:nvGraphicFramePr>
        <p:xfrm>
          <a:off x="3962400" y="1206842"/>
          <a:ext cx="2346995" cy="476782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Chart 25"/>
          <p:cNvGraphicFramePr/>
          <p:nvPr/>
        </p:nvGraphicFramePr>
        <p:xfrm>
          <a:off x="5516801" y="1206842"/>
          <a:ext cx="2346995" cy="4767821"/>
        </p:xfrm>
        <a:graphic>
          <a:graphicData uri="http://schemas.openxmlformats.org/drawingml/2006/chart">
            <c:chart xmlns:c="http://schemas.openxmlformats.org/drawingml/2006/chart" xmlns:r="http://schemas.openxmlformats.org/officeDocument/2006/relationships" r:id="rId7"/>
          </a:graphicData>
        </a:graphic>
      </p:graphicFrame>
      <p:sp>
        <p:nvSpPr>
          <p:cNvPr id="9" name="Slide Number Placeholder 3">
            <a:extLst>
              <a:ext uri="{FF2B5EF4-FFF2-40B4-BE49-F238E27FC236}">
                <a16:creationId xmlns:a16="http://schemas.microsoft.com/office/drawing/2014/main" id="{851212F5-8063-458E-9099-EA4B9261851C}"/>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61</a:t>
            </a:fld>
            <a:r>
              <a:rPr lang="en-GB" dirty="0"/>
              <a:t> ‒ </a:t>
            </a:r>
          </a:p>
        </p:txBody>
      </p:sp>
      <p:sp>
        <p:nvSpPr>
          <p:cNvPr id="13" name="Rectangle 12">
            <a:extLst>
              <a:ext uri="{FF2B5EF4-FFF2-40B4-BE49-F238E27FC236}">
                <a16:creationId xmlns:a16="http://schemas.microsoft.com/office/drawing/2014/main" id="{B6ED2396-CFE4-4666-8E5B-C5DD3CB9EB7D}"/>
              </a:ext>
            </a:extLst>
          </p:cNvPr>
          <p:cNvSpPr/>
          <p:nvPr/>
        </p:nvSpPr>
        <p:spPr>
          <a:xfrm>
            <a:off x="7212" y="1676400"/>
            <a:ext cx="4107587" cy="4441601"/>
          </a:xfrm>
          <a:prstGeom prst="rect">
            <a:avLst/>
          </a:prstGeom>
        </p:spPr>
        <p:txBody>
          <a:bodyPr wrap="square">
            <a:spAutoFit/>
          </a:bodyPr>
          <a:lstStyle/>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Cholesterol/Blood pressure/Heart disease/Stroke</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Fats in food/ Fat content/ Saturated fat/ Trans fat</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Diabetes</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Preservatives/Additives/Colouring</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Sugar intake</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Salt</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Cancer</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Variety in diet</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Weight management </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Food for children</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Fruit/Veg</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Getting the 5-a-day</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Fibre</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Vitamins and minerals</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Wholegrain</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Eating healthily during pregnancy</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Expense of eating healthy</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Allergies/food intolerances</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Other</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None</a:t>
            </a:r>
          </a:p>
          <a:p>
            <a:pPr algn="r">
              <a:lnSpc>
                <a:spcPct val="95000"/>
              </a:lnSpc>
            </a:pPr>
            <a:r>
              <a:rPr lang="en-IE" sz="1350" dirty="0">
                <a:solidFill>
                  <a:schemeClr val="bg1">
                    <a:lumMod val="50000"/>
                  </a:schemeClr>
                </a:solidFill>
                <a:latin typeface="HelveticaNeueLT Std Lt Cn" panose="020B0406020202030204" charset="0"/>
                <a:ea typeface="Times New Roman" panose="02020603050405020304" pitchFamily="18" charset="0"/>
                <a:cs typeface="Arial" panose="020B0604020202020204" pitchFamily="34" charset="0"/>
              </a:rPr>
              <a:t>Don’t know/ can’t remember</a:t>
            </a:r>
          </a:p>
          <a:p>
            <a:pPr algn="r">
              <a:lnSpc>
                <a:spcPct val="95000"/>
              </a:lnSpc>
            </a:pPr>
            <a:endParaRPr lang="en-IE" sz="1400" dirty="0">
              <a:solidFill>
                <a:schemeClr val="bg1">
                  <a:lumMod val="50000"/>
                </a:schemeClr>
              </a:solidFill>
            </a:endParaRPr>
          </a:p>
        </p:txBody>
      </p:sp>
      <p:cxnSp>
        <p:nvCxnSpPr>
          <p:cNvPr id="15" name="Straight Connector 35">
            <a:extLst>
              <a:ext uri="{FF2B5EF4-FFF2-40B4-BE49-F238E27FC236}">
                <a16:creationId xmlns:a16="http://schemas.microsoft.com/office/drawing/2014/main" id="{4A0E6F22-5A42-4189-B23D-1A7E6BC32CA8}"/>
              </a:ext>
            </a:extLst>
          </p:cNvPr>
          <p:cNvCxnSpPr>
            <a:cxnSpLocks/>
          </p:cNvCxnSpPr>
          <p:nvPr/>
        </p:nvCxnSpPr>
        <p:spPr>
          <a:xfrm flipV="1">
            <a:off x="5486400" y="137160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id="{ACE7AD0D-56C8-48D6-838C-6907B84EBD80}"/>
              </a:ext>
            </a:extLst>
          </p:cNvPr>
          <p:cNvCxnSpPr>
            <a:cxnSpLocks/>
          </p:cNvCxnSpPr>
          <p:nvPr/>
        </p:nvCxnSpPr>
        <p:spPr>
          <a:xfrm flipV="1">
            <a:off x="7071202" y="137160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35">
            <a:extLst>
              <a:ext uri="{FF2B5EF4-FFF2-40B4-BE49-F238E27FC236}">
                <a16:creationId xmlns:a16="http://schemas.microsoft.com/office/drawing/2014/main" id="{2EE39FE6-E38C-4581-B199-DDBF3B5E4D45}"/>
              </a:ext>
            </a:extLst>
          </p:cNvPr>
          <p:cNvCxnSpPr>
            <a:cxnSpLocks/>
          </p:cNvCxnSpPr>
          <p:nvPr/>
        </p:nvCxnSpPr>
        <p:spPr>
          <a:xfrm flipV="1">
            <a:off x="8651394" y="137160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id="{A4A273FE-C6DB-4BF1-A3F9-9A5AF6A1E1BC}"/>
              </a:ext>
            </a:extLst>
          </p:cNvPr>
          <p:cNvCxnSpPr>
            <a:cxnSpLocks/>
          </p:cNvCxnSpPr>
          <p:nvPr/>
        </p:nvCxnSpPr>
        <p:spPr>
          <a:xfrm flipV="1">
            <a:off x="10405564" y="137160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332BC4F-8B6F-4D5C-B1FC-97BD8FABCA07}"/>
              </a:ext>
            </a:extLst>
          </p:cNvPr>
          <p:cNvSpPr txBox="1"/>
          <p:nvPr/>
        </p:nvSpPr>
        <p:spPr>
          <a:xfrm>
            <a:off x="7010400" y="6437784"/>
            <a:ext cx="2948243" cy="230832"/>
          </a:xfrm>
          <a:prstGeom prst="rect">
            <a:avLst/>
          </a:prstGeom>
          <a:noFill/>
        </p:spPr>
        <p:txBody>
          <a:bodyPr wrap="none" rtlCol="0">
            <a:spAutoFit/>
          </a:bodyPr>
          <a:lstStyle/>
          <a:p>
            <a:r>
              <a:rPr lang="en-US" sz="900" i="1" dirty="0"/>
              <a:t>New responses less than 1% of ST 21 total not shown</a:t>
            </a:r>
            <a:endParaRPr lang="en-IE" sz="900" i="1" dirty="0"/>
          </a:p>
        </p:txBody>
      </p:sp>
    </p:spTree>
    <p:extLst>
      <p:ext uri="{BB962C8B-B14F-4D97-AF65-F5344CB8AC3E}">
        <p14:creationId xmlns:p14="http://schemas.microsoft.com/office/powerpoint/2010/main" val="184068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329A3FB-D3B3-40CA-85EB-57182004D64A}"/>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Most Effective Ways To Clean Hands - ROI </a:t>
            </a:r>
          </a:p>
        </p:txBody>
      </p:sp>
      <p:sp>
        <p:nvSpPr>
          <p:cNvPr id="11" name="Text Placeholder 10">
            <a:extLst>
              <a:ext uri="{FF2B5EF4-FFF2-40B4-BE49-F238E27FC236}">
                <a16:creationId xmlns:a16="http://schemas.microsoft.com/office/drawing/2014/main" id="{7293E0D3-15C2-47AB-8D7E-2E42D9DE089C}"/>
              </a:ext>
            </a:extLst>
          </p:cNvPr>
          <p:cNvSpPr>
            <a:spLocks noGrp="1"/>
          </p:cNvSpPr>
          <p:nvPr>
            <p:ph type="body" sz="quarter" idx="17"/>
          </p:nvPr>
        </p:nvSpPr>
        <p:spPr>
          <a:xfrm>
            <a:off x="506896" y="5909846"/>
            <a:ext cx="8686800" cy="338554"/>
          </a:xfrm>
        </p:spPr>
        <p:txBody>
          <a:bodyPr/>
          <a:lstStyle/>
          <a:p>
            <a:r>
              <a:rPr lang="en-IE" dirty="0"/>
              <a:t>Q.50	Thinking about the following situations which do you think is the most effective way to clean your hands? </a:t>
            </a:r>
          </a:p>
          <a:p>
            <a:r>
              <a:rPr lang="en-IE" dirty="0"/>
              <a:t>Base:	All Respondents:  502</a:t>
            </a:r>
          </a:p>
        </p:txBody>
      </p:sp>
      <p:sp>
        <p:nvSpPr>
          <p:cNvPr id="15" name="Slide Number Placeholder 3">
            <a:extLst>
              <a:ext uri="{FF2B5EF4-FFF2-40B4-BE49-F238E27FC236}">
                <a16:creationId xmlns:a16="http://schemas.microsoft.com/office/drawing/2014/main" id="{9A3AD9B2-BB3A-4923-B895-4A1CCF1DEDEC}"/>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62</a:t>
            </a:fld>
            <a:r>
              <a:rPr lang="en-GB" dirty="0"/>
              <a:t> ‒ </a:t>
            </a:r>
          </a:p>
        </p:txBody>
      </p:sp>
      <p:graphicFrame>
        <p:nvGraphicFramePr>
          <p:cNvPr id="7" name="Table 6">
            <a:extLst>
              <a:ext uri="{FF2B5EF4-FFF2-40B4-BE49-F238E27FC236}">
                <a16:creationId xmlns:a16="http://schemas.microsoft.com/office/drawing/2014/main" id="{9E6F611E-239B-4376-BF10-1623860E0B21}"/>
              </a:ext>
            </a:extLst>
          </p:cNvPr>
          <p:cNvGraphicFramePr>
            <a:graphicFrameLocks noGrp="1"/>
          </p:cNvGraphicFramePr>
          <p:nvPr/>
        </p:nvGraphicFramePr>
        <p:xfrm>
          <a:off x="873472" y="1394553"/>
          <a:ext cx="10445056" cy="4430489"/>
        </p:xfrm>
        <a:graphic>
          <a:graphicData uri="http://schemas.openxmlformats.org/drawingml/2006/table">
            <a:tbl>
              <a:tblPr firstRow="1" bandRow="1">
                <a:tableStyleId>{21E4AEA4-8DFA-4A89-87EB-49C32662AFE0}</a:tableStyleId>
              </a:tblPr>
              <a:tblGrid>
                <a:gridCol w="3940086">
                  <a:extLst>
                    <a:ext uri="{9D8B030D-6E8A-4147-A177-3AD203B41FA5}">
                      <a16:colId xmlns:a16="http://schemas.microsoft.com/office/drawing/2014/main" val="4117937693"/>
                    </a:ext>
                  </a:extLst>
                </a:gridCol>
                <a:gridCol w="1300994">
                  <a:extLst>
                    <a:ext uri="{9D8B030D-6E8A-4147-A177-3AD203B41FA5}">
                      <a16:colId xmlns:a16="http://schemas.microsoft.com/office/drawing/2014/main" val="4133643612"/>
                    </a:ext>
                  </a:extLst>
                </a:gridCol>
                <a:gridCol w="1300994">
                  <a:extLst>
                    <a:ext uri="{9D8B030D-6E8A-4147-A177-3AD203B41FA5}">
                      <a16:colId xmlns:a16="http://schemas.microsoft.com/office/drawing/2014/main" val="2838579952"/>
                    </a:ext>
                  </a:extLst>
                </a:gridCol>
                <a:gridCol w="1300994">
                  <a:extLst>
                    <a:ext uri="{9D8B030D-6E8A-4147-A177-3AD203B41FA5}">
                      <a16:colId xmlns:a16="http://schemas.microsoft.com/office/drawing/2014/main" val="1569582220"/>
                    </a:ext>
                  </a:extLst>
                </a:gridCol>
                <a:gridCol w="1300994">
                  <a:extLst>
                    <a:ext uri="{9D8B030D-6E8A-4147-A177-3AD203B41FA5}">
                      <a16:colId xmlns:a16="http://schemas.microsoft.com/office/drawing/2014/main" val="433466682"/>
                    </a:ext>
                  </a:extLst>
                </a:gridCol>
                <a:gridCol w="1300994">
                  <a:extLst>
                    <a:ext uri="{9D8B030D-6E8A-4147-A177-3AD203B41FA5}">
                      <a16:colId xmlns:a16="http://schemas.microsoft.com/office/drawing/2014/main" val="3951613807"/>
                    </a:ext>
                  </a:extLst>
                </a:gridCol>
              </a:tblGrid>
              <a:tr h="720627">
                <a:tc>
                  <a:txBody>
                    <a:bodyPr/>
                    <a:lstStyle/>
                    <a:p>
                      <a:pPr marL="0" marR="6350">
                        <a:spcBef>
                          <a:spcPts val="0"/>
                        </a:spcBef>
                        <a:spcAft>
                          <a:spcPts val="0"/>
                        </a:spcAft>
                        <a:tabLst>
                          <a:tab pos="2330450" algn="l"/>
                        </a:tabLst>
                      </a:pPr>
                      <a:r>
                        <a:rPr lang="en-IE" sz="1400" dirty="0">
                          <a:solidFill>
                            <a:schemeClr val="bg1"/>
                          </a:solidFill>
                          <a:effectLst/>
                          <a:latin typeface="HelveticaNeueLT Std Lt Cn" panose="020B0406020202030204" charset="0"/>
                        </a:rPr>
                        <a:t> </a:t>
                      </a:r>
                      <a:endParaRPr lang="en-IE" sz="140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b">
                    <a:lnB w="38100" cap="flat" cmpd="sng" algn="ctr">
                      <a:noFill/>
                      <a:prstDash val="solid"/>
                      <a:round/>
                      <a:headEnd type="none" w="med" len="med"/>
                      <a:tailEnd type="none" w="med" len="med"/>
                    </a:lnB>
                    <a:solidFill>
                      <a:schemeClr val="accent2"/>
                    </a:solidFill>
                  </a:tcPr>
                </a:tc>
                <a:tc>
                  <a:txBody>
                    <a:bodyPr/>
                    <a:lstStyle/>
                    <a:p>
                      <a:pPr marL="0" marR="6350" algn="ctr">
                        <a:spcBef>
                          <a:spcPts val="0"/>
                        </a:spcBef>
                        <a:spcAft>
                          <a:spcPts val="0"/>
                        </a:spcAft>
                      </a:pPr>
                      <a:r>
                        <a:rPr lang="en-IE" sz="1400" dirty="0">
                          <a:solidFill>
                            <a:schemeClr val="bg1"/>
                          </a:solidFill>
                          <a:effectLst/>
                          <a:latin typeface="HelveticaNeueLT Std Lt Cn" panose="020B0406020202030204" charset="0"/>
                        </a:rPr>
                        <a:t>Using soap</a:t>
                      </a:r>
                    </a:p>
                    <a:p>
                      <a:pPr marL="0" marR="6350" algn="ctr">
                        <a:spcBef>
                          <a:spcPts val="0"/>
                        </a:spcBef>
                        <a:spcAft>
                          <a:spcPts val="0"/>
                        </a:spcAft>
                      </a:pPr>
                      <a:r>
                        <a:rPr lang="en-IE" sz="1400" dirty="0">
                          <a:solidFill>
                            <a:schemeClr val="bg1"/>
                          </a:solidFill>
                          <a:effectLst/>
                          <a:latin typeface="HelveticaNeueLT Std Lt Cn" panose="020B0406020202030204" charset="0"/>
                        </a:rPr>
                        <a:t>and water to</a:t>
                      </a:r>
                    </a:p>
                    <a:p>
                      <a:pPr marL="0" marR="6350" algn="ctr">
                        <a:spcBef>
                          <a:spcPts val="0"/>
                        </a:spcBef>
                        <a:spcAft>
                          <a:spcPts val="0"/>
                        </a:spcAft>
                      </a:pPr>
                      <a:r>
                        <a:rPr lang="en-IE" sz="1400" dirty="0">
                          <a:solidFill>
                            <a:schemeClr val="bg1"/>
                          </a:solidFill>
                          <a:effectLst/>
                          <a:latin typeface="HelveticaNeueLT Std Lt Cn" panose="020B0406020202030204" charset="0"/>
                        </a:rPr>
                        <a:t>wash hands</a:t>
                      </a:r>
                      <a:endParaRPr lang="en-IE" sz="140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b">
                    <a:lnB w="38100" cap="flat" cmpd="sng" algn="ctr">
                      <a:noFill/>
                      <a:prstDash val="solid"/>
                      <a:round/>
                      <a:headEnd type="none" w="med" len="med"/>
                      <a:tailEnd type="none" w="med" len="med"/>
                    </a:lnB>
                    <a:solidFill>
                      <a:schemeClr val="accent2"/>
                    </a:solidFill>
                  </a:tcPr>
                </a:tc>
                <a:tc>
                  <a:txBody>
                    <a:bodyPr/>
                    <a:lstStyle/>
                    <a:p>
                      <a:pPr marL="0" marR="6350" algn="ctr">
                        <a:spcBef>
                          <a:spcPts val="0"/>
                        </a:spcBef>
                        <a:spcAft>
                          <a:spcPts val="0"/>
                        </a:spcAft>
                      </a:pPr>
                      <a:r>
                        <a:rPr lang="en-IE" sz="1400" dirty="0">
                          <a:solidFill>
                            <a:schemeClr val="bg1"/>
                          </a:solidFill>
                          <a:effectLst/>
                          <a:latin typeface="HelveticaNeueLT Std Lt Cn" panose="020B0406020202030204" charset="0"/>
                        </a:rPr>
                        <a:t>Using hand </a:t>
                      </a:r>
                    </a:p>
                    <a:p>
                      <a:pPr marL="0" marR="6350" algn="ctr">
                        <a:spcBef>
                          <a:spcPts val="0"/>
                        </a:spcBef>
                        <a:spcAft>
                          <a:spcPts val="0"/>
                        </a:spcAft>
                      </a:pPr>
                      <a:r>
                        <a:rPr lang="en-IE" sz="1400" dirty="0">
                          <a:solidFill>
                            <a:schemeClr val="bg1"/>
                          </a:solidFill>
                          <a:effectLst/>
                          <a:latin typeface="HelveticaNeueLT Std Lt Cn" panose="020B0406020202030204" charset="0"/>
                        </a:rPr>
                        <a:t>sanitisers to </a:t>
                      </a:r>
                    </a:p>
                    <a:p>
                      <a:pPr marL="0" marR="6350" algn="ctr">
                        <a:spcBef>
                          <a:spcPts val="0"/>
                        </a:spcBef>
                        <a:spcAft>
                          <a:spcPts val="0"/>
                        </a:spcAft>
                      </a:pPr>
                      <a:r>
                        <a:rPr lang="en-IE" sz="1400" dirty="0">
                          <a:solidFill>
                            <a:schemeClr val="bg1"/>
                          </a:solidFill>
                          <a:effectLst/>
                          <a:latin typeface="HelveticaNeueLT Std Lt Cn" panose="020B0406020202030204" charset="0"/>
                        </a:rPr>
                        <a:t>wash hands</a:t>
                      </a:r>
                      <a:endParaRPr lang="en-IE" sz="140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b">
                    <a:lnB w="38100" cap="flat" cmpd="sng" algn="ctr">
                      <a:noFill/>
                      <a:prstDash val="solid"/>
                      <a:round/>
                      <a:headEnd type="none" w="med" len="med"/>
                      <a:tailEnd type="none" w="med" len="med"/>
                    </a:lnB>
                    <a:solidFill>
                      <a:schemeClr val="accent2"/>
                    </a:solidFill>
                  </a:tcPr>
                </a:tc>
                <a:tc>
                  <a:txBody>
                    <a:bodyPr/>
                    <a:lstStyle/>
                    <a:p>
                      <a:pPr marL="0" marR="6350" algn="ctr">
                        <a:spcBef>
                          <a:spcPts val="0"/>
                        </a:spcBef>
                        <a:spcAft>
                          <a:spcPts val="0"/>
                        </a:spcAft>
                      </a:pPr>
                      <a:r>
                        <a:rPr lang="en-IE" sz="1400" dirty="0">
                          <a:solidFill>
                            <a:schemeClr val="bg1"/>
                          </a:solidFill>
                          <a:effectLst/>
                          <a:latin typeface="HelveticaNeueLT Std Lt Cn" panose="020B0406020202030204" charset="0"/>
                        </a:rPr>
                        <a:t>Use</a:t>
                      </a:r>
                    </a:p>
                    <a:p>
                      <a:pPr marL="0" marR="6350" algn="ctr">
                        <a:spcBef>
                          <a:spcPts val="0"/>
                        </a:spcBef>
                        <a:spcAft>
                          <a:spcPts val="0"/>
                        </a:spcAft>
                      </a:pPr>
                      <a:r>
                        <a:rPr lang="en-IE" sz="1400" dirty="0">
                          <a:solidFill>
                            <a:schemeClr val="bg1"/>
                          </a:solidFill>
                          <a:effectLst/>
                          <a:latin typeface="HelveticaNeueLT Std Lt Cn" panose="020B0406020202030204" charset="0"/>
                        </a:rPr>
                        <a:t>either</a:t>
                      </a:r>
                      <a:endParaRPr lang="en-IE" sz="140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b">
                    <a:lnB w="38100" cap="flat" cmpd="sng" algn="ctr">
                      <a:noFill/>
                      <a:prstDash val="solid"/>
                      <a:round/>
                      <a:headEnd type="none" w="med" len="med"/>
                      <a:tailEnd type="none" w="med" len="med"/>
                    </a:lnB>
                    <a:solidFill>
                      <a:schemeClr val="accent2"/>
                    </a:solidFill>
                  </a:tcPr>
                </a:tc>
                <a:tc>
                  <a:txBody>
                    <a:bodyPr/>
                    <a:lstStyle/>
                    <a:p>
                      <a:pPr marL="0" marR="6350" algn="ctr">
                        <a:spcBef>
                          <a:spcPts val="0"/>
                        </a:spcBef>
                        <a:spcAft>
                          <a:spcPts val="0"/>
                        </a:spcAft>
                      </a:pPr>
                      <a:r>
                        <a:rPr lang="en-IE" sz="1400" dirty="0">
                          <a:solidFill>
                            <a:schemeClr val="bg1"/>
                          </a:solidFill>
                          <a:effectLst/>
                          <a:latin typeface="HelveticaNeueLT Std Lt Cn" panose="020B0406020202030204" charset="0"/>
                        </a:rPr>
                        <a:t>Neither/</a:t>
                      </a:r>
                    </a:p>
                    <a:p>
                      <a:pPr marL="0" marR="6350" algn="ctr">
                        <a:spcBef>
                          <a:spcPts val="0"/>
                        </a:spcBef>
                        <a:spcAft>
                          <a:spcPts val="0"/>
                        </a:spcAft>
                      </a:pPr>
                      <a:r>
                        <a:rPr lang="en-IE" sz="1400" dirty="0">
                          <a:solidFill>
                            <a:schemeClr val="bg1"/>
                          </a:solidFill>
                          <a:effectLst/>
                          <a:latin typeface="HelveticaNeueLT Std Lt Cn" panose="020B0406020202030204" charset="0"/>
                        </a:rPr>
                        <a:t>would not </a:t>
                      </a:r>
                    </a:p>
                    <a:p>
                      <a:pPr marL="0" marR="6350" algn="ctr">
                        <a:spcBef>
                          <a:spcPts val="0"/>
                        </a:spcBef>
                        <a:spcAft>
                          <a:spcPts val="0"/>
                        </a:spcAft>
                      </a:pPr>
                      <a:r>
                        <a:rPr lang="en-IE" sz="1400" dirty="0">
                          <a:solidFill>
                            <a:schemeClr val="bg1"/>
                          </a:solidFill>
                          <a:effectLst/>
                          <a:latin typeface="HelveticaNeueLT Std Lt Cn" panose="020B0406020202030204" charset="0"/>
                        </a:rPr>
                        <a:t>clean hands </a:t>
                      </a:r>
                      <a:endParaRPr lang="en-IE" sz="140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b">
                    <a:lnB w="38100" cap="flat" cmpd="sng" algn="ctr">
                      <a:noFill/>
                      <a:prstDash val="solid"/>
                      <a:round/>
                      <a:headEnd type="none" w="med" len="med"/>
                      <a:tailEnd type="none" w="med" len="med"/>
                    </a:lnB>
                    <a:solidFill>
                      <a:schemeClr val="accent2"/>
                    </a:solidFill>
                  </a:tcPr>
                </a:tc>
                <a:tc>
                  <a:txBody>
                    <a:bodyPr/>
                    <a:lstStyle/>
                    <a:p>
                      <a:pPr marL="0" marR="6350" algn="ctr">
                        <a:spcBef>
                          <a:spcPts val="0"/>
                        </a:spcBef>
                        <a:spcAft>
                          <a:spcPts val="0"/>
                        </a:spcAft>
                      </a:pPr>
                      <a:r>
                        <a:rPr lang="en-IE" sz="1400" dirty="0">
                          <a:solidFill>
                            <a:schemeClr val="bg1"/>
                          </a:solidFill>
                          <a:effectLst/>
                          <a:latin typeface="HelveticaNeueLT Std Lt Cn" panose="020B0406020202030204" charset="0"/>
                        </a:rPr>
                        <a:t>Don’t</a:t>
                      </a:r>
                    </a:p>
                    <a:p>
                      <a:pPr marL="0" marR="6350" algn="ctr">
                        <a:spcBef>
                          <a:spcPts val="0"/>
                        </a:spcBef>
                        <a:spcAft>
                          <a:spcPts val="0"/>
                        </a:spcAft>
                      </a:pPr>
                      <a:r>
                        <a:rPr lang="en-IE" sz="1400" dirty="0">
                          <a:solidFill>
                            <a:schemeClr val="bg1"/>
                          </a:solidFill>
                          <a:effectLst/>
                          <a:latin typeface="HelveticaNeueLT Std Lt Cn" panose="020B0406020202030204" charset="0"/>
                        </a:rPr>
                        <a:t>know</a:t>
                      </a:r>
                      <a:endParaRPr lang="en-IE" sz="140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b">
                    <a:lnB w="38100" cap="flat" cmpd="sng" algn="ctr">
                      <a:noFill/>
                      <a:prstDash val="solid"/>
                      <a:round/>
                      <a:headEnd type="none" w="med" len="med"/>
                      <a:tailEnd type="none" w="med" len="med"/>
                    </a:lnB>
                    <a:solidFill>
                      <a:schemeClr val="accent2"/>
                    </a:solidFill>
                  </a:tcPr>
                </a:tc>
                <a:extLst>
                  <a:ext uri="{0D108BD9-81ED-4DB2-BD59-A6C34878D82A}">
                    <a16:rowId xmlns:a16="http://schemas.microsoft.com/office/drawing/2014/main" val="1999816413"/>
                  </a:ext>
                </a:extLst>
              </a:tr>
              <a:tr h="270362">
                <a:tc>
                  <a:txBody>
                    <a:bodyPr/>
                    <a:lstStyle/>
                    <a:p>
                      <a:pPr marL="0" marR="6350">
                        <a:spcBef>
                          <a:spcPts val="0"/>
                        </a:spcBef>
                        <a:spcAft>
                          <a:spcPts val="0"/>
                        </a:spcAft>
                        <a:tabLst>
                          <a:tab pos="2330450" algn="l"/>
                        </a:tabLst>
                      </a:pPr>
                      <a:endParaRPr lang="en-IE" sz="1400"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lnT w="38100" cap="flat" cmpd="sng" algn="ctr">
                      <a:noFill/>
                      <a:prstDash val="solid"/>
                      <a:round/>
                      <a:headEnd type="none" w="med" len="med"/>
                      <a:tailEnd type="none" w="med" len="med"/>
                    </a:lnT>
                    <a:solidFill>
                      <a:schemeClr val="accent2"/>
                    </a:solidFill>
                  </a:tcPr>
                </a:tc>
                <a:tc>
                  <a:txBody>
                    <a:bodyPr/>
                    <a:lstStyle/>
                    <a:p>
                      <a:pPr marL="0" marR="6350" algn="ctr" defTabSz="924282" rtl="0" eaLnBrk="1" fontAlgn="b" latinLnBrk="0" hangingPunct="1">
                        <a:spcBef>
                          <a:spcPts val="0"/>
                        </a:spcBef>
                        <a:spcAft>
                          <a:spcPts val="0"/>
                        </a:spcAft>
                      </a:pPr>
                      <a:r>
                        <a:rPr lang="en-IE" sz="1400" kern="1200" dirty="0">
                          <a:solidFill>
                            <a:schemeClr val="bg1"/>
                          </a:solidFill>
                          <a:effectLst/>
                          <a:latin typeface="HelveticaNeueLT Std Lt Cn" panose="020B0406020202030204" charset="0"/>
                        </a:rPr>
                        <a:t>%</a:t>
                      </a:r>
                      <a:endParaRPr lang="en-IE" sz="1400" b="1" kern="1200" dirty="0">
                        <a:solidFill>
                          <a:schemeClr val="bg1"/>
                        </a:solidFill>
                        <a:effectLst/>
                        <a:latin typeface="HelveticaNeueLT Std Lt Cn" panose="020B0406020202030204" charset="0"/>
                        <a:cs typeface="Times New Roman" panose="02020603050405020304" pitchFamily="18" charset="0"/>
                      </a:endParaRPr>
                    </a:p>
                  </a:txBody>
                  <a:tcPr marT="12700" marB="0" anchor="b">
                    <a:lnT w="38100" cap="flat" cmpd="sng" algn="ctr">
                      <a:noFill/>
                      <a:prstDash val="solid"/>
                      <a:round/>
                      <a:headEnd type="none" w="med" len="med"/>
                      <a:tailEnd type="none" w="med" len="med"/>
                    </a:lnT>
                    <a:solidFill>
                      <a:schemeClr val="accent2"/>
                    </a:solidFill>
                  </a:tcPr>
                </a:tc>
                <a:tc>
                  <a:txBody>
                    <a:bodyPr/>
                    <a:lstStyle/>
                    <a:p>
                      <a:pPr marL="0" marR="6350" algn="ctr">
                        <a:spcBef>
                          <a:spcPts val="0"/>
                        </a:spcBef>
                        <a:spcAft>
                          <a:spcPts val="0"/>
                        </a:spcAft>
                      </a:pPr>
                      <a:r>
                        <a:rPr lang="en-IE" sz="1400" dirty="0">
                          <a:solidFill>
                            <a:schemeClr val="bg1"/>
                          </a:solidFill>
                          <a:effectLst/>
                          <a:latin typeface="HelveticaNeueLT Std Lt Cn" panose="020B0406020202030204" charset="0"/>
                        </a:rPr>
                        <a:t>%</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lnT w="38100" cap="flat" cmpd="sng" algn="ctr">
                      <a:noFill/>
                      <a:prstDash val="solid"/>
                      <a:round/>
                      <a:headEnd type="none" w="med" len="med"/>
                      <a:tailEnd type="none" w="med" len="med"/>
                    </a:lnT>
                    <a:solidFill>
                      <a:schemeClr val="accent2"/>
                    </a:solidFill>
                  </a:tcPr>
                </a:tc>
                <a:tc>
                  <a:txBody>
                    <a:bodyPr/>
                    <a:lstStyle/>
                    <a:p>
                      <a:pPr marL="0" marR="6350" algn="ctr">
                        <a:spcBef>
                          <a:spcPts val="0"/>
                        </a:spcBef>
                        <a:spcAft>
                          <a:spcPts val="0"/>
                        </a:spcAft>
                      </a:pPr>
                      <a:r>
                        <a:rPr lang="en-IE" sz="1400" dirty="0">
                          <a:solidFill>
                            <a:schemeClr val="bg1"/>
                          </a:solidFill>
                          <a:effectLst/>
                          <a:latin typeface="HelveticaNeueLT Std Lt Cn" panose="020B0406020202030204" charset="0"/>
                        </a:rPr>
                        <a:t>%</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lnT w="38100" cap="flat" cmpd="sng" algn="ctr">
                      <a:noFill/>
                      <a:prstDash val="solid"/>
                      <a:round/>
                      <a:headEnd type="none" w="med" len="med"/>
                      <a:tailEnd type="none" w="med" len="med"/>
                    </a:lnT>
                    <a:solidFill>
                      <a:schemeClr val="accent2"/>
                    </a:solidFill>
                  </a:tcPr>
                </a:tc>
                <a:tc>
                  <a:txBody>
                    <a:bodyPr/>
                    <a:lstStyle/>
                    <a:p>
                      <a:pPr marL="0" marR="6350" algn="ctr">
                        <a:spcBef>
                          <a:spcPts val="0"/>
                        </a:spcBef>
                        <a:spcAft>
                          <a:spcPts val="0"/>
                        </a:spcAft>
                      </a:pPr>
                      <a:r>
                        <a:rPr lang="en-IE" sz="1400" dirty="0">
                          <a:solidFill>
                            <a:schemeClr val="bg1"/>
                          </a:solidFill>
                          <a:effectLst/>
                          <a:latin typeface="HelveticaNeueLT Std Lt Cn" panose="020B0406020202030204" charset="0"/>
                        </a:rPr>
                        <a:t>%</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lnT w="38100" cap="flat" cmpd="sng" algn="ctr">
                      <a:noFill/>
                      <a:prstDash val="solid"/>
                      <a:round/>
                      <a:headEnd type="none" w="med" len="med"/>
                      <a:tailEnd type="none" w="med" len="med"/>
                    </a:lnT>
                    <a:solidFill>
                      <a:schemeClr val="accent2"/>
                    </a:solidFill>
                  </a:tcPr>
                </a:tc>
                <a:tc>
                  <a:txBody>
                    <a:bodyPr/>
                    <a:lstStyle/>
                    <a:p>
                      <a:pPr marL="0" marR="6350" algn="ctr">
                        <a:spcBef>
                          <a:spcPts val="0"/>
                        </a:spcBef>
                        <a:spcAft>
                          <a:spcPts val="0"/>
                        </a:spcAft>
                      </a:pPr>
                      <a:r>
                        <a:rPr lang="en-IE" sz="1400" dirty="0">
                          <a:solidFill>
                            <a:schemeClr val="bg1"/>
                          </a:solidFill>
                          <a:effectLst/>
                          <a:latin typeface="HelveticaNeueLT Std Lt Cn" panose="020B0406020202030204" charset="0"/>
                        </a:rPr>
                        <a:t>%</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lnT w="38100" cap="flat" cmpd="sng" algn="ctr">
                      <a:noFill/>
                      <a:prstDash val="solid"/>
                      <a:round/>
                      <a:headEnd type="none" w="med" len="med"/>
                      <a:tailEnd type="none" w="med" len="med"/>
                    </a:lnT>
                    <a:solidFill>
                      <a:schemeClr val="accent2"/>
                    </a:solidFill>
                  </a:tcPr>
                </a:tc>
                <a:extLst>
                  <a:ext uri="{0D108BD9-81ED-4DB2-BD59-A6C34878D82A}">
                    <a16:rowId xmlns:a16="http://schemas.microsoft.com/office/drawing/2014/main" val="1035568529"/>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To clean hands when visibly dirty or soiled</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71</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6</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21</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a:t>
                      </a:r>
                    </a:p>
                  </a:txBody>
                  <a:tcPr marT="6350" marB="0" anchor="ctr"/>
                </a:tc>
                <a:extLst>
                  <a:ext uri="{0D108BD9-81ED-4DB2-BD59-A6C34878D82A}">
                    <a16:rowId xmlns:a16="http://schemas.microsoft.com/office/drawing/2014/main" val="1863397455"/>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using the bathroom at home</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68</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7</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21</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a:t>
                      </a:r>
                    </a:p>
                  </a:txBody>
                  <a:tcPr marT="6350" marB="0" anchor="ctr"/>
                </a:tc>
                <a:extLst>
                  <a:ext uri="{0D108BD9-81ED-4DB2-BD59-A6C34878D82A}">
                    <a16:rowId xmlns:a16="http://schemas.microsoft.com/office/drawing/2014/main" val="475647029"/>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Before handling food</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66</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7</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25</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a:t>
                      </a:r>
                    </a:p>
                  </a:txBody>
                  <a:tcPr marT="6350" marB="0" anchor="ctr"/>
                </a:tc>
                <a:extLst>
                  <a:ext uri="{0D108BD9-81ED-4DB2-BD59-A6C34878D82A}">
                    <a16:rowId xmlns:a16="http://schemas.microsoft.com/office/drawing/2014/main" val="3591369063"/>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using public restrooms</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58</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10</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28</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3</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a:t>
                      </a:r>
                    </a:p>
                  </a:txBody>
                  <a:tcPr marT="6350" marB="0" anchor="ctr"/>
                </a:tc>
                <a:extLst>
                  <a:ext uri="{0D108BD9-81ED-4DB2-BD59-A6C34878D82A}">
                    <a16:rowId xmlns:a16="http://schemas.microsoft.com/office/drawing/2014/main" val="1276295823"/>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changing a nappy</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58</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5</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20</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4</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13</a:t>
                      </a:r>
                    </a:p>
                  </a:txBody>
                  <a:tcPr marT="6350" marB="0" anchor="ctr"/>
                </a:tc>
                <a:extLst>
                  <a:ext uri="{0D108BD9-81ED-4DB2-BD59-A6C34878D82A}">
                    <a16:rowId xmlns:a16="http://schemas.microsoft.com/office/drawing/2014/main" val="749020703"/>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petting a dog or cat</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57</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7</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27</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7</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a:t>
                      </a:r>
                    </a:p>
                  </a:txBody>
                  <a:tcPr marT="6350" marB="0" anchor="ctr"/>
                </a:tc>
                <a:extLst>
                  <a:ext uri="{0D108BD9-81ED-4DB2-BD59-A6C34878D82A}">
                    <a16:rowId xmlns:a16="http://schemas.microsoft.com/office/drawing/2014/main" val="2878585123"/>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Before caring for a baby</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48</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9</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27</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5</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12</a:t>
                      </a:r>
                    </a:p>
                  </a:txBody>
                  <a:tcPr marT="6350" marB="0" anchor="ctr"/>
                </a:tc>
                <a:extLst>
                  <a:ext uri="{0D108BD9-81ED-4DB2-BD59-A6C34878D82A}">
                    <a16:rowId xmlns:a16="http://schemas.microsoft.com/office/drawing/2014/main" val="1047152105"/>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Before having a meal at a restaurant</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38</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11</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30</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19</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a:t>
                      </a:r>
                    </a:p>
                  </a:txBody>
                  <a:tcPr marT="6350" marB="0" anchor="ctr"/>
                </a:tc>
                <a:extLst>
                  <a:ext uri="{0D108BD9-81ED-4DB2-BD59-A6C34878D82A}">
                    <a16:rowId xmlns:a16="http://schemas.microsoft.com/office/drawing/2014/main" val="1507891727"/>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touching money</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26</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14</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31</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27</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3</a:t>
                      </a:r>
                    </a:p>
                  </a:txBody>
                  <a:tcPr marT="6350" marB="0" anchor="ctr"/>
                </a:tc>
                <a:extLst>
                  <a:ext uri="{0D108BD9-81ED-4DB2-BD59-A6C34878D82A}">
                    <a16:rowId xmlns:a16="http://schemas.microsoft.com/office/drawing/2014/main" val="2401902864"/>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using public transport</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25</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16</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35</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21</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3</a:t>
                      </a:r>
                    </a:p>
                  </a:txBody>
                  <a:tcPr marT="6350" marB="0" anchor="ctr"/>
                </a:tc>
                <a:extLst>
                  <a:ext uri="{0D108BD9-81ED-4DB2-BD59-A6C34878D82A}">
                    <a16:rowId xmlns:a16="http://schemas.microsoft.com/office/drawing/2014/main" val="214609862"/>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In the office</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23</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14</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34</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13</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16</a:t>
                      </a:r>
                    </a:p>
                  </a:txBody>
                  <a:tcPr marT="6350" marB="0" anchor="ctr"/>
                </a:tc>
                <a:extLst>
                  <a:ext uri="{0D108BD9-81ED-4DB2-BD59-A6C34878D82A}">
                    <a16:rowId xmlns:a16="http://schemas.microsoft.com/office/drawing/2014/main" val="3359943371"/>
                  </a:ext>
                </a:extLst>
              </a:tr>
              <a:tr h="286625">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shaking hands</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20</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16</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27</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35</a:t>
                      </a:r>
                    </a:p>
                  </a:txBody>
                  <a:tcPr marT="6350" marB="0" anchor="ctr"/>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3</a:t>
                      </a:r>
                    </a:p>
                  </a:txBody>
                  <a:tcPr marT="6350" marB="0" anchor="ctr"/>
                </a:tc>
                <a:extLst>
                  <a:ext uri="{0D108BD9-81ED-4DB2-BD59-A6C34878D82A}">
                    <a16:rowId xmlns:a16="http://schemas.microsoft.com/office/drawing/2014/main" val="1742730707"/>
                  </a:ext>
                </a:extLst>
              </a:tr>
            </a:tbl>
          </a:graphicData>
        </a:graphic>
      </p:graphicFrame>
    </p:spTree>
    <p:extLst>
      <p:ext uri="{BB962C8B-B14F-4D97-AF65-F5344CB8AC3E}">
        <p14:creationId xmlns:p14="http://schemas.microsoft.com/office/powerpoint/2010/main" val="158405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196D3AD-6FB3-4FC9-BACC-4937D2A5966D}"/>
              </a:ext>
            </a:extLst>
          </p:cNvPr>
          <p:cNvSpPr>
            <a:spLocks noGrp="1"/>
          </p:cNvSpPr>
          <p:nvPr>
            <p:ph type="title"/>
          </p:nvPr>
        </p:nvSpPr>
        <p:spPr>
          <a:xfrm>
            <a:off x="404786" y="304800"/>
            <a:ext cx="11382428" cy="480131"/>
          </a:xfrm>
        </p:spPr>
        <p:txBody>
          <a:bodyPr/>
          <a:lstStyle/>
          <a:p>
            <a:r>
              <a:rPr lang="en-IE" dirty="0">
                <a:latin typeface="HelveticaNeueLT Std Lt Cn" panose="020B0406020202030204" charset="0"/>
              </a:rPr>
              <a:t>Most Effective Ways To Clean Hands - NI </a:t>
            </a:r>
          </a:p>
        </p:txBody>
      </p:sp>
      <p:sp>
        <p:nvSpPr>
          <p:cNvPr id="14" name="Text Placeholder 13">
            <a:extLst>
              <a:ext uri="{FF2B5EF4-FFF2-40B4-BE49-F238E27FC236}">
                <a16:creationId xmlns:a16="http://schemas.microsoft.com/office/drawing/2014/main" id="{19911724-A58A-431D-8216-8364C339F6A9}"/>
              </a:ext>
            </a:extLst>
          </p:cNvPr>
          <p:cNvSpPr>
            <a:spLocks noGrp="1"/>
          </p:cNvSpPr>
          <p:nvPr>
            <p:ph type="body" sz="quarter" idx="17"/>
          </p:nvPr>
        </p:nvSpPr>
        <p:spPr>
          <a:xfrm>
            <a:off x="506896" y="5909846"/>
            <a:ext cx="8686800" cy="338554"/>
          </a:xfrm>
        </p:spPr>
        <p:txBody>
          <a:bodyPr/>
          <a:lstStyle/>
          <a:p>
            <a:r>
              <a:rPr lang="en-IE" dirty="0"/>
              <a:t>Q.50	Thinking about the following situations which do you think is the most effective way to clean your hands? </a:t>
            </a:r>
          </a:p>
          <a:p>
            <a:r>
              <a:rPr lang="en-IE" dirty="0"/>
              <a:t>Base:	All Respondents:  301</a:t>
            </a:r>
          </a:p>
        </p:txBody>
      </p:sp>
      <p:sp>
        <p:nvSpPr>
          <p:cNvPr id="16" name="Text Placeholder 2">
            <a:extLst>
              <a:ext uri="{FF2B5EF4-FFF2-40B4-BE49-F238E27FC236}">
                <a16:creationId xmlns:a16="http://schemas.microsoft.com/office/drawing/2014/main" id="{094A44C4-B782-4484-A2AC-C59AEB01B0F3}"/>
              </a:ext>
            </a:extLst>
          </p:cNvPr>
          <p:cNvSpPr txBox="1">
            <a:spLocks/>
          </p:cNvSpPr>
          <p:nvPr/>
        </p:nvSpPr>
        <p:spPr>
          <a:xfrm>
            <a:off x="299465" y="5842625"/>
            <a:ext cx="8957433" cy="424383"/>
          </a:xfrm>
          <a:prstGeom prst="rect">
            <a:avLst/>
          </a:prstGeom>
        </p:spPr>
        <p:txBody>
          <a:bodyPr>
            <a:normAutofit/>
          </a:bodyPr>
          <a:lstStyle>
            <a:lvl1pPr marL="85725" indent="-85725" algn="l" defTabSz="914400" rtl="0" eaLnBrk="1" latinLnBrk="0" hangingPunct="1">
              <a:lnSpc>
                <a:spcPct val="90000"/>
              </a:lnSpc>
              <a:spcBef>
                <a:spcPts val="1800"/>
              </a:spcBef>
              <a:buSzPct val="50000"/>
              <a:buFont typeface="HelveticaNeueLT Std Lt Cn" panose="020B0406020202030204" pitchFamily="34" charset="0"/>
              <a:buChar char=" "/>
              <a:defRPr lang="en-GB" sz="1800" b="0" kern="1200" dirty="0">
                <a:solidFill>
                  <a:schemeClr val="bg2"/>
                </a:solidFill>
                <a:latin typeface="+mn-lt"/>
                <a:ea typeface="+mn-ea"/>
                <a:cs typeface="+mn-cs"/>
              </a:defRPr>
            </a:lvl1pPr>
            <a:lvl2pPr marL="447675" indent="-314325" algn="l" defTabSz="914400" rtl="0" eaLnBrk="1" latinLnBrk="0" hangingPunct="1">
              <a:lnSpc>
                <a:spcPct val="90000"/>
              </a:lnSpc>
              <a:spcBef>
                <a:spcPts val="600"/>
              </a:spcBef>
              <a:buSzPct val="80000"/>
              <a:buFontTx/>
              <a:buBlip>
                <a:blip r:embed="rId2"/>
              </a:buBlip>
              <a:defRPr lang="en-GB" sz="1600" kern="1200" dirty="0">
                <a:solidFill>
                  <a:schemeClr val="bg2"/>
                </a:solidFill>
                <a:latin typeface="+mn-lt"/>
                <a:ea typeface="+mn-ea"/>
                <a:cs typeface="+mn-cs"/>
              </a:defRPr>
            </a:lvl2pPr>
            <a:lvl3pPr marL="714375" indent="-171450" algn="l" defTabSz="914400" rtl="0" eaLnBrk="1" latinLnBrk="0" hangingPunct="1">
              <a:lnSpc>
                <a:spcPct val="90000"/>
              </a:lnSpc>
              <a:spcBef>
                <a:spcPts val="600"/>
              </a:spcBef>
              <a:buFont typeface="Arial" panose="020B0604020202020204" pitchFamily="34" charset="0"/>
              <a:buChar char="‒"/>
              <a:defRPr lang="en-GB" sz="1400" kern="1200" dirty="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E" dirty="0"/>
          </a:p>
        </p:txBody>
      </p:sp>
      <p:graphicFrame>
        <p:nvGraphicFramePr>
          <p:cNvPr id="17" name="Table 16">
            <a:extLst>
              <a:ext uri="{FF2B5EF4-FFF2-40B4-BE49-F238E27FC236}">
                <a16:creationId xmlns:a16="http://schemas.microsoft.com/office/drawing/2014/main" id="{54832A29-FB88-41B1-A08C-1069406D4F98}"/>
              </a:ext>
            </a:extLst>
          </p:cNvPr>
          <p:cNvGraphicFramePr>
            <a:graphicFrameLocks noGrp="1"/>
          </p:cNvGraphicFramePr>
          <p:nvPr/>
        </p:nvGraphicFramePr>
        <p:xfrm>
          <a:off x="873472" y="1554249"/>
          <a:ext cx="10445056" cy="4144616"/>
        </p:xfrm>
        <a:graphic>
          <a:graphicData uri="http://schemas.openxmlformats.org/drawingml/2006/table">
            <a:tbl>
              <a:tblPr firstRow="1" bandRow="1">
                <a:tableStyleId>{93296810-A885-4BE3-A3E7-6D5BEEA58F35}</a:tableStyleId>
              </a:tblPr>
              <a:tblGrid>
                <a:gridCol w="3940086">
                  <a:extLst>
                    <a:ext uri="{9D8B030D-6E8A-4147-A177-3AD203B41FA5}">
                      <a16:colId xmlns:a16="http://schemas.microsoft.com/office/drawing/2014/main" val="4117937693"/>
                    </a:ext>
                  </a:extLst>
                </a:gridCol>
                <a:gridCol w="1300994">
                  <a:extLst>
                    <a:ext uri="{9D8B030D-6E8A-4147-A177-3AD203B41FA5}">
                      <a16:colId xmlns:a16="http://schemas.microsoft.com/office/drawing/2014/main" val="4133643612"/>
                    </a:ext>
                  </a:extLst>
                </a:gridCol>
                <a:gridCol w="1300994">
                  <a:extLst>
                    <a:ext uri="{9D8B030D-6E8A-4147-A177-3AD203B41FA5}">
                      <a16:colId xmlns:a16="http://schemas.microsoft.com/office/drawing/2014/main" val="1579407743"/>
                    </a:ext>
                  </a:extLst>
                </a:gridCol>
                <a:gridCol w="1300994">
                  <a:extLst>
                    <a:ext uri="{9D8B030D-6E8A-4147-A177-3AD203B41FA5}">
                      <a16:colId xmlns:a16="http://schemas.microsoft.com/office/drawing/2014/main" val="1569582220"/>
                    </a:ext>
                  </a:extLst>
                </a:gridCol>
                <a:gridCol w="1300994">
                  <a:extLst>
                    <a:ext uri="{9D8B030D-6E8A-4147-A177-3AD203B41FA5}">
                      <a16:colId xmlns:a16="http://schemas.microsoft.com/office/drawing/2014/main" val="433466682"/>
                    </a:ext>
                  </a:extLst>
                </a:gridCol>
                <a:gridCol w="1300994">
                  <a:extLst>
                    <a:ext uri="{9D8B030D-6E8A-4147-A177-3AD203B41FA5}">
                      <a16:colId xmlns:a16="http://schemas.microsoft.com/office/drawing/2014/main" val="3951613807"/>
                    </a:ext>
                  </a:extLst>
                </a:gridCol>
              </a:tblGrid>
              <a:tr h="705193">
                <a:tc>
                  <a:txBody>
                    <a:bodyPr/>
                    <a:lstStyle/>
                    <a:p>
                      <a:pPr marL="0" marR="6350">
                        <a:spcBef>
                          <a:spcPts val="0"/>
                        </a:spcBef>
                        <a:spcAft>
                          <a:spcPts val="0"/>
                        </a:spcAft>
                        <a:tabLst>
                          <a:tab pos="2330450" algn="l"/>
                        </a:tabLst>
                      </a:pPr>
                      <a:r>
                        <a:rPr lang="en-IE" sz="1400" b="1" dirty="0">
                          <a:solidFill>
                            <a:schemeClr val="bg1"/>
                          </a:solidFill>
                          <a:effectLst/>
                          <a:latin typeface="HelveticaNeueLT Std Lt Cn" panose="020B0406020202030204" charset="0"/>
                        </a:rPr>
                        <a:t> </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b">
                    <a:lnB w="38100" cap="flat" cmpd="sng" algn="ctr">
                      <a:noFill/>
                      <a:prstDash val="solid"/>
                      <a:round/>
                      <a:headEnd type="none" w="med" len="med"/>
                      <a:tailEnd type="none" w="med" len="med"/>
                    </a:lnB>
                    <a:solidFill>
                      <a:schemeClr val="accent6"/>
                    </a:solidFill>
                  </a:tcPr>
                </a:tc>
                <a:tc>
                  <a:txBody>
                    <a:bodyPr/>
                    <a:lstStyle/>
                    <a:p>
                      <a:pPr marL="0" marR="6350" algn="ctr">
                        <a:spcBef>
                          <a:spcPts val="0"/>
                        </a:spcBef>
                        <a:spcAft>
                          <a:spcPts val="0"/>
                        </a:spcAft>
                      </a:pPr>
                      <a:r>
                        <a:rPr lang="en-IE" sz="1400" b="1" dirty="0">
                          <a:solidFill>
                            <a:schemeClr val="bg1"/>
                          </a:solidFill>
                          <a:effectLst/>
                          <a:latin typeface="HelveticaNeueLT Std Lt Cn" panose="020B0406020202030204" charset="0"/>
                        </a:rPr>
                        <a:t>Using soap</a:t>
                      </a:r>
                    </a:p>
                    <a:p>
                      <a:pPr marL="0" marR="6350" algn="ctr">
                        <a:spcBef>
                          <a:spcPts val="0"/>
                        </a:spcBef>
                        <a:spcAft>
                          <a:spcPts val="0"/>
                        </a:spcAft>
                      </a:pPr>
                      <a:r>
                        <a:rPr lang="en-IE" sz="1400" b="1" dirty="0">
                          <a:solidFill>
                            <a:schemeClr val="bg1"/>
                          </a:solidFill>
                          <a:effectLst/>
                          <a:latin typeface="HelveticaNeueLT Std Lt Cn" panose="020B0406020202030204" charset="0"/>
                        </a:rPr>
                        <a:t>and water to</a:t>
                      </a:r>
                    </a:p>
                    <a:p>
                      <a:pPr marL="0" marR="6350" algn="ctr">
                        <a:spcBef>
                          <a:spcPts val="0"/>
                        </a:spcBef>
                        <a:spcAft>
                          <a:spcPts val="0"/>
                        </a:spcAft>
                      </a:pPr>
                      <a:r>
                        <a:rPr lang="en-IE" sz="1400" b="1" dirty="0">
                          <a:solidFill>
                            <a:schemeClr val="bg1"/>
                          </a:solidFill>
                          <a:effectLst/>
                          <a:latin typeface="HelveticaNeueLT Std Lt Cn" panose="020B0406020202030204" charset="0"/>
                        </a:rPr>
                        <a:t>wash hands</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b">
                    <a:lnB w="38100" cap="flat" cmpd="sng" algn="ctr">
                      <a:noFill/>
                      <a:prstDash val="solid"/>
                      <a:round/>
                      <a:headEnd type="none" w="med" len="med"/>
                      <a:tailEnd type="none" w="med" len="med"/>
                    </a:lnB>
                    <a:solidFill>
                      <a:schemeClr val="accent6"/>
                    </a:solidFill>
                  </a:tcPr>
                </a:tc>
                <a:tc>
                  <a:txBody>
                    <a:bodyPr/>
                    <a:lstStyle/>
                    <a:p>
                      <a:pPr marL="0" marR="6350" algn="ctr">
                        <a:spcBef>
                          <a:spcPts val="0"/>
                        </a:spcBef>
                        <a:spcAft>
                          <a:spcPts val="0"/>
                        </a:spcAft>
                      </a:pPr>
                      <a:r>
                        <a:rPr lang="en-IE" sz="1400" b="1" dirty="0">
                          <a:solidFill>
                            <a:schemeClr val="bg1"/>
                          </a:solidFill>
                          <a:effectLst/>
                          <a:latin typeface="HelveticaNeueLT Std Lt Cn" panose="020B0406020202030204" charset="0"/>
                        </a:rPr>
                        <a:t>Using hand </a:t>
                      </a:r>
                    </a:p>
                    <a:p>
                      <a:pPr marL="0" marR="6350" algn="ctr">
                        <a:spcBef>
                          <a:spcPts val="0"/>
                        </a:spcBef>
                        <a:spcAft>
                          <a:spcPts val="0"/>
                        </a:spcAft>
                      </a:pPr>
                      <a:r>
                        <a:rPr lang="en-IE" sz="1400" b="1" dirty="0">
                          <a:solidFill>
                            <a:schemeClr val="bg1"/>
                          </a:solidFill>
                          <a:effectLst/>
                          <a:latin typeface="HelveticaNeueLT Std Lt Cn" panose="020B0406020202030204" charset="0"/>
                        </a:rPr>
                        <a:t>sanitisers to </a:t>
                      </a:r>
                    </a:p>
                    <a:p>
                      <a:pPr marL="0" marR="6350" algn="ctr">
                        <a:spcBef>
                          <a:spcPts val="0"/>
                        </a:spcBef>
                        <a:spcAft>
                          <a:spcPts val="0"/>
                        </a:spcAft>
                      </a:pPr>
                      <a:r>
                        <a:rPr lang="en-IE" sz="1400" b="1" dirty="0">
                          <a:solidFill>
                            <a:schemeClr val="bg1"/>
                          </a:solidFill>
                          <a:effectLst/>
                          <a:latin typeface="HelveticaNeueLT Std Lt Cn" panose="020B0406020202030204" charset="0"/>
                        </a:rPr>
                        <a:t>wash hands</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b">
                    <a:lnB w="38100" cap="flat" cmpd="sng" algn="ctr">
                      <a:noFill/>
                      <a:prstDash val="solid"/>
                      <a:round/>
                      <a:headEnd type="none" w="med" len="med"/>
                      <a:tailEnd type="none" w="med" len="med"/>
                    </a:lnB>
                    <a:solidFill>
                      <a:schemeClr val="accent6"/>
                    </a:solidFill>
                  </a:tcPr>
                </a:tc>
                <a:tc>
                  <a:txBody>
                    <a:bodyPr/>
                    <a:lstStyle/>
                    <a:p>
                      <a:pPr marL="0" marR="6350" algn="ctr">
                        <a:spcBef>
                          <a:spcPts val="0"/>
                        </a:spcBef>
                        <a:spcAft>
                          <a:spcPts val="0"/>
                        </a:spcAft>
                      </a:pPr>
                      <a:r>
                        <a:rPr lang="en-IE" sz="1400" b="1" dirty="0">
                          <a:solidFill>
                            <a:schemeClr val="bg1"/>
                          </a:solidFill>
                          <a:effectLst/>
                          <a:latin typeface="HelveticaNeueLT Std Lt Cn" panose="020B0406020202030204" charset="0"/>
                        </a:rPr>
                        <a:t>Use</a:t>
                      </a:r>
                    </a:p>
                    <a:p>
                      <a:pPr marL="0" marR="6350" algn="ctr">
                        <a:spcBef>
                          <a:spcPts val="0"/>
                        </a:spcBef>
                        <a:spcAft>
                          <a:spcPts val="0"/>
                        </a:spcAft>
                      </a:pPr>
                      <a:r>
                        <a:rPr lang="en-IE" sz="1400" b="1" dirty="0">
                          <a:solidFill>
                            <a:schemeClr val="bg1"/>
                          </a:solidFill>
                          <a:effectLst/>
                          <a:latin typeface="HelveticaNeueLT Std Lt Cn" panose="020B0406020202030204" charset="0"/>
                        </a:rPr>
                        <a:t>either</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b">
                    <a:lnB w="38100" cap="flat" cmpd="sng" algn="ctr">
                      <a:noFill/>
                      <a:prstDash val="solid"/>
                      <a:round/>
                      <a:headEnd type="none" w="med" len="med"/>
                      <a:tailEnd type="none" w="med" len="med"/>
                    </a:lnB>
                    <a:solidFill>
                      <a:schemeClr val="accent6"/>
                    </a:solidFill>
                  </a:tcPr>
                </a:tc>
                <a:tc>
                  <a:txBody>
                    <a:bodyPr/>
                    <a:lstStyle/>
                    <a:p>
                      <a:pPr marL="0" marR="6350" algn="ctr">
                        <a:spcBef>
                          <a:spcPts val="0"/>
                        </a:spcBef>
                        <a:spcAft>
                          <a:spcPts val="0"/>
                        </a:spcAft>
                      </a:pPr>
                      <a:r>
                        <a:rPr lang="en-IE" sz="1400" b="1" dirty="0">
                          <a:solidFill>
                            <a:schemeClr val="bg1"/>
                          </a:solidFill>
                          <a:effectLst/>
                          <a:latin typeface="HelveticaNeueLT Std Lt Cn" panose="020B0406020202030204" charset="0"/>
                        </a:rPr>
                        <a:t>Neither/</a:t>
                      </a:r>
                    </a:p>
                    <a:p>
                      <a:pPr marL="0" marR="6350" algn="ctr">
                        <a:spcBef>
                          <a:spcPts val="0"/>
                        </a:spcBef>
                        <a:spcAft>
                          <a:spcPts val="0"/>
                        </a:spcAft>
                      </a:pPr>
                      <a:r>
                        <a:rPr lang="en-IE" sz="1400" b="1" dirty="0">
                          <a:solidFill>
                            <a:schemeClr val="bg1"/>
                          </a:solidFill>
                          <a:effectLst/>
                          <a:latin typeface="HelveticaNeueLT Std Lt Cn" panose="020B0406020202030204" charset="0"/>
                        </a:rPr>
                        <a:t>would not </a:t>
                      </a:r>
                    </a:p>
                    <a:p>
                      <a:pPr marL="0" marR="6350" algn="ctr">
                        <a:spcBef>
                          <a:spcPts val="0"/>
                        </a:spcBef>
                        <a:spcAft>
                          <a:spcPts val="0"/>
                        </a:spcAft>
                      </a:pPr>
                      <a:r>
                        <a:rPr lang="en-IE" sz="1400" b="1" dirty="0">
                          <a:solidFill>
                            <a:schemeClr val="bg1"/>
                          </a:solidFill>
                          <a:effectLst/>
                          <a:latin typeface="HelveticaNeueLT Std Lt Cn" panose="020B0406020202030204" charset="0"/>
                        </a:rPr>
                        <a:t>clean hands </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b">
                    <a:lnB w="38100" cap="flat" cmpd="sng" algn="ctr">
                      <a:noFill/>
                      <a:prstDash val="solid"/>
                      <a:round/>
                      <a:headEnd type="none" w="med" len="med"/>
                      <a:tailEnd type="none" w="med" len="med"/>
                    </a:lnB>
                    <a:solidFill>
                      <a:schemeClr val="accent6"/>
                    </a:solidFill>
                  </a:tcPr>
                </a:tc>
                <a:tc>
                  <a:txBody>
                    <a:bodyPr/>
                    <a:lstStyle/>
                    <a:p>
                      <a:pPr marL="0" marR="6350" algn="ctr">
                        <a:spcBef>
                          <a:spcPts val="0"/>
                        </a:spcBef>
                        <a:spcAft>
                          <a:spcPts val="0"/>
                        </a:spcAft>
                      </a:pPr>
                      <a:r>
                        <a:rPr lang="en-IE" sz="1400" b="1" dirty="0">
                          <a:solidFill>
                            <a:schemeClr val="bg1"/>
                          </a:solidFill>
                          <a:effectLst/>
                          <a:latin typeface="HelveticaNeueLT Std Lt Cn" panose="020B0406020202030204" charset="0"/>
                        </a:rPr>
                        <a:t>Don’t</a:t>
                      </a:r>
                    </a:p>
                    <a:p>
                      <a:pPr marL="0" marR="6350" algn="ctr">
                        <a:spcBef>
                          <a:spcPts val="0"/>
                        </a:spcBef>
                        <a:spcAft>
                          <a:spcPts val="0"/>
                        </a:spcAft>
                      </a:pPr>
                      <a:r>
                        <a:rPr lang="en-IE" sz="1400" b="1" dirty="0">
                          <a:solidFill>
                            <a:schemeClr val="bg1"/>
                          </a:solidFill>
                          <a:effectLst/>
                          <a:latin typeface="HelveticaNeueLT Std Lt Cn" panose="020B0406020202030204" charset="0"/>
                        </a:rPr>
                        <a:t>know</a:t>
                      </a: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nchor="b">
                    <a:lnB w="38100" cap="flat" cmpd="sng" algn="ctr">
                      <a:noFill/>
                      <a:prstDash val="solid"/>
                      <a:round/>
                      <a:headEnd type="none" w="med" len="med"/>
                      <a:tailEnd type="none" w="med" len="med"/>
                    </a:lnB>
                    <a:solidFill>
                      <a:schemeClr val="accent6"/>
                    </a:solidFill>
                  </a:tcPr>
                </a:tc>
                <a:extLst>
                  <a:ext uri="{0D108BD9-81ED-4DB2-BD59-A6C34878D82A}">
                    <a16:rowId xmlns:a16="http://schemas.microsoft.com/office/drawing/2014/main" val="1999816413"/>
                  </a:ext>
                </a:extLst>
              </a:tr>
              <a:tr h="264571">
                <a:tc>
                  <a:txBody>
                    <a:bodyPr/>
                    <a:lstStyle/>
                    <a:p>
                      <a:pPr marL="0" marR="6350">
                        <a:spcBef>
                          <a:spcPts val="0"/>
                        </a:spcBef>
                        <a:spcAft>
                          <a:spcPts val="0"/>
                        </a:spcAft>
                        <a:tabLst>
                          <a:tab pos="2330450" algn="l"/>
                        </a:tabLst>
                      </a:pPr>
                      <a:endPar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endParaRPr>
                    </a:p>
                  </a:txBody>
                  <a:tcPr marT="0" marB="0">
                    <a:lnT w="38100" cap="flat" cmpd="sng" algn="ctr">
                      <a:noFill/>
                      <a:prstDash val="solid"/>
                      <a:round/>
                      <a:headEnd type="none" w="med" len="med"/>
                      <a:tailEnd type="none" w="med" len="med"/>
                    </a:lnT>
                    <a:solidFill>
                      <a:schemeClr val="accent6"/>
                    </a:solidFill>
                  </a:tcPr>
                </a:tc>
                <a:tc>
                  <a:txBody>
                    <a:bodyPr/>
                    <a:lstStyle/>
                    <a:p>
                      <a:pPr marL="0" marR="6350" algn="ctr">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t>
                      </a:r>
                    </a:p>
                  </a:txBody>
                  <a:tcPr marT="0" marB="0">
                    <a:lnT w="38100" cap="flat" cmpd="sng" algn="ctr">
                      <a:noFill/>
                      <a:prstDash val="solid"/>
                      <a:round/>
                      <a:headEnd type="none" w="med" len="med"/>
                      <a:tailEnd type="none" w="med" len="med"/>
                    </a:lnT>
                    <a:solidFill>
                      <a:schemeClr val="accent6"/>
                    </a:solidFill>
                  </a:tcPr>
                </a:tc>
                <a:tc>
                  <a:txBody>
                    <a:bodyPr/>
                    <a:lstStyle/>
                    <a:p>
                      <a:pPr marL="0" marR="6350" algn="ctr">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t>
                      </a:r>
                    </a:p>
                  </a:txBody>
                  <a:tcPr marT="0" marB="0">
                    <a:lnT w="38100" cap="flat" cmpd="sng" algn="ctr">
                      <a:noFill/>
                      <a:prstDash val="solid"/>
                      <a:round/>
                      <a:headEnd type="none" w="med" len="med"/>
                      <a:tailEnd type="none" w="med" len="med"/>
                    </a:lnT>
                    <a:solidFill>
                      <a:schemeClr val="accent6"/>
                    </a:solidFill>
                  </a:tcPr>
                </a:tc>
                <a:tc>
                  <a:txBody>
                    <a:bodyPr/>
                    <a:lstStyle/>
                    <a:p>
                      <a:pPr marL="0" marR="6350" algn="ctr">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t>
                      </a:r>
                    </a:p>
                  </a:txBody>
                  <a:tcPr marT="0" marB="0">
                    <a:lnT w="38100" cap="flat" cmpd="sng" algn="ctr">
                      <a:noFill/>
                      <a:prstDash val="solid"/>
                      <a:round/>
                      <a:headEnd type="none" w="med" len="med"/>
                      <a:tailEnd type="none" w="med" len="med"/>
                    </a:lnT>
                    <a:solidFill>
                      <a:schemeClr val="accent6"/>
                    </a:solidFill>
                  </a:tcPr>
                </a:tc>
                <a:tc>
                  <a:txBody>
                    <a:bodyPr/>
                    <a:lstStyle/>
                    <a:p>
                      <a:pPr marL="0" marR="6350" algn="ctr">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t>
                      </a:r>
                    </a:p>
                  </a:txBody>
                  <a:tcPr marT="0" marB="0">
                    <a:lnT w="38100" cap="flat" cmpd="sng" algn="ctr">
                      <a:noFill/>
                      <a:prstDash val="solid"/>
                      <a:round/>
                      <a:headEnd type="none" w="med" len="med"/>
                      <a:tailEnd type="none" w="med" len="med"/>
                    </a:lnT>
                    <a:solidFill>
                      <a:schemeClr val="accent6"/>
                    </a:solidFill>
                  </a:tcPr>
                </a:tc>
                <a:tc>
                  <a:txBody>
                    <a:bodyPr/>
                    <a:lstStyle/>
                    <a:p>
                      <a:pPr marL="0" marR="6350" algn="ctr">
                        <a:spcBef>
                          <a:spcPts val="0"/>
                        </a:spcBef>
                        <a:spcAft>
                          <a:spcPts val="0"/>
                        </a:spcAft>
                      </a:pPr>
                      <a:r>
                        <a:rPr lang="en-IE" sz="1400" b="1" dirty="0">
                          <a:solidFill>
                            <a:schemeClr val="bg1"/>
                          </a:solidFill>
                          <a:effectLst/>
                          <a:latin typeface="HelveticaNeueLT Std Lt Cn" panose="020B0406020202030204" charset="0"/>
                          <a:ea typeface="Times New Roman" panose="02020603050405020304" pitchFamily="18" charset="0"/>
                          <a:cs typeface="Times New Roman" panose="02020603050405020304" pitchFamily="18" charset="0"/>
                        </a:rPr>
                        <a:t>%</a:t>
                      </a:r>
                    </a:p>
                  </a:txBody>
                  <a:tcPr marT="0" marB="0">
                    <a:lnT w="38100" cap="flat" cmpd="sng" algn="ctr">
                      <a:noFill/>
                      <a:prstDash val="solid"/>
                      <a:round/>
                      <a:headEnd type="none" w="med" len="med"/>
                      <a:tailEnd type="none" w="med" len="med"/>
                    </a:lnT>
                    <a:solidFill>
                      <a:schemeClr val="accent6"/>
                    </a:solidFill>
                  </a:tcPr>
                </a:tc>
                <a:extLst>
                  <a:ext uri="{0D108BD9-81ED-4DB2-BD59-A6C34878D82A}">
                    <a16:rowId xmlns:a16="http://schemas.microsoft.com/office/drawing/2014/main" val="1035568529"/>
                  </a:ext>
                </a:extLst>
              </a:tr>
              <a:tr h="264571">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using the bathroom at home</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77</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5</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18</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a:t>
                      </a:r>
                    </a:p>
                  </a:txBody>
                  <a:tcPr marT="6350" marB="0" anchor="b"/>
                </a:tc>
                <a:extLst>
                  <a:ext uri="{0D108BD9-81ED-4DB2-BD59-A6C34878D82A}">
                    <a16:rowId xmlns:a16="http://schemas.microsoft.com/office/drawing/2014/main" val="1863397455"/>
                  </a:ext>
                </a:extLst>
              </a:tr>
              <a:tr h="264571">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To clean hands when visibly dirty or soiled</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76</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4</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20</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a:t>
                      </a:r>
                    </a:p>
                  </a:txBody>
                  <a:tcPr marT="6350" marB="0" anchor="b"/>
                </a:tc>
                <a:extLst>
                  <a:ext uri="{0D108BD9-81ED-4DB2-BD59-A6C34878D82A}">
                    <a16:rowId xmlns:a16="http://schemas.microsoft.com/office/drawing/2014/main" val="475647029"/>
                  </a:ext>
                </a:extLst>
              </a:tr>
              <a:tr h="264571">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Before handling food</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74</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5</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21</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a:t>
                      </a:r>
                    </a:p>
                  </a:txBody>
                  <a:tcPr marT="6350" marB="0" anchor="b"/>
                </a:tc>
                <a:extLst>
                  <a:ext uri="{0D108BD9-81ED-4DB2-BD59-A6C34878D82A}">
                    <a16:rowId xmlns:a16="http://schemas.microsoft.com/office/drawing/2014/main" val="3591369063"/>
                  </a:ext>
                </a:extLst>
              </a:tr>
              <a:tr h="264571">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using public restrooms</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63</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10</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26</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a:t>
                      </a:r>
                    </a:p>
                  </a:txBody>
                  <a:tcPr marT="6350" marB="0" anchor="b"/>
                </a:tc>
                <a:extLst>
                  <a:ext uri="{0D108BD9-81ED-4DB2-BD59-A6C34878D82A}">
                    <a16:rowId xmlns:a16="http://schemas.microsoft.com/office/drawing/2014/main" val="1276295823"/>
                  </a:ext>
                </a:extLst>
              </a:tr>
              <a:tr h="264571">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changing a nappy</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62</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7</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22</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4</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5</a:t>
                      </a:r>
                    </a:p>
                  </a:txBody>
                  <a:tcPr marT="6350" marB="0" anchor="b"/>
                </a:tc>
                <a:extLst>
                  <a:ext uri="{0D108BD9-81ED-4DB2-BD59-A6C34878D82A}">
                    <a16:rowId xmlns:a16="http://schemas.microsoft.com/office/drawing/2014/main" val="749020703"/>
                  </a:ext>
                </a:extLst>
              </a:tr>
              <a:tr h="264571">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petting a dog or cat</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59</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10</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25</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6</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0</a:t>
                      </a:r>
                    </a:p>
                  </a:txBody>
                  <a:tcPr marT="6350" marB="0" anchor="b"/>
                </a:tc>
                <a:extLst>
                  <a:ext uri="{0D108BD9-81ED-4DB2-BD59-A6C34878D82A}">
                    <a16:rowId xmlns:a16="http://schemas.microsoft.com/office/drawing/2014/main" val="2878585123"/>
                  </a:ext>
                </a:extLst>
              </a:tr>
              <a:tr h="264571">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Before caring for a baby</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55</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10</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24</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5</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5</a:t>
                      </a:r>
                    </a:p>
                  </a:txBody>
                  <a:tcPr marT="6350" marB="0" anchor="b"/>
                </a:tc>
                <a:extLst>
                  <a:ext uri="{0D108BD9-81ED-4DB2-BD59-A6C34878D82A}">
                    <a16:rowId xmlns:a16="http://schemas.microsoft.com/office/drawing/2014/main" val="1047152105"/>
                  </a:ext>
                </a:extLst>
              </a:tr>
              <a:tr h="264571">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Before having a meal at a restaurant</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51</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10</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27</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12</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a:t>
                      </a:r>
                    </a:p>
                  </a:txBody>
                  <a:tcPr marT="6350" marB="0" anchor="b"/>
                </a:tc>
                <a:extLst>
                  <a:ext uri="{0D108BD9-81ED-4DB2-BD59-A6C34878D82A}">
                    <a16:rowId xmlns:a16="http://schemas.microsoft.com/office/drawing/2014/main" val="1507891727"/>
                  </a:ext>
                </a:extLst>
              </a:tr>
              <a:tr h="264571">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touching money</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39</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16</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26</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18</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a:t>
                      </a:r>
                    </a:p>
                  </a:txBody>
                  <a:tcPr marT="6350" marB="0" anchor="b"/>
                </a:tc>
                <a:extLst>
                  <a:ext uri="{0D108BD9-81ED-4DB2-BD59-A6C34878D82A}">
                    <a16:rowId xmlns:a16="http://schemas.microsoft.com/office/drawing/2014/main" val="2401902864"/>
                  </a:ext>
                </a:extLst>
              </a:tr>
              <a:tr h="264571">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In the office</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37</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20</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22</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13</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8</a:t>
                      </a:r>
                    </a:p>
                  </a:txBody>
                  <a:tcPr marT="6350" marB="0" anchor="b"/>
                </a:tc>
                <a:extLst>
                  <a:ext uri="{0D108BD9-81ED-4DB2-BD59-A6C34878D82A}">
                    <a16:rowId xmlns:a16="http://schemas.microsoft.com/office/drawing/2014/main" val="214609862"/>
                  </a:ext>
                </a:extLst>
              </a:tr>
              <a:tr h="264571">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using public transport</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33</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20</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25</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16</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4</a:t>
                      </a:r>
                    </a:p>
                  </a:txBody>
                  <a:tcPr marT="6350" marB="0" anchor="b"/>
                </a:tc>
                <a:extLst>
                  <a:ext uri="{0D108BD9-81ED-4DB2-BD59-A6C34878D82A}">
                    <a16:rowId xmlns:a16="http://schemas.microsoft.com/office/drawing/2014/main" val="3359943371"/>
                  </a:ext>
                </a:extLst>
              </a:tr>
              <a:tr h="264571">
                <a:tc>
                  <a:txBody>
                    <a:bodyPr/>
                    <a:lstStyle/>
                    <a:p>
                      <a:pPr algn="l" fontAlgn="b"/>
                      <a:r>
                        <a:rPr lang="en-IE" sz="1400" b="1" i="0" u="none" strike="noStrike" dirty="0">
                          <a:solidFill>
                            <a:srgbClr val="7F7F7F"/>
                          </a:solidFill>
                          <a:effectLst/>
                          <a:latin typeface="HelveticaNeueLT Std Lt Cn" panose="020B0406020202030204" charset="0"/>
                          <a:cs typeface="Arial" panose="020B0604020202020204" pitchFamily="34" charset="0"/>
                        </a:rPr>
                        <a:t>After shaking hands</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30</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19</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21</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29</a:t>
                      </a:r>
                    </a:p>
                  </a:txBody>
                  <a:tcPr marT="6350" marB="0" anchor="b"/>
                </a:tc>
                <a:tc>
                  <a:txBody>
                    <a:bodyPr/>
                    <a:lstStyle/>
                    <a:p>
                      <a:pPr algn="ctr" fontAlgn="b"/>
                      <a:r>
                        <a:rPr lang="en-IE" sz="1400" b="1" i="0" u="none" strike="noStrike" dirty="0">
                          <a:solidFill>
                            <a:srgbClr val="7F7F7F"/>
                          </a:solidFill>
                          <a:effectLst/>
                          <a:latin typeface="HelveticaNeueLT Std Lt Cn" panose="020B0406020202030204" charset="0"/>
                          <a:cs typeface="Arial" panose="020B0604020202020204" pitchFamily="34" charset="0"/>
                        </a:rPr>
                        <a:t>1</a:t>
                      </a:r>
                    </a:p>
                  </a:txBody>
                  <a:tcPr marT="6350" marB="0" anchor="b"/>
                </a:tc>
                <a:extLst>
                  <a:ext uri="{0D108BD9-81ED-4DB2-BD59-A6C34878D82A}">
                    <a16:rowId xmlns:a16="http://schemas.microsoft.com/office/drawing/2014/main" val="1742730707"/>
                  </a:ext>
                </a:extLst>
              </a:tr>
            </a:tbl>
          </a:graphicData>
        </a:graphic>
      </p:graphicFrame>
      <p:sp>
        <p:nvSpPr>
          <p:cNvPr id="18" name="Slide Number Placeholder 3">
            <a:extLst>
              <a:ext uri="{FF2B5EF4-FFF2-40B4-BE49-F238E27FC236}">
                <a16:creationId xmlns:a16="http://schemas.microsoft.com/office/drawing/2014/main" id="{0BE466F6-FDF5-46B6-AB5D-E9147CCA3DCB}"/>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63</a:t>
            </a:fld>
            <a:r>
              <a:rPr lang="en-GB" dirty="0"/>
              <a:t> ‒ </a:t>
            </a:r>
          </a:p>
        </p:txBody>
      </p:sp>
    </p:spTree>
    <p:extLst>
      <p:ext uri="{BB962C8B-B14F-4D97-AF65-F5344CB8AC3E}">
        <p14:creationId xmlns:p14="http://schemas.microsoft.com/office/powerpoint/2010/main" val="127011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Contacts</a:t>
            </a:r>
          </a:p>
        </p:txBody>
      </p:sp>
      <p:sp>
        <p:nvSpPr>
          <p:cNvPr id="7" name="Text Placeholder 6">
            <a:extLst>
              <a:ext uri="{FF2B5EF4-FFF2-40B4-BE49-F238E27FC236}">
                <a16:creationId xmlns:a16="http://schemas.microsoft.com/office/drawing/2014/main" id="{E2ABB699-4F4F-4B11-B415-3A72089EDE3C}"/>
              </a:ext>
            </a:extLst>
          </p:cNvPr>
          <p:cNvSpPr>
            <a:spLocks noGrp="1"/>
          </p:cNvSpPr>
          <p:nvPr>
            <p:ph type="body" sz="quarter" idx="22"/>
          </p:nvPr>
        </p:nvSpPr>
        <p:spPr>
          <a:xfrm>
            <a:off x="304800" y="1653663"/>
            <a:ext cx="3121480" cy="984885"/>
          </a:xfrm>
        </p:spPr>
        <p:txBody>
          <a:bodyPr/>
          <a:lstStyle/>
          <a:p>
            <a:pPr marL="6351">
              <a:lnSpc>
                <a:spcPct val="100000"/>
              </a:lnSpc>
              <a:spcBef>
                <a:spcPts val="0"/>
              </a:spcBef>
            </a:pPr>
            <a:r>
              <a:rPr lang="en-GB" sz="2400" b="1" dirty="0"/>
              <a:t>Aisling Corcoran</a:t>
            </a:r>
          </a:p>
          <a:p>
            <a:pPr marL="6351">
              <a:lnSpc>
                <a:spcPct val="100000"/>
              </a:lnSpc>
              <a:spcBef>
                <a:spcPts val="0"/>
              </a:spcBef>
            </a:pPr>
            <a:r>
              <a:rPr lang="en-GB" sz="1600" dirty="0"/>
              <a:t>Director</a:t>
            </a:r>
          </a:p>
          <a:p>
            <a:pPr>
              <a:lnSpc>
                <a:spcPct val="100000"/>
              </a:lnSpc>
              <a:spcBef>
                <a:spcPts val="0"/>
              </a:spcBef>
            </a:pPr>
            <a:endParaRPr lang="en-IE" dirty="0"/>
          </a:p>
        </p:txBody>
      </p:sp>
      <p:sp>
        <p:nvSpPr>
          <p:cNvPr id="8" name="Text Placeholder 7">
            <a:extLst>
              <a:ext uri="{FF2B5EF4-FFF2-40B4-BE49-F238E27FC236}">
                <a16:creationId xmlns:a16="http://schemas.microsoft.com/office/drawing/2014/main" id="{43656D38-06CE-4A51-8862-43304AFA7699}"/>
              </a:ext>
            </a:extLst>
          </p:cNvPr>
          <p:cNvSpPr>
            <a:spLocks noGrp="1"/>
          </p:cNvSpPr>
          <p:nvPr>
            <p:ph type="body" sz="quarter" idx="23"/>
          </p:nvPr>
        </p:nvSpPr>
        <p:spPr>
          <a:xfrm>
            <a:off x="4344760" y="1653663"/>
            <a:ext cx="3121480" cy="1015663"/>
          </a:xfrm>
        </p:spPr>
        <p:txBody>
          <a:bodyPr/>
          <a:lstStyle/>
          <a:p>
            <a:pPr marL="6351">
              <a:lnSpc>
                <a:spcPct val="100000"/>
              </a:lnSpc>
              <a:spcBef>
                <a:spcPts val="0"/>
              </a:spcBef>
            </a:pPr>
            <a:r>
              <a:rPr lang="en-GB" sz="2400" b="1" dirty="0"/>
              <a:t>Rebecca Porter</a:t>
            </a:r>
          </a:p>
          <a:p>
            <a:pPr marL="6351">
              <a:lnSpc>
                <a:spcPct val="100000"/>
              </a:lnSpc>
              <a:spcBef>
                <a:spcPts val="0"/>
              </a:spcBef>
            </a:pPr>
            <a:r>
              <a:rPr lang="en-GB" sz="1600" dirty="0"/>
              <a:t>Associate Director</a:t>
            </a:r>
          </a:p>
          <a:p>
            <a:pPr>
              <a:lnSpc>
                <a:spcPct val="100000"/>
              </a:lnSpc>
              <a:spcBef>
                <a:spcPts val="0"/>
              </a:spcBef>
            </a:pPr>
            <a:endParaRPr lang="en-IE" dirty="0"/>
          </a:p>
        </p:txBody>
      </p:sp>
      <p:cxnSp>
        <p:nvCxnSpPr>
          <p:cNvPr id="22" name="Straight Connector 21"/>
          <p:cNvCxnSpPr/>
          <p:nvPr/>
        </p:nvCxnSpPr>
        <p:spPr>
          <a:xfrm>
            <a:off x="495300" y="2819400"/>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85" name="Group 84"/>
          <p:cNvGrpSpPr/>
          <p:nvPr/>
        </p:nvGrpSpPr>
        <p:grpSpPr bwMode="black">
          <a:xfrm>
            <a:off x="495300" y="3200400"/>
            <a:ext cx="2693516" cy="225767"/>
            <a:chOff x="326307" y="3795324"/>
            <a:chExt cx="2020137" cy="169325"/>
          </a:xfrm>
        </p:grpSpPr>
        <p:grpSp>
          <p:nvGrpSpPr>
            <p:cNvPr id="46" name="Group 153"/>
            <p:cNvGrpSpPr>
              <a:grpSpLocks noChangeAspect="1"/>
            </p:cNvGrpSpPr>
            <p:nvPr/>
          </p:nvGrpSpPr>
          <p:grpSpPr bwMode="black">
            <a:xfrm>
              <a:off x="326307" y="3849114"/>
              <a:ext cx="134459" cy="89640"/>
              <a:chOff x="-6357938" y="3122613"/>
              <a:chExt cx="1104900" cy="736600"/>
            </a:xfrm>
            <a:solidFill>
              <a:schemeClr val="bg1"/>
            </a:solidFill>
          </p:grpSpPr>
          <p:sp>
            <p:nvSpPr>
              <p:cNvPr id="47"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sp>
            <p:nvSpPr>
              <p:cNvPr id="48"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sp>
            <p:nvSpPr>
              <p:cNvPr id="49"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sp>
            <p:nvSpPr>
              <p:cNvPr id="50"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grpSp>
        <p:sp>
          <p:nvSpPr>
            <p:cNvPr id="51" name="TextBox 50"/>
            <p:cNvSpPr txBox="1"/>
            <p:nvPr/>
          </p:nvSpPr>
          <p:spPr bwMode="black">
            <a:xfrm>
              <a:off x="575526" y="3795324"/>
              <a:ext cx="1770918" cy="169325"/>
            </a:xfrm>
            <a:prstGeom prst="rect">
              <a:avLst/>
            </a:prstGeom>
          </p:spPr>
          <p:txBody>
            <a:bodyPr vert="horz" wrap="none" lIns="0" tIns="0" rIns="0" bIns="0" rtlCol="0">
              <a:spAutoFit/>
            </a:bodyPr>
            <a:lstStyle/>
            <a:p>
              <a:pPr marL="6351"/>
              <a:r>
                <a:rPr lang="en-GB" sz="1467" dirty="0">
                  <a:solidFill>
                    <a:schemeClr val="bg1"/>
                  </a:solidFill>
                </a:rPr>
                <a:t>aisling.corcoran@ipsos.com</a:t>
              </a:r>
            </a:p>
          </p:txBody>
        </p:sp>
      </p:grpSp>
      <p:grpSp>
        <p:nvGrpSpPr>
          <p:cNvPr id="84" name="Group 83"/>
          <p:cNvGrpSpPr/>
          <p:nvPr/>
        </p:nvGrpSpPr>
        <p:grpSpPr bwMode="black">
          <a:xfrm>
            <a:off x="495300" y="3495928"/>
            <a:ext cx="1694279" cy="225767"/>
            <a:chOff x="331541" y="4016970"/>
            <a:chExt cx="1270709" cy="169325"/>
          </a:xfrm>
        </p:grpSpPr>
        <p:grpSp>
          <p:nvGrpSpPr>
            <p:cNvPr id="36" name="Group 35"/>
            <p:cNvGrpSpPr>
              <a:grpSpLocks noChangeAspect="1"/>
            </p:cNvGrpSpPr>
            <p:nvPr/>
          </p:nvGrpSpPr>
          <p:grpSpPr bwMode="black">
            <a:xfrm flipH="1">
              <a:off x="331541" y="4027264"/>
              <a:ext cx="126792" cy="148688"/>
              <a:chOff x="8553450" y="4149725"/>
              <a:chExt cx="790575" cy="927100"/>
            </a:xfrm>
            <a:solidFill>
              <a:schemeClr val="bg1"/>
            </a:solidFill>
          </p:grpSpPr>
          <p:sp>
            <p:nvSpPr>
              <p:cNvPr id="37"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sp>
            <p:nvSpPr>
              <p:cNvPr id="38"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sp>
            <p:nvSpPr>
              <p:cNvPr id="39"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sp>
            <p:nvSpPr>
              <p:cNvPr id="40"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grpSp>
        <p:sp>
          <p:nvSpPr>
            <p:cNvPr id="52" name="TextBox 51"/>
            <p:cNvSpPr txBox="1"/>
            <p:nvPr/>
          </p:nvSpPr>
          <p:spPr bwMode="black">
            <a:xfrm>
              <a:off x="575526" y="4016970"/>
              <a:ext cx="1026724" cy="169325"/>
            </a:xfrm>
            <a:prstGeom prst="rect">
              <a:avLst/>
            </a:prstGeom>
          </p:spPr>
          <p:txBody>
            <a:bodyPr vert="horz" wrap="none" lIns="0" tIns="0" rIns="0" bIns="0" rtlCol="0">
              <a:spAutoFit/>
            </a:bodyPr>
            <a:lstStyle/>
            <a:p>
              <a:pPr marL="6351"/>
              <a:r>
                <a:rPr lang="en-GB" sz="1467" dirty="0">
                  <a:solidFill>
                    <a:schemeClr val="bg1"/>
                  </a:solidFill>
                </a:rPr>
                <a:t>+353 1 4389019</a:t>
              </a:r>
            </a:p>
          </p:txBody>
        </p:sp>
      </p:grpSp>
      <p:cxnSp>
        <p:nvCxnSpPr>
          <p:cNvPr id="56" name="Straight Connector 55"/>
          <p:cNvCxnSpPr/>
          <p:nvPr/>
        </p:nvCxnSpPr>
        <p:spPr>
          <a:xfrm>
            <a:off x="4535260" y="283374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86" name="Group 85"/>
          <p:cNvGrpSpPr/>
          <p:nvPr/>
        </p:nvGrpSpPr>
        <p:grpSpPr bwMode="black">
          <a:xfrm>
            <a:off x="4535260" y="3200400"/>
            <a:ext cx="2589320" cy="225767"/>
            <a:chOff x="3384178" y="3795324"/>
            <a:chExt cx="1941990" cy="169325"/>
          </a:xfrm>
        </p:grpSpPr>
        <p:grpSp>
          <p:nvGrpSpPr>
            <p:cNvPr id="64" name="Group 153"/>
            <p:cNvGrpSpPr>
              <a:grpSpLocks noChangeAspect="1"/>
            </p:cNvGrpSpPr>
            <p:nvPr/>
          </p:nvGrpSpPr>
          <p:grpSpPr bwMode="black">
            <a:xfrm>
              <a:off x="3384178" y="3849114"/>
              <a:ext cx="134459" cy="89640"/>
              <a:chOff x="-6357938" y="3122613"/>
              <a:chExt cx="1104900" cy="736600"/>
            </a:xfrm>
            <a:solidFill>
              <a:schemeClr val="bg1"/>
            </a:solidFill>
          </p:grpSpPr>
          <p:sp>
            <p:nvSpPr>
              <p:cNvPr id="65"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sp>
            <p:nvSpPr>
              <p:cNvPr id="66"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sp>
            <p:nvSpPr>
              <p:cNvPr id="67"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sp>
            <p:nvSpPr>
              <p:cNvPr id="68"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grpSp>
        <p:sp>
          <p:nvSpPr>
            <p:cNvPr id="69" name="TextBox 68"/>
            <p:cNvSpPr txBox="1"/>
            <p:nvPr/>
          </p:nvSpPr>
          <p:spPr bwMode="black">
            <a:xfrm>
              <a:off x="3633397" y="3795324"/>
              <a:ext cx="1692771" cy="169325"/>
            </a:xfrm>
            <a:prstGeom prst="rect">
              <a:avLst/>
            </a:prstGeom>
          </p:spPr>
          <p:txBody>
            <a:bodyPr vert="horz" wrap="none" lIns="0" tIns="0" rIns="0" bIns="0" rtlCol="0">
              <a:spAutoFit/>
            </a:bodyPr>
            <a:lstStyle/>
            <a:p>
              <a:pPr marL="6351"/>
              <a:r>
                <a:rPr lang="en-GB" sz="1467" dirty="0">
                  <a:solidFill>
                    <a:schemeClr val="bg1"/>
                  </a:solidFill>
                </a:rPr>
                <a:t>rebecca.porter@ipsos.com</a:t>
              </a:r>
            </a:p>
          </p:txBody>
        </p:sp>
      </p:grpSp>
      <p:grpSp>
        <p:nvGrpSpPr>
          <p:cNvPr id="87" name="Group 86"/>
          <p:cNvGrpSpPr/>
          <p:nvPr/>
        </p:nvGrpSpPr>
        <p:grpSpPr bwMode="black">
          <a:xfrm>
            <a:off x="4535260" y="3495928"/>
            <a:ext cx="1694279" cy="225767"/>
            <a:chOff x="3389412" y="4016970"/>
            <a:chExt cx="1270709" cy="169325"/>
          </a:xfrm>
        </p:grpSpPr>
        <p:grpSp>
          <p:nvGrpSpPr>
            <p:cNvPr id="59" name="Group 58"/>
            <p:cNvGrpSpPr>
              <a:grpSpLocks noChangeAspect="1"/>
            </p:cNvGrpSpPr>
            <p:nvPr/>
          </p:nvGrpSpPr>
          <p:grpSpPr bwMode="black">
            <a:xfrm flipH="1">
              <a:off x="3389412" y="4027264"/>
              <a:ext cx="126792" cy="148688"/>
              <a:chOff x="8553450" y="4149725"/>
              <a:chExt cx="790575" cy="927100"/>
            </a:xfrm>
            <a:solidFill>
              <a:schemeClr val="bg1"/>
            </a:solidFill>
          </p:grpSpPr>
          <p:sp>
            <p:nvSpPr>
              <p:cNvPr id="60"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sp>
            <p:nvSpPr>
              <p:cNvPr id="61"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sp>
            <p:nvSpPr>
              <p:cNvPr id="62"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sp>
            <p:nvSpPr>
              <p:cNvPr id="63"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grpSp>
        <p:sp>
          <p:nvSpPr>
            <p:cNvPr id="70" name="TextBox 69"/>
            <p:cNvSpPr txBox="1"/>
            <p:nvPr/>
          </p:nvSpPr>
          <p:spPr bwMode="black">
            <a:xfrm>
              <a:off x="3633397" y="4016970"/>
              <a:ext cx="1026724" cy="169325"/>
            </a:xfrm>
            <a:prstGeom prst="rect">
              <a:avLst/>
            </a:prstGeom>
          </p:spPr>
          <p:txBody>
            <a:bodyPr vert="horz" wrap="none" lIns="0" tIns="0" rIns="0" bIns="0" rtlCol="0">
              <a:spAutoFit/>
            </a:bodyPr>
            <a:lstStyle/>
            <a:p>
              <a:pPr marL="6351"/>
              <a:r>
                <a:rPr lang="en-GB" sz="1467" dirty="0">
                  <a:solidFill>
                    <a:schemeClr val="bg1"/>
                  </a:solidFill>
                </a:rPr>
                <a:t>+353 1 4389041</a:t>
              </a:r>
            </a:p>
          </p:txBody>
        </p:sp>
      </p:grpSp>
      <p:sp>
        <p:nvSpPr>
          <p:cNvPr id="77" name="Slide Number Placeholder 4">
            <a:extLst>
              <a:ext uri="{FF2B5EF4-FFF2-40B4-BE49-F238E27FC236}">
                <a16:creationId xmlns:a16="http://schemas.microsoft.com/office/drawing/2014/main" id="{1D06A5EC-31BC-4AB8-B884-B609FEAAD82A}"/>
              </a:ext>
            </a:extLst>
          </p:cNvPr>
          <p:cNvSpPr>
            <a:spLocks noGrp="1"/>
          </p:cNvSpPr>
          <p:nvPr>
            <p:ph type="sldNum" sz="quarter" idx="25"/>
          </p:nvPr>
        </p:nvSpPr>
        <p:spPr>
          <a:xfrm>
            <a:off x="577672" y="6219234"/>
            <a:ext cx="360037" cy="365125"/>
          </a:xfrm>
        </p:spPr>
        <p:txBody>
          <a:bodyPr/>
          <a:lstStyle/>
          <a:p>
            <a:fld id="{D61AABEC-672F-4B68-B914-690DA978312C}" type="slidenum">
              <a:rPr lang="en-GB" smtClean="0"/>
              <a:pPr/>
              <a:t>64</a:t>
            </a:fld>
            <a:r>
              <a:rPr lang="en-GB" dirty="0"/>
              <a:t> ‒ </a:t>
            </a:r>
          </a:p>
        </p:txBody>
      </p:sp>
      <p:sp>
        <p:nvSpPr>
          <p:cNvPr id="41" name="Text Placeholder 7">
            <a:extLst>
              <a:ext uri="{FF2B5EF4-FFF2-40B4-BE49-F238E27FC236}">
                <a16:creationId xmlns:a16="http://schemas.microsoft.com/office/drawing/2014/main" id="{852655FF-45BD-4652-B113-19C1C42298EF}"/>
              </a:ext>
            </a:extLst>
          </p:cNvPr>
          <p:cNvSpPr txBox="1">
            <a:spLocks/>
          </p:cNvSpPr>
          <p:nvPr/>
        </p:nvSpPr>
        <p:spPr>
          <a:xfrm>
            <a:off x="7908275" y="1653663"/>
            <a:ext cx="3121480" cy="1015663"/>
          </a:xfrm>
          <a:prstGeom prst="rect">
            <a:avLst/>
          </a:prstGeom>
        </p:spPr>
        <p:txBody>
          <a:bodyPr vert="horz" lIns="91440" tIns="45720" rIns="91440" bIns="45720" rtlCol="0" anchor="t">
            <a:spAutoFit/>
          </a:bodyPr>
          <a:lstStyle>
            <a:lvl1pPr marL="85725" indent="-85725" algn="l" defTabSz="914400" rtl="0" eaLnBrk="1" latinLnBrk="0" hangingPunct="1">
              <a:lnSpc>
                <a:spcPct val="90000"/>
              </a:lnSpc>
              <a:spcBef>
                <a:spcPts val="1800"/>
              </a:spcBef>
              <a:buSzPct val="50000"/>
              <a:buFont typeface="HelveticaNeueLT Std Lt Cn" panose="020B0406020202030204" pitchFamily="34" charset="0"/>
              <a:buChar char=" "/>
              <a:defRPr lang="en-GB" sz="1800" b="0" kern="1200">
                <a:solidFill>
                  <a:schemeClr val="bg1"/>
                </a:solidFill>
                <a:latin typeface="+mn-lt"/>
                <a:ea typeface="+mn-ea"/>
                <a:cs typeface="+mn-cs"/>
              </a:defRPr>
            </a:lvl1pPr>
            <a:lvl2pPr marL="88900" indent="-88900" algn="l" defTabSz="914400" rtl="0" eaLnBrk="1" latinLnBrk="0" hangingPunct="1">
              <a:lnSpc>
                <a:spcPct val="90000"/>
              </a:lnSpc>
              <a:spcBef>
                <a:spcPts val="600"/>
              </a:spcBef>
              <a:buSzPct val="80000"/>
              <a:buFont typeface="Arial" panose="020B0604020202020204" pitchFamily="34" charset="0"/>
              <a:buChar char=" "/>
              <a:defRPr lang="en-GB" sz="1600" kern="1200">
                <a:solidFill>
                  <a:schemeClr val="bg1"/>
                </a:solidFill>
                <a:latin typeface="+mn-lt"/>
                <a:ea typeface="+mn-ea"/>
                <a:cs typeface="+mn-cs"/>
              </a:defRPr>
            </a:lvl2pPr>
            <a:lvl3pPr marL="714375" indent="-171450" algn="l" defTabSz="914400" rtl="0" eaLnBrk="1" latinLnBrk="0" hangingPunct="1">
              <a:lnSpc>
                <a:spcPct val="90000"/>
              </a:lnSpc>
              <a:spcBef>
                <a:spcPts val="600"/>
              </a:spcBef>
              <a:buFont typeface="Arial" panose="020B0604020202020204" pitchFamily="34" charset="0"/>
              <a:buChar char="‒"/>
              <a:defRPr lang="en-GB" sz="1400" kern="1200" dirty="0">
                <a:solidFill>
                  <a:schemeClr val="bg2"/>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1">
              <a:lnSpc>
                <a:spcPct val="100000"/>
              </a:lnSpc>
              <a:spcBef>
                <a:spcPts val="0"/>
              </a:spcBef>
            </a:pPr>
            <a:r>
              <a:rPr lang="en-IE" sz="2400" b="1" dirty="0"/>
              <a:t>Hollie Power</a:t>
            </a:r>
          </a:p>
          <a:p>
            <a:pPr marL="6351">
              <a:lnSpc>
                <a:spcPct val="100000"/>
              </a:lnSpc>
              <a:spcBef>
                <a:spcPts val="0"/>
              </a:spcBef>
            </a:pPr>
            <a:r>
              <a:rPr lang="en-IE" sz="1600" dirty="0"/>
              <a:t>Graduate Trainee</a:t>
            </a:r>
          </a:p>
          <a:p>
            <a:pPr>
              <a:lnSpc>
                <a:spcPct val="100000"/>
              </a:lnSpc>
              <a:spcBef>
                <a:spcPts val="0"/>
              </a:spcBef>
            </a:pPr>
            <a:endParaRPr lang="en-IE" dirty="0"/>
          </a:p>
        </p:txBody>
      </p:sp>
      <p:cxnSp>
        <p:nvCxnSpPr>
          <p:cNvPr id="42" name="Straight Connector 41">
            <a:extLst>
              <a:ext uri="{FF2B5EF4-FFF2-40B4-BE49-F238E27FC236}">
                <a16:creationId xmlns:a16="http://schemas.microsoft.com/office/drawing/2014/main" id="{B171E777-DD17-4F4A-ACDF-9CC660386C3F}"/>
              </a:ext>
            </a:extLst>
          </p:cNvPr>
          <p:cNvCxnSpPr/>
          <p:nvPr/>
        </p:nvCxnSpPr>
        <p:spPr>
          <a:xfrm>
            <a:off x="8098775" y="283374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43" name="Group 42">
            <a:extLst>
              <a:ext uri="{FF2B5EF4-FFF2-40B4-BE49-F238E27FC236}">
                <a16:creationId xmlns:a16="http://schemas.microsoft.com/office/drawing/2014/main" id="{024EDBBF-417E-43DC-8384-B7752F9B8644}"/>
              </a:ext>
            </a:extLst>
          </p:cNvPr>
          <p:cNvGrpSpPr/>
          <p:nvPr/>
        </p:nvGrpSpPr>
        <p:grpSpPr bwMode="black">
          <a:xfrm>
            <a:off x="8098779" y="3200400"/>
            <a:ext cx="2379327" cy="225767"/>
            <a:chOff x="3384178" y="3795324"/>
            <a:chExt cx="1784494" cy="169325"/>
          </a:xfrm>
        </p:grpSpPr>
        <p:grpSp>
          <p:nvGrpSpPr>
            <p:cNvPr id="44" name="Group 153">
              <a:extLst>
                <a:ext uri="{FF2B5EF4-FFF2-40B4-BE49-F238E27FC236}">
                  <a16:creationId xmlns:a16="http://schemas.microsoft.com/office/drawing/2014/main" id="{8BE55EED-1DBF-43B9-B4D7-66603D7246F9}"/>
                </a:ext>
              </a:extLst>
            </p:cNvPr>
            <p:cNvGrpSpPr>
              <a:grpSpLocks noChangeAspect="1"/>
            </p:cNvGrpSpPr>
            <p:nvPr/>
          </p:nvGrpSpPr>
          <p:grpSpPr bwMode="black">
            <a:xfrm>
              <a:off x="3384178" y="3849114"/>
              <a:ext cx="134459" cy="89640"/>
              <a:chOff x="-6357938" y="3122613"/>
              <a:chExt cx="1104900" cy="736600"/>
            </a:xfrm>
            <a:solidFill>
              <a:schemeClr val="bg1"/>
            </a:solidFill>
          </p:grpSpPr>
          <p:sp>
            <p:nvSpPr>
              <p:cNvPr id="53" name="Freeform 7">
                <a:extLst>
                  <a:ext uri="{FF2B5EF4-FFF2-40B4-BE49-F238E27FC236}">
                    <a16:creationId xmlns:a16="http://schemas.microsoft.com/office/drawing/2014/main" id="{933C82A4-CF0E-4112-B9ED-36AFDD9BEF73}"/>
                  </a:ext>
                </a:extLst>
              </p:cNvPr>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sp>
            <p:nvSpPr>
              <p:cNvPr id="54" name="Freeform 8">
                <a:extLst>
                  <a:ext uri="{FF2B5EF4-FFF2-40B4-BE49-F238E27FC236}">
                    <a16:creationId xmlns:a16="http://schemas.microsoft.com/office/drawing/2014/main" id="{1026FBCD-E572-48F5-A8A4-9406F6AC1687}"/>
                  </a:ext>
                </a:extLst>
              </p:cNvPr>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sp>
            <p:nvSpPr>
              <p:cNvPr id="55" name="Freeform 9">
                <a:extLst>
                  <a:ext uri="{FF2B5EF4-FFF2-40B4-BE49-F238E27FC236}">
                    <a16:creationId xmlns:a16="http://schemas.microsoft.com/office/drawing/2014/main" id="{0A10ECED-283D-4056-939B-FCB948D781B6}"/>
                  </a:ext>
                </a:extLst>
              </p:cNvPr>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sp>
            <p:nvSpPr>
              <p:cNvPr id="57" name="Freeform 10">
                <a:extLst>
                  <a:ext uri="{FF2B5EF4-FFF2-40B4-BE49-F238E27FC236}">
                    <a16:creationId xmlns:a16="http://schemas.microsoft.com/office/drawing/2014/main" id="{D6E59FCE-B265-4878-AC28-EB7B4401DAB7}"/>
                  </a:ext>
                </a:extLst>
              </p:cNvPr>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grpSp>
        <p:sp>
          <p:nvSpPr>
            <p:cNvPr id="45" name="TextBox 44">
              <a:extLst>
                <a:ext uri="{FF2B5EF4-FFF2-40B4-BE49-F238E27FC236}">
                  <a16:creationId xmlns:a16="http://schemas.microsoft.com/office/drawing/2014/main" id="{F9414FA6-7A59-45AE-883D-00D232A124AD}"/>
                </a:ext>
              </a:extLst>
            </p:cNvPr>
            <p:cNvSpPr txBox="1"/>
            <p:nvPr/>
          </p:nvSpPr>
          <p:spPr bwMode="black">
            <a:xfrm>
              <a:off x="3633397" y="3795324"/>
              <a:ext cx="1535275" cy="169325"/>
            </a:xfrm>
            <a:prstGeom prst="rect">
              <a:avLst/>
            </a:prstGeom>
          </p:spPr>
          <p:txBody>
            <a:bodyPr vert="horz" wrap="none" lIns="0" tIns="0" rIns="0" bIns="0" rtlCol="0">
              <a:spAutoFit/>
            </a:bodyPr>
            <a:lstStyle/>
            <a:p>
              <a:pPr marL="6351"/>
              <a:r>
                <a:rPr lang="en-GB" sz="1467" dirty="0">
                  <a:solidFill>
                    <a:schemeClr val="bg1"/>
                  </a:solidFill>
                </a:rPr>
                <a:t>hollie.power@ipsos.com</a:t>
              </a:r>
            </a:p>
          </p:txBody>
        </p:sp>
      </p:grpSp>
      <p:grpSp>
        <p:nvGrpSpPr>
          <p:cNvPr id="58" name="Group 57">
            <a:extLst>
              <a:ext uri="{FF2B5EF4-FFF2-40B4-BE49-F238E27FC236}">
                <a16:creationId xmlns:a16="http://schemas.microsoft.com/office/drawing/2014/main" id="{CEB0FE43-8256-4AAD-B00C-D3A309CA72FE}"/>
              </a:ext>
            </a:extLst>
          </p:cNvPr>
          <p:cNvGrpSpPr/>
          <p:nvPr/>
        </p:nvGrpSpPr>
        <p:grpSpPr bwMode="black">
          <a:xfrm>
            <a:off x="8098775" y="3495928"/>
            <a:ext cx="1694279" cy="225767"/>
            <a:chOff x="3389412" y="4016970"/>
            <a:chExt cx="1270709" cy="169325"/>
          </a:xfrm>
        </p:grpSpPr>
        <p:grpSp>
          <p:nvGrpSpPr>
            <p:cNvPr id="71" name="Group 70">
              <a:extLst>
                <a:ext uri="{FF2B5EF4-FFF2-40B4-BE49-F238E27FC236}">
                  <a16:creationId xmlns:a16="http://schemas.microsoft.com/office/drawing/2014/main" id="{DE691EA9-389B-4BEB-8D37-7A045FD6995A}"/>
                </a:ext>
              </a:extLst>
            </p:cNvPr>
            <p:cNvGrpSpPr>
              <a:grpSpLocks noChangeAspect="1"/>
            </p:cNvGrpSpPr>
            <p:nvPr/>
          </p:nvGrpSpPr>
          <p:grpSpPr bwMode="black">
            <a:xfrm flipH="1">
              <a:off x="3389412" y="4027264"/>
              <a:ext cx="126792" cy="148688"/>
              <a:chOff x="8553450" y="4149725"/>
              <a:chExt cx="790575" cy="927100"/>
            </a:xfrm>
            <a:solidFill>
              <a:schemeClr val="bg1"/>
            </a:solidFill>
          </p:grpSpPr>
          <p:sp>
            <p:nvSpPr>
              <p:cNvPr id="73" name="Freeform 58">
                <a:extLst>
                  <a:ext uri="{FF2B5EF4-FFF2-40B4-BE49-F238E27FC236}">
                    <a16:creationId xmlns:a16="http://schemas.microsoft.com/office/drawing/2014/main" id="{3C6A3476-FC29-4429-B156-A70AA7C2E037}"/>
                  </a:ext>
                </a:extLst>
              </p:cNvPr>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sp>
            <p:nvSpPr>
              <p:cNvPr id="74" name="Freeform 59">
                <a:extLst>
                  <a:ext uri="{FF2B5EF4-FFF2-40B4-BE49-F238E27FC236}">
                    <a16:creationId xmlns:a16="http://schemas.microsoft.com/office/drawing/2014/main" id="{6C70DFD6-E0BA-4270-BC5F-27E71F11FFEF}"/>
                  </a:ext>
                </a:extLst>
              </p:cNvPr>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sp>
            <p:nvSpPr>
              <p:cNvPr id="75" name="Freeform 60">
                <a:extLst>
                  <a:ext uri="{FF2B5EF4-FFF2-40B4-BE49-F238E27FC236}">
                    <a16:creationId xmlns:a16="http://schemas.microsoft.com/office/drawing/2014/main" id="{9B962FF1-D141-44A5-B239-C118B07F44F4}"/>
                  </a:ext>
                </a:extLst>
              </p:cNvPr>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sp>
            <p:nvSpPr>
              <p:cNvPr id="76" name="Freeform 61">
                <a:extLst>
                  <a:ext uri="{FF2B5EF4-FFF2-40B4-BE49-F238E27FC236}">
                    <a16:creationId xmlns:a16="http://schemas.microsoft.com/office/drawing/2014/main" id="{8154F4D1-73FE-42F4-8847-12D2DF4A253B}"/>
                  </a:ext>
                </a:extLst>
              </p:cNvPr>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dirty="0"/>
              </a:p>
            </p:txBody>
          </p:sp>
        </p:grpSp>
        <p:sp>
          <p:nvSpPr>
            <p:cNvPr id="72" name="TextBox 71">
              <a:extLst>
                <a:ext uri="{FF2B5EF4-FFF2-40B4-BE49-F238E27FC236}">
                  <a16:creationId xmlns:a16="http://schemas.microsoft.com/office/drawing/2014/main" id="{E1359F01-8CB1-4175-8534-5A07EBB1969C}"/>
                </a:ext>
              </a:extLst>
            </p:cNvPr>
            <p:cNvSpPr txBox="1"/>
            <p:nvPr/>
          </p:nvSpPr>
          <p:spPr bwMode="black">
            <a:xfrm>
              <a:off x="3633397" y="4016970"/>
              <a:ext cx="1026724" cy="169325"/>
            </a:xfrm>
            <a:prstGeom prst="rect">
              <a:avLst/>
            </a:prstGeom>
          </p:spPr>
          <p:txBody>
            <a:bodyPr vert="horz" wrap="none" lIns="0" tIns="0" rIns="0" bIns="0" rtlCol="0">
              <a:spAutoFit/>
            </a:bodyPr>
            <a:lstStyle/>
            <a:p>
              <a:pPr marL="6351"/>
              <a:r>
                <a:rPr lang="en-GB" sz="1467" dirty="0">
                  <a:solidFill>
                    <a:schemeClr val="bg1"/>
                  </a:solidFill>
                </a:rPr>
                <a:t>+353 1 4389000</a:t>
              </a:r>
            </a:p>
          </p:txBody>
        </p:sp>
      </p:grpSp>
    </p:spTree>
    <p:extLst>
      <p:ext uri="{BB962C8B-B14F-4D97-AF65-F5344CB8AC3E}">
        <p14:creationId xmlns:p14="http://schemas.microsoft.com/office/powerpoint/2010/main" val="372490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7124E25-1212-4B09-BC6C-477272B19517}"/>
              </a:ext>
            </a:extLst>
          </p:cNvPr>
          <p:cNvSpPr>
            <a:spLocks noGrp="1"/>
          </p:cNvSpPr>
          <p:nvPr>
            <p:ph type="title"/>
          </p:nvPr>
        </p:nvSpPr>
        <p:spPr>
          <a:xfrm>
            <a:off x="404786" y="304800"/>
            <a:ext cx="11558614" cy="466281"/>
          </a:xfrm>
        </p:spPr>
        <p:txBody>
          <a:bodyPr/>
          <a:lstStyle/>
          <a:p>
            <a:r>
              <a:rPr lang="en-IE" sz="2700" dirty="0">
                <a:latin typeface="HelveticaNeueLT Std Lt Cn" panose="020B0406020202030204" charset="0"/>
              </a:rPr>
              <a:t>Level Of Agreement With Statements About Food Safety - IOI </a:t>
            </a:r>
          </a:p>
        </p:txBody>
      </p:sp>
      <p:sp>
        <p:nvSpPr>
          <p:cNvPr id="13" name="Text Placeholder 12">
            <a:extLst>
              <a:ext uri="{FF2B5EF4-FFF2-40B4-BE49-F238E27FC236}">
                <a16:creationId xmlns:a16="http://schemas.microsoft.com/office/drawing/2014/main" id="{236F51D6-B58A-4F4E-9F88-7FEF7D4C9A46}"/>
              </a:ext>
            </a:extLst>
          </p:cNvPr>
          <p:cNvSpPr>
            <a:spLocks noGrp="1"/>
          </p:cNvSpPr>
          <p:nvPr>
            <p:ph type="body" sz="quarter" idx="15"/>
          </p:nvPr>
        </p:nvSpPr>
        <p:spPr>
          <a:xfrm>
            <a:off x="404786" y="780227"/>
            <a:ext cx="11745483" cy="600164"/>
          </a:xfrm>
        </p:spPr>
        <p:txBody>
          <a:bodyPr/>
          <a:lstStyle/>
          <a:p>
            <a:pPr>
              <a:spcBef>
                <a:spcPts val="0"/>
              </a:spcBef>
            </a:pPr>
            <a:r>
              <a:rPr lang="en-IE" dirty="0">
                <a:latin typeface="HelveticaNeueLT Std Lt Cn" panose="020B0406020202030204" charset="0"/>
              </a:rPr>
              <a:t>Overall concern levels remain unchanged at 74%. Just over 4 in 10 (42%) completely agree that they are well informed about </a:t>
            </a:r>
          </a:p>
          <a:p>
            <a:pPr>
              <a:spcBef>
                <a:spcPts val="0"/>
              </a:spcBef>
            </a:pPr>
            <a:r>
              <a:rPr lang="en-IE" dirty="0">
                <a:latin typeface="HelveticaNeueLT Std Lt Cn" panose="020B0406020202030204" charset="0"/>
              </a:rPr>
              <a:t>food safety, up by 7 points.</a:t>
            </a:r>
          </a:p>
        </p:txBody>
      </p:sp>
      <p:sp>
        <p:nvSpPr>
          <p:cNvPr id="14" name="Text Placeholder 13">
            <a:extLst>
              <a:ext uri="{FF2B5EF4-FFF2-40B4-BE49-F238E27FC236}">
                <a16:creationId xmlns:a16="http://schemas.microsoft.com/office/drawing/2014/main" id="{ADA8FFE3-C746-401A-B8B7-F6325E4B2BB5}"/>
              </a:ext>
            </a:extLst>
          </p:cNvPr>
          <p:cNvSpPr>
            <a:spLocks noGrp="1"/>
          </p:cNvSpPr>
          <p:nvPr>
            <p:ph type="body" sz="quarter" idx="17"/>
          </p:nvPr>
        </p:nvSpPr>
        <p:spPr>
          <a:xfrm>
            <a:off x="506896" y="5786735"/>
            <a:ext cx="8686800" cy="461665"/>
          </a:xfrm>
        </p:spPr>
        <p:txBody>
          <a:bodyPr anchor="b"/>
          <a:lstStyle/>
          <a:p>
            <a:r>
              <a:rPr lang="en-IE" dirty="0"/>
              <a:t>Q.11	I’m now going to read out four statements about food safety, if you could please tell me how much you agree or disagree with each statement using a scale of 0 to 10. </a:t>
            </a:r>
          </a:p>
          <a:p>
            <a:r>
              <a:rPr lang="en-IE" dirty="0"/>
              <a:t>	0 means you completely disagree with the statement and 10 means you completely agree.</a:t>
            </a:r>
          </a:p>
          <a:p>
            <a:r>
              <a:rPr lang="en-IE" dirty="0"/>
              <a:t>Base:	All Respondents:  803</a:t>
            </a:r>
          </a:p>
        </p:txBody>
      </p:sp>
      <p:graphicFrame>
        <p:nvGraphicFramePr>
          <p:cNvPr id="24" name="Chart 23">
            <a:extLst>
              <a:ext uri="{FF2B5EF4-FFF2-40B4-BE49-F238E27FC236}">
                <a16:creationId xmlns:a16="http://schemas.microsoft.com/office/drawing/2014/main" id="{82530239-4E04-4B88-A403-8F0826843BD6}"/>
              </a:ext>
            </a:extLst>
          </p:cNvPr>
          <p:cNvGraphicFramePr/>
          <p:nvPr>
            <p:extLst>
              <p:ext uri="{D42A27DB-BD31-4B8C-83A1-F6EECF244321}">
                <p14:modId xmlns:p14="http://schemas.microsoft.com/office/powerpoint/2010/main" val="209704573"/>
              </p:ext>
            </p:extLst>
          </p:nvPr>
        </p:nvGraphicFramePr>
        <p:xfrm>
          <a:off x="1119414" y="1756696"/>
          <a:ext cx="10881031" cy="3755672"/>
        </p:xfrm>
        <a:graphic>
          <a:graphicData uri="http://schemas.openxmlformats.org/drawingml/2006/chart">
            <c:chart xmlns:c="http://schemas.openxmlformats.org/drawingml/2006/chart" xmlns:r="http://schemas.openxmlformats.org/officeDocument/2006/relationships" r:id="rId3"/>
          </a:graphicData>
        </a:graphic>
      </p:graphicFrame>
      <p:sp>
        <p:nvSpPr>
          <p:cNvPr id="26" name="Rectangle 25">
            <a:extLst>
              <a:ext uri="{FF2B5EF4-FFF2-40B4-BE49-F238E27FC236}">
                <a16:creationId xmlns:a16="http://schemas.microsoft.com/office/drawing/2014/main" id="{14E64658-5202-4167-A702-BACC0F4C53A5}"/>
              </a:ext>
            </a:extLst>
          </p:cNvPr>
          <p:cNvSpPr/>
          <p:nvPr/>
        </p:nvSpPr>
        <p:spPr>
          <a:xfrm>
            <a:off x="228600" y="3034605"/>
            <a:ext cx="1087277" cy="2492990"/>
          </a:xfrm>
          <a:prstGeom prst="rect">
            <a:avLst/>
          </a:prstGeom>
        </p:spPr>
        <p:txBody>
          <a:bodyPr wrap="square">
            <a:spAutoFit/>
          </a:bodyPr>
          <a:lstStyle/>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9-10</a:t>
            </a: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7-8</a:t>
            </a: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0-6</a:t>
            </a: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Don’t know</a:t>
            </a:r>
          </a:p>
        </p:txBody>
      </p:sp>
      <p:sp>
        <p:nvSpPr>
          <p:cNvPr id="29" name="TextBox 28">
            <a:extLst>
              <a:ext uri="{FF2B5EF4-FFF2-40B4-BE49-F238E27FC236}">
                <a16:creationId xmlns:a16="http://schemas.microsoft.com/office/drawing/2014/main" id="{63BC2F08-55D5-412B-8609-86C04F2F549E}"/>
              </a:ext>
            </a:extLst>
          </p:cNvPr>
          <p:cNvSpPr txBox="1"/>
          <p:nvPr/>
        </p:nvSpPr>
        <p:spPr>
          <a:xfrm>
            <a:off x="1541024" y="1409287"/>
            <a:ext cx="2034773"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Concerned about  </a:t>
            </a:r>
          </a:p>
        </p:txBody>
      </p:sp>
      <p:sp>
        <p:nvSpPr>
          <p:cNvPr id="30" name="TextBox 29">
            <a:extLst>
              <a:ext uri="{FF2B5EF4-FFF2-40B4-BE49-F238E27FC236}">
                <a16:creationId xmlns:a16="http://schemas.microsoft.com/office/drawing/2014/main" id="{710CF8B6-ADF7-419D-8098-BC82E1FA863F}"/>
              </a:ext>
            </a:extLst>
          </p:cNvPr>
          <p:cNvSpPr txBox="1"/>
          <p:nvPr/>
        </p:nvSpPr>
        <p:spPr>
          <a:xfrm>
            <a:off x="4300608" y="1409288"/>
            <a:ext cx="2034773"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Confused by  </a:t>
            </a:r>
          </a:p>
        </p:txBody>
      </p:sp>
      <p:sp>
        <p:nvSpPr>
          <p:cNvPr id="31" name="TextBox 30">
            <a:extLst>
              <a:ext uri="{FF2B5EF4-FFF2-40B4-BE49-F238E27FC236}">
                <a16:creationId xmlns:a16="http://schemas.microsoft.com/office/drawing/2014/main" id="{FF2345CD-A9CD-49C9-84FD-51D124B5B901}"/>
              </a:ext>
            </a:extLst>
          </p:cNvPr>
          <p:cNvSpPr txBox="1"/>
          <p:nvPr/>
        </p:nvSpPr>
        <p:spPr>
          <a:xfrm>
            <a:off x="6342660" y="6172200"/>
            <a:ext cx="2170256" cy="215444"/>
          </a:xfrm>
          <a:prstGeom prst="rect">
            <a:avLst/>
          </a:prstGeom>
        </p:spPr>
        <p:txBody>
          <a:bodyPr vert="horz" wrap="square" lIns="0" tIns="0" rIns="0" bIns="0" rtlCol="0">
            <a:spAutoFit/>
          </a:bodyPr>
          <a:lstStyle/>
          <a:p>
            <a:pPr marL="6351"/>
            <a:r>
              <a:rPr lang="en-IE" sz="1400" b="1" dirty="0">
                <a:solidFill>
                  <a:srgbClr val="00B050"/>
                </a:solidFill>
              </a:rPr>
              <a:t>10=</a:t>
            </a:r>
            <a:r>
              <a:rPr lang="en-IE" sz="1400" b="1" dirty="0">
                <a:solidFill>
                  <a:srgbClr val="00B050"/>
                </a:solidFill>
                <a:latin typeface="HelveticaNeueLT Std Lt Cn" panose="020B0406020202030204" charset="0"/>
              </a:rPr>
              <a:t>Completely</a:t>
            </a:r>
            <a:r>
              <a:rPr lang="en-IE" sz="1400" b="1" dirty="0">
                <a:solidFill>
                  <a:srgbClr val="00B050"/>
                </a:solidFill>
              </a:rPr>
              <a:t> Agree</a:t>
            </a:r>
          </a:p>
        </p:txBody>
      </p:sp>
      <p:sp>
        <p:nvSpPr>
          <p:cNvPr id="32" name="TextBox 31">
            <a:extLst>
              <a:ext uri="{FF2B5EF4-FFF2-40B4-BE49-F238E27FC236}">
                <a16:creationId xmlns:a16="http://schemas.microsoft.com/office/drawing/2014/main" id="{D09D594A-FC84-4F62-AE72-C097C8D5C9C0}"/>
              </a:ext>
            </a:extLst>
          </p:cNvPr>
          <p:cNvSpPr txBox="1"/>
          <p:nvPr/>
        </p:nvSpPr>
        <p:spPr>
          <a:xfrm>
            <a:off x="6342660" y="6407828"/>
            <a:ext cx="2170256" cy="215444"/>
          </a:xfrm>
          <a:prstGeom prst="rect">
            <a:avLst/>
          </a:prstGeom>
        </p:spPr>
        <p:txBody>
          <a:bodyPr vert="horz" wrap="square" lIns="0" tIns="0" rIns="0" bIns="0" rtlCol="0">
            <a:spAutoFit/>
          </a:bodyPr>
          <a:lstStyle/>
          <a:p>
            <a:pPr marL="6351"/>
            <a:r>
              <a:rPr lang="en-IE" sz="1400" b="1" dirty="0">
                <a:solidFill>
                  <a:srgbClr val="C00000"/>
                </a:solidFill>
              </a:rPr>
              <a:t>0=</a:t>
            </a:r>
            <a:r>
              <a:rPr lang="en-IE" sz="1400" b="1" dirty="0">
                <a:solidFill>
                  <a:srgbClr val="C00000"/>
                </a:solidFill>
                <a:latin typeface="HelveticaNeueLT Std Lt Cn" panose="020B0406020202030204" charset="0"/>
              </a:rPr>
              <a:t>Completely</a:t>
            </a:r>
            <a:r>
              <a:rPr lang="en-IE" sz="1400" b="1" dirty="0">
                <a:solidFill>
                  <a:srgbClr val="C00000"/>
                </a:solidFill>
              </a:rPr>
              <a:t>  Disagree</a:t>
            </a:r>
          </a:p>
        </p:txBody>
      </p:sp>
      <p:sp>
        <p:nvSpPr>
          <p:cNvPr id="36" name="TextBox 35">
            <a:extLst>
              <a:ext uri="{FF2B5EF4-FFF2-40B4-BE49-F238E27FC236}">
                <a16:creationId xmlns:a16="http://schemas.microsoft.com/office/drawing/2014/main" id="{BE464F61-6B18-414E-8F1D-AA894FCB5C9D}"/>
              </a:ext>
            </a:extLst>
          </p:cNvPr>
          <p:cNvSpPr txBox="1"/>
          <p:nvPr/>
        </p:nvSpPr>
        <p:spPr>
          <a:xfrm>
            <a:off x="6704634" y="1409287"/>
            <a:ext cx="2301476"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Well informed about</a:t>
            </a:r>
          </a:p>
        </p:txBody>
      </p:sp>
      <p:sp>
        <p:nvSpPr>
          <p:cNvPr id="37" name="TextBox 36">
            <a:extLst>
              <a:ext uri="{FF2B5EF4-FFF2-40B4-BE49-F238E27FC236}">
                <a16:creationId xmlns:a16="http://schemas.microsoft.com/office/drawing/2014/main" id="{63286665-C72C-43AD-A4CF-B2F2C42B1627}"/>
              </a:ext>
            </a:extLst>
          </p:cNvPr>
          <p:cNvSpPr txBox="1"/>
          <p:nvPr/>
        </p:nvSpPr>
        <p:spPr>
          <a:xfrm>
            <a:off x="9466116" y="1409287"/>
            <a:ext cx="2034773"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Not interested in</a:t>
            </a:r>
          </a:p>
        </p:txBody>
      </p:sp>
      <p:sp>
        <p:nvSpPr>
          <p:cNvPr id="38" name="Slide Number Placeholder 3">
            <a:extLst>
              <a:ext uri="{FF2B5EF4-FFF2-40B4-BE49-F238E27FC236}">
                <a16:creationId xmlns:a16="http://schemas.microsoft.com/office/drawing/2014/main" id="{197EC3BD-F39C-44F8-B9CB-225354591096}"/>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7</a:t>
            </a:fld>
            <a:r>
              <a:rPr lang="en-GB" dirty="0"/>
              <a:t> ‒ </a:t>
            </a:r>
          </a:p>
        </p:txBody>
      </p:sp>
      <p:cxnSp>
        <p:nvCxnSpPr>
          <p:cNvPr id="39" name="Straight Connector 35">
            <a:extLst>
              <a:ext uri="{FF2B5EF4-FFF2-40B4-BE49-F238E27FC236}">
                <a16:creationId xmlns:a16="http://schemas.microsoft.com/office/drawing/2014/main" id="{3CEC692C-1056-49EB-A33D-7E170E00F50C}"/>
              </a:ext>
            </a:extLst>
          </p:cNvPr>
          <p:cNvCxnSpPr>
            <a:cxnSpLocks/>
          </p:cNvCxnSpPr>
          <p:nvPr/>
        </p:nvCxnSpPr>
        <p:spPr>
          <a:xfrm flipV="1">
            <a:off x="6553200" y="140208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0" name="Straight Connector 35">
            <a:extLst>
              <a:ext uri="{FF2B5EF4-FFF2-40B4-BE49-F238E27FC236}">
                <a16:creationId xmlns:a16="http://schemas.microsoft.com/office/drawing/2014/main" id="{9390FD4E-03BA-40C8-9397-11167AF2C2FE}"/>
              </a:ext>
            </a:extLst>
          </p:cNvPr>
          <p:cNvCxnSpPr>
            <a:cxnSpLocks/>
          </p:cNvCxnSpPr>
          <p:nvPr/>
        </p:nvCxnSpPr>
        <p:spPr>
          <a:xfrm flipV="1">
            <a:off x="9220200" y="140208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1" name="Straight Connector 35">
            <a:extLst>
              <a:ext uri="{FF2B5EF4-FFF2-40B4-BE49-F238E27FC236}">
                <a16:creationId xmlns:a16="http://schemas.microsoft.com/office/drawing/2014/main" id="{DF6412D5-16F5-42B6-BE27-236DF4FEF642}"/>
              </a:ext>
            </a:extLst>
          </p:cNvPr>
          <p:cNvCxnSpPr>
            <a:cxnSpLocks/>
          </p:cNvCxnSpPr>
          <p:nvPr/>
        </p:nvCxnSpPr>
        <p:spPr>
          <a:xfrm flipV="1">
            <a:off x="3886200" y="1402080"/>
            <a:ext cx="0" cy="44805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68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9AEBB0-5C11-4588-B8E7-0B847EE65EF3}"/>
              </a:ext>
            </a:extLst>
          </p:cNvPr>
          <p:cNvSpPr>
            <a:spLocks noGrp="1"/>
          </p:cNvSpPr>
          <p:nvPr>
            <p:ph type="title"/>
          </p:nvPr>
        </p:nvSpPr>
        <p:spPr>
          <a:xfrm>
            <a:off x="404786" y="304800"/>
            <a:ext cx="11382428" cy="466281"/>
          </a:xfrm>
        </p:spPr>
        <p:txBody>
          <a:bodyPr/>
          <a:lstStyle/>
          <a:p>
            <a:r>
              <a:rPr lang="en-IE" sz="2700" dirty="0">
                <a:latin typeface="HelveticaNeueLT Std Lt Cn" panose="020B0406020202030204" charset="0"/>
              </a:rPr>
              <a:t>Level Of Agreement With Statements About Food Safety - I </a:t>
            </a:r>
          </a:p>
        </p:txBody>
      </p:sp>
      <p:sp>
        <p:nvSpPr>
          <p:cNvPr id="6" name="Text Placeholder 5">
            <a:extLst>
              <a:ext uri="{FF2B5EF4-FFF2-40B4-BE49-F238E27FC236}">
                <a16:creationId xmlns:a16="http://schemas.microsoft.com/office/drawing/2014/main" id="{8EE90F78-D351-40DE-8AB2-F107FDBAA0D6}"/>
              </a:ext>
            </a:extLst>
          </p:cNvPr>
          <p:cNvSpPr>
            <a:spLocks noGrp="1"/>
          </p:cNvSpPr>
          <p:nvPr>
            <p:ph type="body" sz="quarter" idx="15"/>
          </p:nvPr>
        </p:nvSpPr>
        <p:spPr>
          <a:xfrm>
            <a:off x="404786" y="883335"/>
            <a:ext cx="6929934" cy="323165"/>
          </a:xfrm>
        </p:spPr>
        <p:txBody>
          <a:bodyPr/>
          <a:lstStyle/>
          <a:p>
            <a:r>
              <a:rPr lang="en-IE" dirty="0">
                <a:latin typeface="HelveticaNeueLT Std Lt Cn" panose="020B0406020202030204" charset="0"/>
              </a:rPr>
              <a:t>Higher levels of concern recorded in ROI (75%) than in NI (70%) in ST21. </a:t>
            </a:r>
          </a:p>
        </p:txBody>
      </p:sp>
      <p:sp>
        <p:nvSpPr>
          <p:cNvPr id="7" name="Text Placeholder 6">
            <a:extLst>
              <a:ext uri="{FF2B5EF4-FFF2-40B4-BE49-F238E27FC236}">
                <a16:creationId xmlns:a16="http://schemas.microsoft.com/office/drawing/2014/main" id="{4EC7FC67-D34C-4774-9D15-E5E67FF74D0E}"/>
              </a:ext>
            </a:extLst>
          </p:cNvPr>
          <p:cNvSpPr>
            <a:spLocks noGrp="1"/>
          </p:cNvSpPr>
          <p:nvPr>
            <p:ph type="body" sz="quarter" idx="17"/>
          </p:nvPr>
        </p:nvSpPr>
        <p:spPr>
          <a:xfrm>
            <a:off x="506896" y="5786735"/>
            <a:ext cx="8686800" cy="461665"/>
          </a:xfrm>
        </p:spPr>
        <p:txBody>
          <a:bodyPr/>
          <a:lstStyle/>
          <a:p>
            <a:r>
              <a:rPr lang="en-IE" dirty="0"/>
              <a:t>Q.11	I’m now going to read out four statements about food safety, if you could please tell me how much you agree or disagree with each statement using a scale of 0 to 10. </a:t>
            </a:r>
          </a:p>
          <a:p>
            <a:r>
              <a:rPr lang="en-IE" dirty="0"/>
              <a:t>	0 means you completely disagree with the statement and 10 means you completely agree.</a:t>
            </a:r>
          </a:p>
          <a:p>
            <a:r>
              <a:rPr lang="en-IE" dirty="0"/>
              <a:t>Base:	All Respondents:  803 (IOI), 502 (ROI), 301 (NI)</a:t>
            </a:r>
          </a:p>
        </p:txBody>
      </p:sp>
      <p:graphicFrame>
        <p:nvGraphicFramePr>
          <p:cNvPr id="10" name="Chart 9">
            <a:extLst>
              <a:ext uri="{FF2B5EF4-FFF2-40B4-BE49-F238E27FC236}">
                <a16:creationId xmlns:a16="http://schemas.microsoft.com/office/drawing/2014/main" id="{BC12DD7F-909A-4E99-ABB8-904017AFE788}"/>
              </a:ext>
            </a:extLst>
          </p:cNvPr>
          <p:cNvGraphicFramePr/>
          <p:nvPr>
            <p:extLst>
              <p:ext uri="{D42A27DB-BD31-4B8C-83A1-F6EECF244321}">
                <p14:modId xmlns:p14="http://schemas.microsoft.com/office/powerpoint/2010/main" val="3970207574"/>
              </p:ext>
            </p:extLst>
          </p:nvPr>
        </p:nvGraphicFramePr>
        <p:xfrm>
          <a:off x="914400" y="1875482"/>
          <a:ext cx="11048975" cy="3636885"/>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376AB0BC-5EE6-4299-B26B-B43F7C1AA56F}"/>
              </a:ext>
            </a:extLst>
          </p:cNvPr>
          <p:cNvSpPr txBox="1"/>
          <p:nvPr/>
        </p:nvSpPr>
        <p:spPr>
          <a:xfrm>
            <a:off x="2687310" y="1349136"/>
            <a:ext cx="2034773"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Concerned about  </a:t>
            </a:r>
          </a:p>
        </p:txBody>
      </p:sp>
      <p:sp>
        <p:nvSpPr>
          <p:cNvPr id="13" name="TextBox 12">
            <a:extLst>
              <a:ext uri="{FF2B5EF4-FFF2-40B4-BE49-F238E27FC236}">
                <a16:creationId xmlns:a16="http://schemas.microsoft.com/office/drawing/2014/main" id="{54837B04-DFD2-46B5-88F6-CD53924C2779}"/>
              </a:ext>
            </a:extLst>
          </p:cNvPr>
          <p:cNvSpPr txBox="1"/>
          <p:nvPr/>
        </p:nvSpPr>
        <p:spPr>
          <a:xfrm>
            <a:off x="7938695" y="1349137"/>
            <a:ext cx="2034773"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Confused by  </a:t>
            </a:r>
          </a:p>
        </p:txBody>
      </p:sp>
      <p:sp>
        <p:nvSpPr>
          <p:cNvPr id="17" name="TextBox 16">
            <a:extLst>
              <a:ext uri="{FF2B5EF4-FFF2-40B4-BE49-F238E27FC236}">
                <a16:creationId xmlns:a16="http://schemas.microsoft.com/office/drawing/2014/main" id="{4E5A4456-1C14-4259-9383-95187665DE53}"/>
              </a:ext>
            </a:extLst>
          </p:cNvPr>
          <p:cNvSpPr txBox="1"/>
          <p:nvPr/>
        </p:nvSpPr>
        <p:spPr>
          <a:xfrm>
            <a:off x="1724564" y="1629262"/>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IOI</a:t>
            </a:r>
          </a:p>
        </p:txBody>
      </p:sp>
      <p:sp>
        <p:nvSpPr>
          <p:cNvPr id="18" name="TextBox 17">
            <a:extLst>
              <a:ext uri="{FF2B5EF4-FFF2-40B4-BE49-F238E27FC236}">
                <a16:creationId xmlns:a16="http://schemas.microsoft.com/office/drawing/2014/main" id="{B286F83D-85D3-43A2-A2B1-01C8CACA3383}"/>
              </a:ext>
            </a:extLst>
          </p:cNvPr>
          <p:cNvSpPr txBox="1"/>
          <p:nvPr/>
        </p:nvSpPr>
        <p:spPr>
          <a:xfrm>
            <a:off x="3467336" y="1629262"/>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ROI</a:t>
            </a:r>
          </a:p>
        </p:txBody>
      </p:sp>
      <p:sp>
        <p:nvSpPr>
          <p:cNvPr id="19" name="TextBox 18">
            <a:extLst>
              <a:ext uri="{FF2B5EF4-FFF2-40B4-BE49-F238E27FC236}">
                <a16:creationId xmlns:a16="http://schemas.microsoft.com/office/drawing/2014/main" id="{DC32CB04-72AB-417B-BFD1-6C5DD6A69F87}"/>
              </a:ext>
            </a:extLst>
          </p:cNvPr>
          <p:cNvSpPr txBox="1"/>
          <p:nvPr/>
        </p:nvSpPr>
        <p:spPr>
          <a:xfrm>
            <a:off x="5227624" y="1629262"/>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NI</a:t>
            </a:r>
          </a:p>
        </p:txBody>
      </p:sp>
      <p:sp>
        <p:nvSpPr>
          <p:cNvPr id="20" name="TextBox 19">
            <a:extLst>
              <a:ext uri="{FF2B5EF4-FFF2-40B4-BE49-F238E27FC236}">
                <a16:creationId xmlns:a16="http://schemas.microsoft.com/office/drawing/2014/main" id="{66114250-085C-4C83-8457-A557F7CE9DCA}"/>
              </a:ext>
            </a:extLst>
          </p:cNvPr>
          <p:cNvSpPr txBox="1"/>
          <p:nvPr/>
        </p:nvSpPr>
        <p:spPr>
          <a:xfrm>
            <a:off x="6959348" y="1629262"/>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IOI</a:t>
            </a:r>
          </a:p>
        </p:txBody>
      </p:sp>
      <p:sp>
        <p:nvSpPr>
          <p:cNvPr id="21" name="TextBox 20">
            <a:extLst>
              <a:ext uri="{FF2B5EF4-FFF2-40B4-BE49-F238E27FC236}">
                <a16:creationId xmlns:a16="http://schemas.microsoft.com/office/drawing/2014/main" id="{CE7B6860-4D01-4844-81B1-9587C443B896}"/>
              </a:ext>
            </a:extLst>
          </p:cNvPr>
          <p:cNvSpPr txBox="1"/>
          <p:nvPr/>
        </p:nvSpPr>
        <p:spPr>
          <a:xfrm>
            <a:off x="8718722" y="1629262"/>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ROI</a:t>
            </a:r>
          </a:p>
        </p:txBody>
      </p:sp>
      <p:sp>
        <p:nvSpPr>
          <p:cNvPr id="22" name="TextBox 21">
            <a:extLst>
              <a:ext uri="{FF2B5EF4-FFF2-40B4-BE49-F238E27FC236}">
                <a16:creationId xmlns:a16="http://schemas.microsoft.com/office/drawing/2014/main" id="{A82B35B4-5EE3-4872-807D-B51D344F9CED}"/>
              </a:ext>
            </a:extLst>
          </p:cNvPr>
          <p:cNvSpPr txBox="1"/>
          <p:nvPr/>
        </p:nvSpPr>
        <p:spPr>
          <a:xfrm>
            <a:off x="10539226" y="1629262"/>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NI</a:t>
            </a:r>
          </a:p>
        </p:txBody>
      </p:sp>
      <p:sp>
        <p:nvSpPr>
          <p:cNvPr id="27" name="Slide Number Placeholder 3">
            <a:extLst>
              <a:ext uri="{FF2B5EF4-FFF2-40B4-BE49-F238E27FC236}">
                <a16:creationId xmlns:a16="http://schemas.microsoft.com/office/drawing/2014/main" id="{1D99BAD7-F926-4E14-A55D-72EB84A8193C}"/>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8</a:t>
            </a:fld>
            <a:r>
              <a:rPr lang="en-GB" dirty="0"/>
              <a:t> ‒ </a:t>
            </a:r>
          </a:p>
        </p:txBody>
      </p:sp>
      <p:sp>
        <p:nvSpPr>
          <p:cNvPr id="28" name="TextBox 27">
            <a:extLst>
              <a:ext uri="{FF2B5EF4-FFF2-40B4-BE49-F238E27FC236}">
                <a16:creationId xmlns:a16="http://schemas.microsoft.com/office/drawing/2014/main" id="{4456B71D-056B-4130-94E0-0B5F2A052312}"/>
              </a:ext>
            </a:extLst>
          </p:cNvPr>
          <p:cNvSpPr txBox="1"/>
          <p:nvPr/>
        </p:nvSpPr>
        <p:spPr>
          <a:xfrm>
            <a:off x="6342660" y="6172200"/>
            <a:ext cx="2170256" cy="215444"/>
          </a:xfrm>
          <a:prstGeom prst="rect">
            <a:avLst/>
          </a:prstGeom>
        </p:spPr>
        <p:txBody>
          <a:bodyPr vert="horz" wrap="square" lIns="0" tIns="0" rIns="0" bIns="0" rtlCol="0">
            <a:spAutoFit/>
          </a:bodyPr>
          <a:lstStyle/>
          <a:p>
            <a:pPr marL="6351"/>
            <a:r>
              <a:rPr lang="en-IE" sz="1400" b="1" dirty="0">
                <a:solidFill>
                  <a:srgbClr val="00B050"/>
                </a:solidFill>
              </a:rPr>
              <a:t>10=</a:t>
            </a:r>
            <a:r>
              <a:rPr lang="en-IE" sz="1400" b="1" dirty="0">
                <a:solidFill>
                  <a:srgbClr val="00B050"/>
                </a:solidFill>
                <a:latin typeface="HelveticaNeueLT Std Lt Cn" panose="020B0406020202030204" charset="0"/>
              </a:rPr>
              <a:t>Completely</a:t>
            </a:r>
            <a:r>
              <a:rPr lang="en-IE" sz="1400" b="1" dirty="0">
                <a:solidFill>
                  <a:srgbClr val="00B050"/>
                </a:solidFill>
              </a:rPr>
              <a:t> Agree</a:t>
            </a:r>
          </a:p>
        </p:txBody>
      </p:sp>
      <p:sp>
        <p:nvSpPr>
          <p:cNvPr id="29" name="TextBox 28">
            <a:extLst>
              <a:ext uri="{FF2B5EF4-FFF2-40B4-BE49-F238E27FC236}">
                <a16:creationId xmlns:a16="http://schemas.microsoft.com/office/drawing/2014/main" id="{71F1E501-3B67-4EF4-83AD-2C8712A8B929}"/>
              </a:ext>
            </a:extLst>
          </p:cNvPr>
          <p:cNvSpPr txBox="1"/>
          <p:nvPr/>
        </p:nvSpPr>
        <p:spPr>
          <a:xfrm>
            <a:off x="6342660" y="6407828"/>
            <a:ext cx="2170256" cy="215444"/>
          </a:xfrm>
          <a:prstGeom prst="rect">
            <a:avLst/>
          </a:prstGeom>
        </p:spPr>
        <p:txBody>
          <a:bodyPr vert="horz" wrap="square" lIns="0" tIns="0" rIns="0" bIns="0" rtlCol="0">
            <a:spAutoFit/>
          </a:bodyPr>
          <a:lstStyle/>
          <a:p>
            <a:pPr marL="6351"/>
            <a:r>
              <a:rPr lang="en-IE" sz="1400" b="1" dirty="0">
                <a:solidFill>
                  <a:srgbClr val="C00000"/>
                </a:solidFill>
              </a:rPr>
              <a:t>0=Completely  Disagree</a:t>
            </a:r>
          </a:p>
        </p:txBody>
      </p:sp>
      <p:sp>
        <p:nvSpPr>
          <p:cNvPr id="30" name="Rectangle 29">
            <a:extLst>
              <a:ext uri="{FF2B5EF4-FFF2-40B4-BE49-F238E27FC236}">
                <a16:creationId xmlns:a16="http://schemas.microsoft.com/office/drawing/2014/main" id="{EE8DE1E3-4AFE-44BB-BF7B-9906C9EF7827}"/>
              </a:ext>
            </a:extLst>
          </p:cNvPr>
          <p:cNvSpPr/>
          <p:nvPr/>
        </p:nvSpPr>
        <p:spPr>
          <a:xfrm>
            <a:off x="39757" y="3110948"/>
            <a:ext cx="1027044" cy="2492990"/>
          </a:xfrm>
          <a:prstGeom prst="rect">
            <a:avLst/>
          </a:prstGeom>
        </p:spPr>
        <p:txBody>
          <a:bodyPr wrap="square">
            <a:spAutoFit/>
          </a:bodyPr>
          <a:lstStyle/>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9-10</a:t>
            </a: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1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7-8</a:t>
            </a:r>
          </a:p>
          <a:p>
            <a:pPr algn="r" defTabSz="1219170"/>
            <a:endParaRPr lang="en-IE" sz="9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0-6</a:t>
            </a: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Don’t know</a:t>
            </a:r>
          </a:p>
        </p:txBody>
      </p:sp>
      <p:cxnSp>
        <p:nvCxnSpPr>
          <p:cNvPr id="31" name="Straight Connector 35">
            <a:extLst>
              <a:ext uri="{FF2B5EF4-FFF2-40B4-BE49-F238E27FC236}">
                <a16:creationId xmlns:a16="http://schemas.microsoft.com/office/drawing/2014/main" id="{98ED39FD-4336-4343-A51C-F31241D6AD6D}"/>
              </a:ext>
            </a:extLst>
          </p:cNvPr>
          <p:cNvCxnSpPr>
            <a:cxnSpLocks/>
          </p:cNvCxnSpPr>
          <p:nvPr/>
        </p:nvCxnSpPr>
        <p:spPr>
          <a:xfrm flipV="1">
            <a:off x="6441896" y="1295400"/>
            <a:ext cx="0" cy="4480560"/>
          </a:xfrm>
          <a:prstGeom prst="line">
            <a:avLst/>
          </a:prstGeom>
          <a:ln w="28575">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Straight Connector 35">
            <a:extLst>
              <a:ext uri="{FF2B5EF4-FFF2-40B4-BE49-F238E27FC236}">
                <a16:creationId xmlns:a16="http://schemas.microsoft.com/office/drawing/2014/main" id="{287F3A3A-6780-4D99-9DC2-8045D844304B}"/>
              </a:ext>
            </a:extLst>
          </p:cNvPr>
          <p:cNvCxnSpPr>
            <a:cxnSpLocks/>
          </p:cNvCxnSpPr>
          <p:nvPr/>
        </p:nvCxnSpPr>
        <p:spPr>
          <a:xfrm flipV="1">
            <a:off x="8229600" y="1691640"/>
            <a:ext cx="0" cy="40233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3" name="Straight Connector 35">
            <a:extLst>
              <a:ext uri="{FF2B5EF4-FFF2-40B4-BE49-F238E27FC236}">
                <a16:creationId xmlns:a16="http://schemas.microsoft.com/office/drawing/2014/main" id="{31D810C1-7513-4363-8469-AFAEEE40A00A}"/>
              </a:ext>
            </a:extLst>
          </p:cNvPr>
          <p:cNvCxnSpPr>
            <a:cxnSpLocks/>
          </p:cNvCxnSpPr>
          <p:nvPr/>
        </p:nvCxnSpPr>
        <p:spPr>
          <a:xfrm flipV="1">
            <a:off x="2844927" y="1691640"/>
            <a:ext cx="0" cy="40233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 name="Straight Connector 35">
            <a:extLst>
              <a:ext uri="{FF2B5EF4-FFF2-40B4-BE49-F238E27FC236}">
                <a16:creationId xmlns:a16="http://schemas.microsoft.com/office/drawing/2014/main" id="{8A886544-7D93-4E37-9603-5718F07EFDC0}"/>
              </a:ext>
            </a:extLst>
          </p:cNvPr>
          <p:cNvCxnSpPr>
            <a:cxnSpLocks/>
          </p:cNvCxnSpPr>
          <p:nvPr/>
        </p:nvCxnSpPr>
        <p:spPr>
          <a:xfrm flipV="1">
            <a:off x="4648200" y="1691640"/>
            <a:ext cx="0" cy="40233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5" name="Straight Connector 35">
            <a:extLst>
              <a:ext uri="{FF2B5EF4-FFF2-40B4-BE49-F238E27FC236}">
                <a16:creationId xmlns:a16="http://schemas.microsoft.com/office/drawing/2014/main" id="{2148BC3B-6078-4BDD-8006-E4070DC88088}"/>
              </a:ext>
            </a:extLst>
          </p:cNvPr>
          <p:cNvCxnSpPr>
            <a:cxnSpLocks/>
          </p:cNvCxnSpPr>
          <p:nvPr/>
        </p:nvCxnSpPr>
        <p:spPr>
          <a:xfrm flipV="1">
            <a:off x="10027578" y="1691640"/>
            <a:ext cx="0" cy="40233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89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49555FA-5FBA-46AA-80B6-82461B80F6A9}"/>
              </a:ext>
            </a:extLst>
          </p:cNvPr>
          <p:cNvSpPr>
            <a:spLocks noGrp="1"/>
          </p:cNvSpPr>
          <p:nvPr>
            <p:ph type="title"/>
          </p:nvPr>
        </p:nvSpPr>
        <p:spPr>
          <a:xfrm>
            <a:off x="404786" y="304800"/>
            <a:ext cx="11382428" cy="466281"/>
          </a:xfrm>
        </p:spPr>
        <p:txBody>
          <a:bodyPr/>
          <a:lstStyle/>
          <a:p>
            <a:r>
              <a:rPr lang="en-IE" sz="2700" dirty="0">
                <a:latin typeface="HelveticaNeueLT Std Lt Cn" panose="020B0406020202030204" charset="0"/>
              </a:rPr>
              <a:t>Level Of Agreement With Statements About Food Safety - II </a:t>
            </a:r>
          </a:p>
        </p:txBody>
      </p:sp>
      <p:sp>
        <p:nvSpPr>
          <p:cNvPr id="11" name="Text Placeholder 10">
            <a:extLst>
              <a:ext uri="{FF2B5EF4-FFF2-40B4-BE49-F238E27FC236}">
                <a16:creationId xmlns:a16="http://schemas.microsoft.com/office/drawing/2014/main" id="{202FD026-1B2B-4EE8-A089-31F9A8167024}"/>
              </a:ext>
            </a:extLst>
          </p:cNvPr>
          <p:cNvSpPr>
            <a:spLocks noGrp="1"/>
          </p:cNvSpPr>
          <p:nvPr>
            <p:ph type="body" sz="quarter" idx="15"/>
          </p:nvPr>
        </p:nvSpPr>
        <p:spPr>
          <a:xfrm>
            <a:off x="404786" y="883335"/>
            <a:ext cx="7532663" cy="323165"/>
          </a:xfrm>
        </p:spPr>
        <p:txBody>
          <a:bodyPr/>
          <a:lstStyle/>
          <a:p>
            <a:r>
              <a:rPr lang="en-IE" dirty="0">
                <a:latin typeface="HelveticaNeueLT Std Lt Cn" panose="020B0406020202030204" charset="0"/>
              </a:rPr>
              <a:t>Adults in NI are more likely to feel well informed (80%) than those in ROI (63%).</a:t>
            </a:r>
          </a:p>
        </p:txBody>
      </p:sp>
      <p:sp>
        <p:nvSpPr>
          <p:cNvPr id="12" name="Text Placeholder 11">
            <a:extLst>
              <a:ext uri="{FF2B5EF4-FFF2-40B4-BE49-F238E27FC236}">
                <a16:creationId xmlns:a16="http://schemas.microsoft.com/office/drawing/2014/main" id="{72BFD24E-083E-4B97-8828-607AB1E823A9}"/>
              </a:ext>
            </a:extLst>
          </p:cNvPr>
          <p:cNvSpPr>
            <a:spLocks noGrp="1"/>
          </p:cNvSpPr>
          <p:nvPr>
            <p:ph type="body" sz="quarter" idx="17"/>
          </p:nvPr>
        </p:nvSpPr>
        <p:spPr>
          <a:xfrm>
            <a:off x="506896" y="5786735"/>
            <a:ext cx="8260991" cy="461665"/>
          </a:xfrm>
        </p:spPr>
        <p:txBody>
          <a:bodyPr/>
          <a:lstStyle/>
          <a:p>
            <a:r>
              <a:rPr lang="en-IE" dirty="0"/>
              <a:t>Q.11	I’m now going to read out four statements about food safety, if you could please tell me how much you agree or disagree with each statement using a scale of 0 to 10. 0 means you completely disagree with the statement and 10 means you completely agree.</a:t>
            </a:r>
          </a:p>
          <a:p>
            <a:r>
              <a:rPr lang="en-IE" dirty="0"/>
              <a:t>Base:	All Respondents:  803 (IOI), 502 (ROI), 301 (NI)</a:t>
            </a:r>
          </a:p>
        </p:txBody>
      </p:sp>
      <p:graphicFrame>
        <p:nvGraphicFramePr>
          <p:cNvPr id="31" name="Chart 30">
            <a:extLst>
              <a:ext uri="{FF2B5EF4-FFF2-40B4-BE49-F238E27FC236}">
                <a16:creationId xmlns:a16="http://schemas.microsoft.com/office/drawing/2014/main" id="{C206E85B-CE54-443F-80AA-822A0CB53AF1}"/>
              </a:ext>
            </a:extLst>
          </p:cNvPr>
          <p:cNvGraphicFramePr/>
          <p:nvPr>
            <p:extLst>
              <p:ext uri="{D42A27DB-BD31-4B8C-83A1-F6EECF244321}">
                <p14:modId xmlns:p14="http://schemas.microsoft.com/office/powerpoint/2010/main" val="476325176"/>
              </p:ext>
            </p:extLst>
          </p:nvPr>
        </p:nvGraphicFramePr>
        <p:xfrm>
          <a:off x="914400" y="1875484"/>
          <a:ext cx="11048976" cy="3636884"/>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Box 32">
            <a:extLst>
              <a:ext uri="{FF2B5EF4-FFF2-40B4-BE49-F238E27FC236}">
                <a16:creationId xmlns:a16="http://schemas.microsoft.com/office/drawing/2014/main" id="{916D6225-4374-4737-AD9D-3803DA835B1D}"/>
              </a:ext>
            </a:extLst>
          </p:cNvPr>
          <p:cNvSpPr txBox="1"/>
          <p:nvPr/>
        </p:nvSpPr>
        <p:spPr>
          <a:xfrm>
            <a:off x="2592429" y="1362247"/>
            <a:ext cx="2301476"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Well informed about</a:t>
            </a:r>
          </a:p>
        </p:txBody>
      </p:sp>
      <p:sp>
        <p:nvSpPr>
          <p:cNvPr id="34" name="TextBox 33">
            <a:extLst>
              <a:ext uri="{FF2B5EF4-FFF2-40B4-BE49-F238E27FC236}">
                <a16:creationId xmlns:a16="http://schemas.microsoft.com/office/drawing/2014/main" id="{C20040B7-0F62-47C9-B991-BC971003D6E7}"/>
              </a:ext>
            </a:extLst>
          </p:cNvPr>
          <p:cNvSpPr txBox="1"/>
          <p:nvPr/>
        </p:nvSpPr>
        <p:spPr>
          <a:xfrm>
            <a:off x="7985158" y="1362247"/>
            <a:ext cx="2034773"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Not interested in</a:t>
            </a:r>
          </a:p>
        </p:txBody>
      </p:sp>
      <p:sp>
        <p:nvSpPr>
          <p:cNvPr id="38" name="TextBox 37">
            <a:extLst>
              <a:ext uri="{FF2B5EF4-FFF2-40B4-BE49-F238E27FC236}">
                <a16:creationId xmlns:a16="http://schemas.microsoft.com/office/drawing/2014/main" id="{60DE321F-57FE-4674-B11D-99DC19FDE799}"/>
              </a:ext>
            </a:extLst>
          </p:cNvPr>
          <p:cNvSpPr txBox="1"/>
          <p:nvPr/>
        </p:nvSpPr>
        <p:spPr>
          <a:xfrm>
            <a:off x="1724564" y="1629262"/>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IOI</a:t>
            </a:r>
          </a:p>
        </p:txBody>
      </p:sp>
      <p:sp>
        <p:nvSpPr>
          <p:cNvPr id="39" name="TextBox 38">
            <a:extLst>
              <a:ext uri="{FF2B5EF4-FFF2-40B4-BE49-F238E27FC236}">
                <a16:creationId xmlns:a16="http://schemas.microsoft.com/office/drawing/2014/main" id="{507B7865-84CB-4A6D-8AA1-139109C8F8BB}"/>
              </a:ext>
            </a:extLst>
          </p:cNvPr>
          <p:cNvSpPr txBox="1"/>
          <p:nvPr/>
        </p:nvSpPr>
        <p:spPr>
          <a:xfrm>
            <a:off x="3456288" y="1629262"/>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ROI</a:t>
            </a:r>
          </a:p>
        </p:txBody>
      </p:sp>
      <p:sp>
        <p:nvSpPr>
          <p:cNvPr id="40" name="TextBox 39">
            <a:extLst>
              <a:ext uri="{FF2B5EF4-FFF2-40B4-BE49-F238E27FC236}">
                <a16:creationId xmlns:a16="http://schemas.microsoft.com/office/drawing/2014/main" id="{D6D3C58D-AB3A-449D-BF06-1E7E422580BF}"/>
              </a:ext>
            </a:extLst>
          </p:cNvPr>
          <p:cNvSpPr txBox="1"/>
          <p:nvPr/>
        </p:nvSpPr>
        <p:spPr>
          <a:xfrm>
            <a:off x="5227624" y="1629262"/>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NI</a:t>
            </a:r>
          </a:p>
        </p:txBody>
      </p:sp>
      <p:sp>
        <p:nvSpPr>
          <p:cNvPr id="41" name="TextBox 40">
            <a:extLst>
              <a:ext uri="{FF2B5EF4-FFF2-40B4-BE49-F238E27FC236}">
                <a16:creationId xmlns:a16="http://schemas.microsoft.com/office/drawing/2014/main" id="{670B00AE-99BA-4617-AC34-8AAF66E40A22}"/>
              </a:ext>
            </a:extLst>
          </p:cNvPr>
          <p:cNvSpPr txBox="1"/>
          <p:nvPr/>
        </p:nvSpPr>
        <p:spPr>
          <a:xfrm>
            <a:off x="6959348" y="1629262"/>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IOI</a:t>
            </a:r>
          </a:p>
        </p:txBody>
      </p:sp>
      <p:sp>
        <p:nvSpPr>
          <p:cNvPr id="42" name="TextBox 41">
            <a:extLst>
              <a:ext uri="{FF2B5EF4-FFF2-40B4-BE49-F238E27FC236}">
                <a16:creationId xmlns:a16="http://schemas.microsoft.com/office/drawing/2014/main" id="{BB81131D-72C4-43BA-9E46-2D0F9435F517}"/>
              </a:ext>
            </a:extLst>
          </p:cNvPr>
          <p:cNvSpPr txBox="1"/>
          <p:nvPr/>
        </p:nvSpPr>
        <p:spPr>
          <a:xfrm>
            <a:off x="8767890" y="1629262"/>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ROI</a:t>
            </a:r>
          </a:p>
        </p:txBody>
      </p:sp>
      <p:sp>
        <p:nvSpPr>
          <p:cNvPr id="43" name="TextBox 42">
            <a:extLst>
              <a:ext uri="{FF2B5EF4-FFF2-40B4-BE49-F238E27FC236}">
                <a16:creationId xmlns:a16="http://schemas.microsoft.com/office/drawing/2014/main" id="{AD5D9BB5-CF4F-4057-9ACD-31B5F56E78B5}"/>
              </a:ext>
            </a:extLst>
          </p:cNvPr>
          <p:cNvSpPr txBox="1"/>
          <p:nvPr/>
        </p:nvSpPr>
        <p:spPr>
          <a:xfrm>
            <a:off x="10539226" y="1629262"/>
            <a:ext cx="474720" cy="246221"/>
          </a:xfrm>
          <a:prstGeom prst="rect">
            <a:avLst/>
          </a:prstGeom>
        </p:spPr>
        <p:txBody>
          <a:bodyPr vert="horz" wrap="square" lIns="0" tIns="0" rIns="0" bIns="0" rtlCol="0">
            <a:spAutoFit/>
          </a:bodyPr>
          <a:lstStyle/>
          <a:p>
            <a:pPr marL="6351" algn="ctr"/>
            <a:r>
              <a:rPr lang="en-IE" sz="1600" b="1" dirty="0">
                <a:solidFill>
                  <a:schemeClr val="bg1">
                    <a:lumMod val="50000"/>
                  </a:schemeClr>
                </a:solidFill>
                <a:latin typeface="HelveticaNeueLT Std Lt Cn" panose="020B0406020202030204" charset="0"/>
              </a:rPr>
              <a:t>NI</a:t>
            </a:r>
          </a:p>
        </p:txBody>
      </p:sp>
      <p:sp>
        <p:nvSpPr>
          <p:cNvPr id="48" name="Slide Number Placeholder 3">
            <a:extLst>
              <a:ext uri="{FF2B5EF4-FFF2-40B4-BE49-F238E27FC236}">
                <a16:creationId xmlns:a16="http://schemas.microsoft.com/office/drawing/2014/main" id="{37475E79-7925-4226-A195-8A70B76BCB2B}"/>
              </a:ext>
            </a:extLst>
          </p:cNvPr>
          <p:cNvSpPr txBox="1">
            <a:spLocks/>
          </p:cNvSpPr>
          <p:nvPr/>
        </p:nvSpPr>
        <p:spPr>
          <a:xfrm>
            <a:off x="577672" y="6219234"/>
            <a:ext cx="360037" cy="365125"/>
          </a:xfrm>
          <a:prstGeom prst="rect">
            <a:avLst/>
          </a:prstGeom>
        </p:spPr>
        <p:txBody>
          <a:bodyPr vert="horz" lIns="0" tIns="45720" rIns="0" bIns="45720" rtlCol="0" anchor="ctr"/>
          <a:lstStyle>
            <a:defPPr>
              <a:defRPr lang="fr-FR"/>
            </a:defPPr>
            <a:lvl1pPr algn="r">
              <a:defRPr sz="900" b="1">
                <a:solidFill>
                  <a:schemeClr val="bg2">
                    <a:lumMod val="75000"/>
                  </a:schemeClr>
                </a:soli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mtClean="0"/>
              <a:pPr/>
              <a:t>9</a:t>
            </a:fld>
            <a:r>
              <a:rPr lang="en-GB" dirty="0"/>
              <a:t> ‒ </a:t>
            </a:r>
          </a:p>
        </p:txBody>
      </p:sp>
      <p:grpSp>
        <p:nvGrpSpPr>
          <p:cNvPr id="16" name="Group 15">
            <a:extLst>
              <a:ext uri="{FF2B5EF4-FFF2-40B4-BE49-F238E27FC236}">
                <a16:creationId xmlns:a16="http://schemas.microsoft.com/office/drawing/2014/main" id="{00CD88DB-9E74-4AF4-A440-F70A6552D3CC}"/>
              </a:ext>
            </a:extLst>
          </p:cNvPr>
          <p:cNvGrpSpPr/>
          <p:nvPr/>
        </p:nvGrpSpPr>
        <p:grpSpPr>
          <a:xfrm>
            <a:off x="6342660" y="6172200"/>
            <a:ext cx="2170256" cy="451072"/>
            <a:chOff x="6342660" y="6172200"/>
            <a:chExt cx="2170256" cy="451072"/>
          </a:xfrm>
        </p:grpSpPr>
        <p:sp>
          <p:nvSpPr>
            <p:cNvPr id="49" name="TextBox 48">
              <a:extLst>
                <a:ext uri="{FF2B5EF4-FFF2-40B4-BE49-F238E27FC236}">
                  <a16:creationId xmlns:a16="http://schemas.microsoft.com/office/drawing/2014/main" id="{FFC19C32-658F-4B95-894D-1EE1DAD3EB49}"/>
                </a:ext>
              </a:extLst>
            </p:cNvPr>
            <p:cNvSpPr txBox="1"/>
            <p:nvPr/>
          </p:nvSpPr>
          <p:spPr>
            <a:xfrm>
              <a:off x="6342660" y="6172200"/>
              <a:ext cx="2170256" cy="215444"/>
            </a:xfrm>
            <a:prstGeom prst="rect">
              <a:avLst/>
            </a:prstGeom>
          </p:spPr>
          <p:txBody>
            <a:bodyPr vert="horz" wrap="square" lIns="0" tIns="0" rIns="0" bIns="0" rtlCol="0">
              <a:spAutoFit/>
            </a:bodyPr>
            <a:lstStyle/>
            <a:p>
              <a:pPr marL="6351"/>
              <a:r>
                <a:rPr lang="en-IE" sz="1400" b="1" dirty="0">
                  <a:solidFill>
                    <a:srgbClr val="00B050"/>
                  </a:solidFill>
                  <a:latin typeface="HelveticaNeueLT Std Lt Cn" panose="020B0406020202030204" charset="0"/>
                </a:rPr>
                <a:t>10=Completely Agree</a:t>
              </a:r>
            </a:p>
          </p:txBody>
        </p:sp>
        <p:sp>
          <p:nvSpPr>
            <p:cNvPr id="50" name="TextBox 49">
              <a:extLst>
                <a:ext uri="{FF2B5EF4-FFF2-40B4-BE49-F238E27FC236}">
                  <a16:creationId xmlns:a16="http://schemas.microsoft.com/office/drawing/2014/main" id="{34168B1B-AFF2-4552-8517-3C56666DBBC9}"/>
                </a:ext>
              </a:extLst>
            </p:cNvPr>
            <p:cNvSpPr txBox="1"/>
            <p:nvPr/>
          </p:nvSpPr>
          <p:spPr>
            <a:xfrm>
              <a:off x="6342660" y="6407828"/>
              <a:ext cx="2170256" cy="215444"/>
            </a:xfrm>
            <a:prstGeom prst="rect">
              <a:avLst/>
            </a:prstGeom>
          </p:spPr>
          <p:txBody>
            <a:bodyPr vert="horz" wrap="square" lIns="0" tIns="0" rIns="0" bIns="0" rtlCol="0">
              <a:spAutoFit/>
            </a:bodyPr>
            <a:lstStyle/>
            <a:p>
              <a:pPr marL="6351"/>
              <a:r>
                <a:rPr lang="en-IE" sz="1400" b="1" dirty="0">
                  <a:solidFill>
                    <a:srgbClr val="C00000"/>
                  </a:solidFill>
                  <a:latin typeface="HelveticaNeueLT Std Lt Cn" panose="020B0406020202030204" charset="0"/>
                </a:rPr>
                <a:t>0=Completely  Disagree</a:t>
              </a:r>
            </a:p>
          </p:txBody>
        </p:sp>
      </p:grpSp>
      <p:cxnSp>
        <p:nvCxnSpPr>
          <p:cNvPr id="51" name="Straight Connector 35">
            <a:extLst>
              <a:ext uri="{FF2B5EF4-FFF2-40B4-BE49-F238E27FC236}">
                <a16:creationId xmlns:a16="http://schemas.microsoft.com/office/drawing/2014/main" id="{D3FEA42A-862C-4C72-827F-9A0C5124791F}"/>
              </a:ext>
            </a:extLst>
          </p:cNvPr>
          <p:cNvCxnSpPr>
            <a:cxnSpLocks/>
          </p:cNvCxnSpPr>
          <p:nvPr/>
        </p:nvCxnSpPr>
        <p:spPr>
          <a:xfrm flipV="1">
            <a:off x="6411074" y="1402080"/>
            <a:ext cx="0" cy="4480560"/>
          </a:xfrm>
          <a:prstGeom prst="line">
            <a:avLst/>
          </a:prstGeom>
          <a:ln w="28575">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Straight Connector 35">
            <a:extLst>
              <a:ext uri="{FF2B5EF4-FFF2-40B4-BE49-F238E27FC236}">
                <a16:creationId xmlns:a16="http://schemas.microsoft.com/office/drawing/2014/main" id="{0B7C2794-722F-4B39-981C-2D8EB105861D}"/>
              </a:ext>
            </a:extLst>
          </p:cNvPr>
          <p:cNvCxnSpPr>
            <a:cxnSpLocks/>
          </p:cNvCxnSpPr>
          <p:nvPr/>
        </p:nvCxnSpPr>
        <p:spPr>
          <a:xfrm flipV="1">
            <a:off x="8229600" y="1691640"/>
            <a:ext cx="0" cy="40233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Straight Connector 35">
            <a:extLst>
              <a:ext uri="{FF2B5EF4-FFF2-40B4-BE49-F238E27FC236}">
                <a16:creationId xmlns:a16="http://schemas.microsoft.com/office/drawing/2014/main" id="{ADF03731-ADF4-4F31-B35E-0E473C7687A6}"/>
              </a:ext>
            </a:extLst>
          </p:cNvPr>
          <p:cNvCxnSpPr>
            <a:cxnSpLocks/>
          </p:cNvCxnSpPr>
          <p:nvPr/>
        </p:nvCxnSpPr>
        <p:spPr>
          <a:xfrm flipV="1">
            <a:off x="2844927" y="1691640"/>
            <a:ext cx="0" cy="40233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 name="Straight Connector 35">
            <a:extLst>
              <a:ext uri="{FF2B5EF4-FFF2-40B4-BE49-F238E27FC236}">
                <a16:creationId xmlns:a16="http://schemas.microsoft.com/office/drawing/2014/main" id="{0A79C6DB-7B9E-4C0A-8B9E-A22189B129BA}"/>
              </a:ext>
            </a:extLst>
          </p:cNvPr>
          <p:cNvCxnSpPr>
            <a:cxnSpLocks/>
          </p:cNvCxnSpPr>
          <p:nvPr/>
        </p:nvCxnSpPr>
        <p:spPr>
          <a:xfrm flipV="1">
            <a:off x="4648200" y="1691640"/>
            <a:ext cx="0" cy="40233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Straight Connector 35">
            <a:extLst>
              <a:ext uri="{FF2B5EF4-FFF2-40B4-BE49-F238E27FC236}">
                <a16:creationId xmlns:a16="http://schemas.microsoft.com/office/drawing/2014/main" id="{A735C86A-A0D7-4440-839F-90E821986523}"/>
              </a:ext>
            </a:extLst>
          </p:cNvPr>
          <p:cNvCxnSpPr>
            <a:cxnSpLocks/>
          </p:cNvCxnSpPr>
          <p:nvPr/>
        </p:nvCxnSpPr>
        <p:spPr>
          <a:xfrm flipV="1">
            <a:off x="10030119" y="1691640"/>
            <a:ext cx="0" cy="402336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7EC4308A-6CC2-4B8E-BED2-1E24B1652221}"/>
              </a:ext>
            </a:extLst>
          </p:cNvPr>
          <p:cNvSpPr/>
          <p:nvPr/>
        </p:nvSpPr>
        <p:spPr>
          <a:xfrm>
            <a:off x="39757" y="2971800"/>
            <a:ext cx="1027044" cy="2554545"/>
          </a:xfrm>
          <a:prstGeom prst="rect">
            <a:avLst/>
          </a:prstGeom>
        </p:spPr>
        <p:txBody>
          <a:bodyPr wrap="square">
            <a:spAutoFit/>
          </a:bodyPr>
          <a:lstStyle/>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9-10</a:t>
            </a: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7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7-8</a:t>
            </a:r>
          </a:p>
          <a:p>
            <a:pPr algn="r" defTabSz="1219170"/>
            <a:endParaRPr lang="en-IE" sz="9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endParaRPr lang="en-IE" sz="2000" b="1" kern="0" dirty="0">
              <a:solidFill>
                <a:schemeClr val="bg1">
                  <a:lumMod val="50000"/>
                </a:schemeClr>
              </a:solidFill>
              <a:latin typeface="HelveticaNeueLT Std Lt Cn" panose="020B0406020202030204" charset="0"/>
              <a:cs typeface="Arial" panose="020B0604020202020204" pitchFamily="34" charset="0"/>
            </a:endParaRPr>
          </a:p>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0-6</a:t>
            </a:r>
          </a:p>
          <a:p>
            <a:pPr algn="r" defTabSz="1219170"/>
            <a:endParaRPr lang="en-IE" sz="1200" b="1" kern="0" dirty="0">
              <a:solidFill>
                <a:schemeClr val="bg1">
                  <a:lumMod val="50000"/>
                </a:schemeClr>
              </a:solidFill>
              <a:latin typeface="HelveticaNeueLT Std Lt Cn" panose="020B0406020202030204" charset="0"/>
              <a:cs typeface="Arial" panose="020B0604020202020204" pitchFamily="34" charset="0"/>
            </a:endParaRPr>
          </a:p>
          <a:p>
            <a:pPr algn="r" defTabSz="1219170"/>
            <a:r>
              <a:rPr lang="en-IE" sz="1200" b="1" kern="0" dirty="0">
                <a:solidFill>
                  <a:schemeClr val="bg1">
                    <a:lumMod val="50000"/>
                  </a:schemeClr>
                </a:solidFill>
                <a:latin typeface="HelveticaNeueLT Std Lt Cn" panose="020B0406020202030204" charset="0"/>
                <a:cs typeface="Arial" panose="020B0604020202020204" pitchFamily="34" charset="0"/>
              </a:rPr>
              <a:t>Don’t know</a:t>
            </a:r>
          </a:p>
        </p:txBody>
      </p:sp>
    </p:spTree>
    <p:extLst>
      <p:ext uri="{BB962C8B-B14F-4D97-AF65-F5344CB8AC3E}">
        <p14:creationId xmlns:p14="http://schemas.microsoft.com/office/powerpoint/2010/main" val="22900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ENGAGE" val="{&quot;SavedSwatch&quot;:&quot;-16748873|-8341960|-3468525|-2064878|-9539986|Markido&quot;,&quot;Id&quot;:&quot;5e3c29e644333210286fe0ff&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gr71HMP7fNoYDxlK3KovN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S736x1reOPPsKzs3Hbzff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bT52hb9WDlXLdt_Xkw2WZ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dN04oOJQ4MwSF7dCoBZhK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PSOS - Classical Template - 16x9">
  <a:themeElements>
    <a:clrScheme name="Ipsos MRBI (New) 2019">
      <a:dk1>
        <a:sysClr val="windowText" lastClr="000000"/>
      </a:dk1>
      <a:lt1>
        <a:sysClr val="window" lastClr="FFFFFF"/>
      </a:lt1>
      <a:dk2>
        <a:srgbClr val="009D9C"/>
      </a:dk2>
      <a:lt2>
        <a:srgbClr val="405A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psos MRBI New Branding Template (July 2019) Arial" id="{D1EB6E88-AB1D-454E-8918-4F0639B4AE04}" vid="{76DABA47-93D5-4847-83F8-89C0041DDF7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29217A00F0AB41A5E6F4A065CF2C86" ma:contentTypeVersion="19" ma:contentTypeDescription="Create a new document." ma:contentTypeScope="" ma:versionID="6b90d4ed725db90b598dd5a66bd4b21a">
  <xsd:schema xmlns:xsd="http://www.w3.org/2001/XMLSchema" xmlns:xs="http://www.w3.org/2001/XMLSchema" xmlns:p="http://schemas.microsoft.com/office/2006/metadata/properties" xmlns:ns2="3862aed4-187d-452b-b4e5-31262291305f" xmlns:ns3="f91a3b79-b121-4353-93b2-894378874c7f" xmlns:ns5="4cdd5bed-0d6d-41a5-bef3-65ad6176b951" targetNamespace="http://schemas.microsoft.com/office/2006/metadata/properties" ma:root="true" ma:fieldsID="29a6830b68a0b0b7264cdb6693e03920" ns2:_="" ns3:_="" ns5:_="">
    <xsd:import namespace="3862aed4-187d-452b-b4e5-31262291305f"/>
    <xsd:import namespace="f91a3b79-b121-4353-93b2-894378874c7f"/>
    <xsd:import namespace="4cdd5bed-0d6d-41a5-bef3-65ad6176b951"/>
    <xsd:element name="properties">
      <xsd:complexType>
        <xsd:sequence>
          <xsd:element name="documentManagement">
            <xsd:complexType>
              <xsd:all>
                <xsd:element ref="ns2:pc295abb8cf040c185e89d9c7d6136f3" minOccurs="0"/>
                <xsd:element ref="ns3:TaxCatchAll" minOccurs="0"/>
                <xsd:element ref="ns2:g0bc70715c73406eaa7a29959dc3008b" minOccurs="0"/>
                <xsd:element ref="ns5:MediaServiceMetadata" minOccurs="0"/>
                <xsd:element ref="ns5:MediaServiceFastMetadata" minOccurs="0"/>
                <xsd:element ref="ns5:lcf76f155ced4ddcb4097134ff3c332f" minOccurs="0"/>
                <xsd:element ref="ns5:MediaServiceOCR" minOccurs="0"/>
                <xsd:element ref="ns5:MediaServiceGenerationTime" minOccurs="0"/>
                <xsd:element ref="ns5:MediaServiceEventHashCode"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62aed4-187d-452b-b4e5-31262291305f" elementFormDefault="qualified">
    <xsd:import namespace="http://schemas.microsoft.com/office/2006/documentManagement/types"/>
    <xsd:import namespace="http://schemas.microsoft.com/office/infopath/2007/PartnerControls"/>
    <xsd:element name="pc295abb8cf040c185e89d9c7d6136f3" ma:index="9" nillable="true" ma:taxonomy="true" ma:internalName="pc295abb8cf040c185e89d9c7d6136f3" ma:taxonomyFieldName="Level1" ma:displayName="Level 1" ma:readOnly="false" ma:default="" ma:fieldId="{9c295abb-8cf0-40c1-85e8-9d9c7d6136f3}" ma:sspId="e066a464-12d0-4efe-873f-ad9ff6bbd5d7" ma:termSetId="6b0e125c-cd1e-41bd-8a42-2ba2a83ebbb3" ma:anchorId="fff8051c-f97c-42e9-93e5-a2a831fdc176" ma:open="false" ma:isKeyword="false">
      <xsd:complexType>
        <xsd:sequence>
          <xsd:element ref="pc:Terms" minOccurs="0" maxOccurs="1"/>
        </xsd:sequence>
      </xsd:complexType>
    </xsd:element>
    <xsd:element name="g0bc70715c73406eaa7a29959dc3008b" ma:index="12" nillable="true" ma:taxonomy="true" ma:internalName="g0bc70715c73406eaa7a29959dc3008b" ma:taxonomyFieldName="Level2" ma:displayName="Level 2" ma:readOnly="false" ma:default="" ma:fieldId="{00bc7071-5c73-406e-aa7a-29959dc3008b}" ma:sspId="e066a464-12d0-4efe-873f-ad9ff6bbd5d7" ma:termSetId="a06851b4-2478-420e-a15a-d87a1977312c"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91a3b79-b121-4353-93b2-894378874c7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5fa33674-77c4-43ad-b22e-8c7a1adebae6}" ma:internalName="TaxCatchAll" ma:showField="CatchAllData" ma:web="eb369bcd-c9c3-4499-bdfb-168a13361a4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cdd5bed-0d6d-41a5-bef3-65ad6176b951"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066a464-12d0-4efe-873f-ad9ff6bbd5d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customXsn xmlns="http://schemas.microsoft.com/office/2006/metadata/customXsn">
  <xsnLocation/>
  <cached>True</cached>
  <openByDefault>True</openByDefault>
  <xsnScope/>
</customXsn>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F62275-610B-4EC2-997E-6EF38A9AA5C0}"/>
</file>

<file path=customXml/itemProps2.xml><?xml version="1.0" encoding="utf-8"?>
<ds:datastoreItem xmlns:ds="http://schemas.openxmlformats.org/officeDocument/2006/customXml" ds:itemID="{CCC1866F-9BEB-49F3-A00E-06E65577367E}"/>
</file>

<file path=customXml/itemProps3.xml><?xml version="1.0" encoding="utf-8"?>
<ds:datastoreItem xmlns:ds="http://schemas.openxmlformats.org/officeDocument/2006/customXml" ds:itemID="{3ADC1B77-5721-45E0-9F83-5DA6045FAF06}"/>
</file>

<file path=docProps/app.xml><?xml version="1.0" encoding="utf-8"?>
<Properties xmlns="http://schemas.openxmlformats.org/officeDocument/2006/extended-properties" xmlns:vt="http://schemas.openxmlformats.org/officeDocument/2006/docPropsVTypes">
  <Template/>
  <TotalTime>2746</TotalTime>
  <Words>8203</Words>
  <Application>Microsoft Office PowerPoint</Application>
  <PresentationFormat>Widescreen</PresentationFormat>
  <Paragraphs>3042</Paragraphs>
  <Slides>64</Slides>
  <Notes>12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1" baseType="lpstr">
      <vt:lpstr>Arial</vt:lpstr>
      <vt:lpstr>HelveticaNeueLT Std Lt Cn</vt:lpstr>
      <vt:lpstr>Calibri</vt:lpstr>
      <vt:lpstr>Arial Black</vt:lpstr>
      <vt:lpstr>Wingdings</vt:lpstr>
      <vt:lpstr>IPSOS - Classical Template - 16x9</vt:lpstr>
      <vt:lpstr>Diapositive think-cell</vt:lpstr>
      <vt:lpstr>PowerPoint Presentation</vt:lpstr>
      <vt:lpstr>CONTENTS</vt:lpstr>
      <vt:lpstr>INTRODUCTION</vt:lpstr>
      <vt:lpstr>Research Methodology</vt:lpstr>
      <vt:lpstr>FINDINGS</vt:lpstr>
      <vt:lpstr>Food Safety Concerns </vt:lpstr>
      <vt:lpstr>Level Of Agreement With Statements About Food Safety - IOI </vt:lpstr>
      <vt:lpstr>Level Of Agreement With Statements About Food Safety - I </vt:lpstr>
      <vt:lpstr>Level Of Agreement With Statements About Food Safety - II </vt:lpstr>
      <vt:lpstr>Food Safety Concerns By Demographics - ROI  (Top 2 Boxes)</vt:lpstr>
      <vt:lpstr>Food Safety Concerns By Demographics - NI  (Top 2 Boxes)</vt:lpstr>
      <vt:lpstr>Food Related Issue Of Most Concern - IOI</vt:lpstr>
      <vt:lpstr>Food Related Issue Of Most Concern - II</vt:lpstr>
      <vt:lpstr>Foods Of Most Concern (1st Mention Trended)</vt:lpstr>
      <vt:lpstr>Foods Of Most Concern (All Mentions)</vt:lpstr>
      <vt:lpstr>Foods Of Most Concern (Unprompted)</vt:lpstr>
      <vt:lpstr>Healthy Eating </vt:lpstr>
      <vt:lpstr>Level Of Agreement With Statements About Healthy Eating - IOI </vt:lpstr>
      <vt:lpstr>Level Of Agreement With Statements About Healthy Eating - I </vt:lpstr>
      <vt:lpstr>Level Of Agreement With Statements About Healthy Eating - II </vt:lpstr>
      <vt:lpstr>Healthy Eating - Main Issue Of Concern – By Region</vt:lpstr>
      <vt:lpstr>Healthy Eating - Main Issue Of Concern – By Age group</vt:lpstr>
      <vt:lpstr>Barriers to Healthy Eating</vt:lpstr>
      <vt:lpstr>Challenges Facing Households</vt:lpstr>
      <vt:lpstr>Statements Relating To Healthy Eating</vt:lpstr>
      <vt:lpstr>Views on Own Weight </vt:lpstr>
      <vt:lpstr>Best Description On Own Weight </vt:lpstr>
      <vt:lpstr>Weighed Yourself At Home In Past 3 Months</vt:lpstr>
      <vt:lpstr>Checked Your BMI In Past 3 Months</vt:lpstr>
      <vt:lpstr>Handwashing </vt:lpstr>
      <vt:lpstr>Length Of Time Washing Hands</vt:lpstr>
      <vt:lpstr>Frequency Of Washing Hands - IOI </vt:lpstr>
      <vt:lpstr>Frequency Of Washing Hands - ROI </vt:lpstr>
      <vt:lpstr>Frequency Of Washing Hands - NI </vt:lpstr>
      <vt:lpstr>Reasons For Not Washing Hands - IOI </vt:lpstr>
      <vt:lpstr>Reasons For Not Washing Hands - ROI </vt:lpstr>
      <vt:lpstr>Reasons For Not Washing Hands - NI </vt:lpstr>
      <vt:lpstr>Use Of Hand Sanitisers In Past 3 Months</vt:lpstr>
      <vt:lpstr>Most Effective Ways To Clean Hands - IOI </vt:lpstr>
      <vt:lpstr>Sources of Information On Healthy Eating &amp; Nutrition</vt:lpstr>
      <vt:lpstr>Frequency Of Seeking Out Nutrition/Healthy Eating Information </vt:lpstr>
      <vt:lpstr>Sources Of Information (All Mentions)</vt:lpstr>
      <vt:lpstr>Main Source Of Information</vt:lpstr>
      <vt:lpstr>Top 3 Sources of Information x Demographic Profile</vt:lpstr>
      <vt:lpstr>SUGAR SWEETENED BEVERAGES</vt:lpstr>
      <vt:lpstr>Reduction in consumption of drinks in past 3 months  </vt:lpstr>
      <vt:lpstr>Ways in which consumption of drinks has been reduced - IOI </vt:lpstr>
      <vt:lpstr>Ways in which consumption of drinks has been reduced – ROI/NI </vt:lpstr>
      <vt:lpstr>Sustainable diets</vt:lpstr>
      <vt:lpstr>Frequency of checking if food is produced on the island of ireland</vt:lpstr>
      <vt:lpstr>Frequency of EATING MEAT</vt:lpstr>
      <vt:lpstr>Reducing plastic waste when food shopping</vt:lpstr>
      <vt:lpstr>Reducing HOUSEHOLD FOOD WASTE</vt:lpstr>
      <vt:lpstr>FOOD SAFETY CONCERNS in care settings</vt:lpstr>
      <vt:lpstr>Food safety concerns in care settings</vt:lpstr>
      <vt:lpstr>Advice received on bringing food to hospital/  nursing home</vt:lpstr>
      <vt:lpstr>PowerPoint Presentation</vt:lpstr>
      <vt:lpstr>Food Related Issue Of Most Concern - I</vt:lpstr>
      <vt:lpstr>Food Related Issue Of Most Concern - II</vt:lpstr>
      <vt:lpstr>Healthy Eating - Issue of Most Concern (Trended) - I </vt:lpstr>
      <vt:lpstr>Healthy Eating - Issue of Most Concern (Trended) - II </vt:lpstr>
      <vt:lpstr>Most Effective Ways To Clean Hands - ROI </vt:lpstr>
      <vt:lpstr>Most Effective Ways To Clean Hands - NI </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19-069031-safefood safetrak 2019</dc:title>
  <dc:creator>Aisling.Corcoran@ipsos.com;Rebecca.Porter@ipsos.com</dc:creator>
  <cp:lastModifiedBy>Marisha Anand</cp:lastModifiedBy>
  <cp:revision>485</cp:revision>
  <cp:lastPrinted>2020-02-07T14:20:19Z</cp:lastPrinted>
  <dcterms:created xsi:type="dcterms:W3CDTF">2019-08-26T10:27:07Z</dcterms:created>
  <dcterms:modified xsi:type="dcterms:W3CDTF">2022-08-23T12:00:10Z</dcterms:modified>
</cp:coreProperties>
</file>